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8288000" cy="10287000"/>
  <p:notesSz cx="18288000" cy="10287000"/>
  <p:defaultTextStyle>
    <a:defPPr>
      <a:defRPr lang="ru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53"/>
    <p:restoredTop sz="94669"/>
  </p:normalViewPr>
  <p:slideViewPr>
    <p:cSldViewPr>
      <p:cViewPr varScale="1">
        <p:scale>
          <a:sx n="41" d="100"/>
          <a:sy n="41" d="100"/>
        </p:scale>
        <p:origin x="216" y="3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100" b="1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4100" b="1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100" b="1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4/17/2023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100" b="1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4/17/2023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4/17/2023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D8D1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16000" y="1697678"/>
            <a:ext cx="16256000" cy="26447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100" b="1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16000" y="1697678"/>
            <a:ext cx="16256000" cy="26447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100" b="1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8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autehorlogerie.org/en/watches-and-culture/partner-brands/brand/s/h-moser-cie/" TargetMode="External"/><Relationship Id="rId2" Type="http://schemas.openxmlformats.org/officeDocument/2006/relationships/hyperlink" Target="https://www.h-moser.com/about-us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2017395"/>
          </a:xfrm>
          <a:custGeom>
            <a:avLst/>
            <a:gdLst/>
            <a:ahLst/>
            <a:cxnLst/>
            <a:rect l="l" t="t" r="r" b="b"/>
            <a:pathLst>
              <a:path w="18288000" h="2017395">
                <a:moveTo>
                  <a:pt x="0" y="2016830"/>
                </a:moveTo>
                <a:lnTo>
                  <a:pt x="18287998" y="2016830"/>
                </a:lnTo>
                <a:lnTo>
                  <a:pt x="18287998" y="0"/>
                </a:lnTo>
                <a:lnTo>
                  <a:pt x="0" y="0"/>
                </a:lnTo>
                <a:lnTo>
                  <a:pt x="0" y="2016830"/>
                </a:lnTo>
                <a:close/>
              </a:path>
            </a:pathLst>
          </a:custGeom>
          <a:solidFill>
            <a:srgbClr val="D8D1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3848426"/>
            <a:ext cx="18288000" cy="6438900"/>
          </a:xfrm>
          <a:custGeom>
            <a:avLst/>
            <a:gdLst/>
            <a:ahLst/>
            <a:cxnLst/>
            <a:rect l="l" t="t" r="r" b="b"/>
            <a:pathLst>
              <a:path w="18288000" h="6438900">
                <a:moveTo>
                  <a:pt x="0" y="6438573"/>
                </a:moveTo>
                <a:lnTo>
                  <a:pt x="18287998" y="6438573"/>
                </a:lnTo>
                <a:lnTo>
                  <a:pt x="18287998" y="0"/>
                </a:lnTo>
                <a:lnTo>
                  <a:pt x="0" y="0"/>
                </a:lnTo>
                <a:lnTo>
                  <a:pt x="0" y="6438573"/>
                </a:lnTo>
                <a:close/>
              </a:path>
            </a:pathLst>
          </a:custGeom>
          <a:solidFill>
            <a:srgbClr val="D8D1C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sp>
          <p:nvSpPr>
            <p:cNvPr id="5" name="object 5"/>
            <p:cNvSpPr/>
            <p:nvPr/>
          </p:nvSpPr>
          <p:spPr>
            <a:xfrm>
              <a:off x="0" y="2016830"/>
              <a:ext cx="18284190" cy="1831975"/>
            </a:xfrm>
            <a:custGeom>
              <a:avLst/>
              <a:gdLst/>
              <a:ahLst/>
              <a:cxnLst/>
              <a:rect l="l" t="t" r="r" b="b"/>
              <a:pathLst>
                <a:path w="18284190" h="1831975">
                  <a:moveTo>
                    <a:pt x="0" y="0"/>
                  </a:moveTo>
                  <a:lnTo>
                    <a:pt x="18283826" y="0"/>
                  </a:lnTo>
                  <a:lnTo>
                    <a:pt x="18283826" y="1831595"/>
                  </a:lnTo>
                  <a:lnTo>
                    <a:pt x="0" y="18315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07D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030310" y="0"/>
              <a:ext cx="8257689" cy="10286999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016000" y="2253177"/>
            <a:ext cx="5765800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125" dirty="0">
                <a:solidFill>
                  <a:srgbClr val="FFFFFF"/>
                </a:solidFill>
                <a:latin typeface="Century Gothic" panose="020B0502020202020204" pitchFamily="34" charset="0"/>
              </a:rPr>
              <a:t>Родинна</a:t>
            </a:r>
            <a:r>
              <a:rPr sz="4800" spc="-160" dirty="0">
                <a:solidFill>
                  <a:srgbClr val="FFFFFF"/>
                </a:solidFill>
                <a:latin typeface="Century Gothic" panose="020B0502020202020204" pitchFamily="34" charset="0"/>
              </a:rPr>
              <a:t> </a:t>
            </a:r>
            <a:r>
              <a:rPr sz="4800" spc="70" dirty="0">
                <a:solidFill>
                  <a:srgbClr val="FFFFFF"/>
                </a:solidFill>
                <a:latin typeface="Century Gothic" panose="020B0502020202020204" pitchFamily="34" charset="0"/>
              </a:rPr>
              <a:t>історія</a:t>
            </a:r>
            <a:endParaRPr sz="4800" dirty="0">
              <a:latin typeface="Century Gothic" panose="020B0502020202020204" pitchFamily="34" charset="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16000" y="2862777"/>
            <a:ext cx="6604000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b="1" spc="240" dirty="0">
                <a:solidFill>
                  <a:srgbClr val="FFFFFF"/>
                </a:solidFill>
                <a:latin typeface="Trebuchet MS"/>
                <a:cs typeface="Trebuchet MS"/>
              </a:rPr>
              <a:t>старого</a:t>
            </a:r>
            <a:r>
              <a:rPr sz="4800" b="1" spc="-1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800" b="1" spc="120" dirty="0">
                <a:solidFill>
                  <a:srgbClr val="FFFFFF"/>
                </a:solidFill>
                <a:latin typeface="Century Gothic" panose="020B0502020202020204" pitchFamily="34" charset="0"/>
                <a:cs typeface="Trebuchet MS"/>
              </a:rPr>
              <a:t>годинника</a:t>
            </a:r>
            <a:endParaRPr sz="4800" dirty="0">
              <a:latin typeface="Century Gothic" panose="020B0502020202020204" pitchFamily="34" charset="0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16000" y="4250719"/>
            <a:ext cx="8737600" cy="372281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7400"/>
              </a:lnSpc>
              <a:spcBef>
                <a:spcPts val="95"/>
              </a:spcBef>
            </a:pPr>
            <a:r>
              <a:rPr sz="2300" b="1" spc="110" dirty="0">
                <a:latin typeface="Century Gothic" panose="020B0502020202020204" pitchFamily="34" charset="0"/>
                <a:cs typeface="Trebuchet MS"/>
              </a:rPr>
              <a:t>Авторка </a:t>
            </a:r>
            <a:r>
              <a:rPr sz="2300" b="1" spc="70" dirty="0">
                <a:latin typeface="Century Gothic" panose="020B0502020202020204" pitchFamily="34" charset="0"/>
                <a:cs typeface="Trebuchet MS"/>
              </a:rPr>
              <a:t>проєкту: </a:t>
            </a:r>
            <a:r>
              <a:rPr sz="2300" spc="254" dirty="0" err="1">
                <a:latin typeface="Century Gothic" panose="020B0502020202020204" pitchFamily="34" charset="0"/>
                <a:cs typeface="Trebuchet MS"/>
              </a:rPr>
              <a:t>Поломана</a:t>
            </a:r>
            <a:r>
              <a:rPr sz="2300" spc="254" dirty="0">
                <a:latin typeface="Century Gothic" panose="020B0502020202020204" pitchFamily="34" charset="0"/>
                <a:cs typeface="Trebuchet MS"/>
              </a:rPr>
              <a:t> </a:t>
            </a:r>
            <a:r>
              <a:rPr sz="2300" spc="145" dirty="0" err="1">
                <a:latin typeface="Century Gothic" panose="020B0502020202020204" pitchFamily="34" charset="0"/>
                <a:cs typeface="Trebuchet MS"/>
              </a:rPr>
              <a:t>Дар</a:t>
            </a:r>
            <a:r>
              <a:rPr lang="uk-UA" sz="2300" spc="145" dirty="0" err="1">
                <a:latin typeface="Century Gothic" panose="020B0502020202020204" pitchFamily="34" charset="0"/>
                <a:cs typeface="Trebuchet MS"/>
              </a:rPr>
              <a:t>ь</a:t>
            </a:r>
            <a:r>
              <a:rPr sz="2300" spc="145" dirty="0" err="1">
                <a:latin typeface="Century Gothic" panose="020B0502020202020204" pitchFamily="34" charset="0"/>
                <a:cs typeface="Trebuchet MS"/>
              </a:rPr>
              <a:t>я</a:t>
            </a:r>
            <a:r>
              <a:rPr sz="2300" spc="145" dirty="0">
                <a:latin typeface="Century Gothic" panose="020B0502020202020204" pitchFamily="34" charset="0"/>
                <a:cs typeface="Trebuchet MS"/>
              </a:rPr>
              <a:t> </a:t>
            </a:r>
            <a:r>
              <a:rPr sz="2300" spc="100" dirty="0">
                <a:latin typeface="Century Gothic" panose="020B0502020202020204" pitchFamily="34" charset="0"/>
                <a:cs typeface="Trebuchet MS"/>
              </a:rPr>
              <a:t>Євгенівна </a:t>
            </a:r>
            <a:r>
              <a:rPr sz="2300" spc="105" dirty="0">
                <a:latin typeface="Century Gothic" panose="020B0502020202020204" pitchFamily="34" charset="0"/>
                <a:cs typeface="Trebuchet MS"/>
              </a:rPr>
              <a:t> </a:t>
            </a:r>
            <a:r>
              <a:rPr sz="2300" spc="140" dirty="0">
                <a:latin typeface="Century Gothic" panose="020B0502020202020204" pitchFamily="34" charset="0"/>
                <a:cs typeface="Trebuchet MS"/>
              </a:rPr>
              <a:t>Комунальний</a:t>
            </a:r>
            <a:r>
              <a:rPr sz="2300" spc="-50" dirty="0">
                <a:latin typeface="Century Gothic" panose="020B0502020202020204" pitchFamily="34" charset="0"/>
                <a:cs typeface="Trebuchet MS"/>
              </a:rPr>
              <a:t> </a:t>
            </a:r>
            <a:r>
              <a:rPr sz="2300" spc="120" dirty="0">
                <a:latin typeface="Century Gothic" panose="020B0502020202020204" pitchFamily="34" charset="0"/>
                <a:cs typeface="Trebuchet MS"/>
              </a:rPr>
              <a:t>заклад</a:t>
            </a:r>
            <a:r>
              <a:rPr sz="2300" spc="-50" dirty="0">
                <a:latin typeface="Century Gothic" panose="020B0502020202020204" pitchFamily="34" charset="0"/>
                <a:cs typeface="Trebuchet MS"/>
              </a:rPr>
              <a:t> </a:t>
            </a:r>
            <a:r>
              <a:rPr sz="2300" spc="20" dirty="0">
                <a:latin typeface="Century Gothic" panose="020B0502020202020204" pitchFamily="34" charset="0"/>
                <a:cs typeface="Trebuchet MS"/>
              </a:rPr>
              <a:t>«Ліцей</a:t>
            </a:r>
            <a:r>
              <a:rPr sz="2300" spc="-50" dirty="0">
                <a:latin typeface="Century Gothic" panose="020B0502020202020204" pitchFamily="34" charset="0"/>
                <a:cs typeface="Trebuchet MS"/>
              </a:rPr>
              <a:t> </a:t>
            </a:r>
            <a:r>
              <a:rPr sz="2300" spc="75" dirty="0">
                <a:latin typeface="Century Gothic" panose="020B0502020202020204" pitchFamily="34" charset="0"/>
                <a:cs typeface="Trebuchet MS"/>
              </a:rPr>
              <a:t>№11»</a:t>
            </a:r>
            <a:r>
              <a:rPr sz="2300" spc="-50" dirty="0">
                <a:latin typeface="Century Gothic" panose="020B0502020202020204" pitchFamily="34" charset="0"/>
                <a:cs typeface="Trebuchet MS"/>
              </a:rPr>
              <a:t> </a:t>
            </a:r>
            <a:r>
              <a:rPr sz="2300" spc="65" dirty="0">
                <a:latin typeface="Century Gothic" panose="020B0502020202020204" pitchFamily="34" charset="0"/>
                <a:cs typeface="Trebuchet MS"/>
              </a:rPr>
              <a:t>Кам’янської</a:t>
            </a:r>
            <a:r>
              <a:rPr sz="2300" spc="-50" dirty="0">
                <a:latin typeface="Century Gothic" panose="020B0502020202020204" pitchFamily="34" charset="0"/>
                <a:cs typeface="Trebuchet MS"/>
              </a:rPr>
              <a:t> </a:t>
            </a:r>
            <a:r>
              <a:rPr sz="2300" spc="75" dirty="0">
                <a:latin typeface="Century Gothic" panose="020B0502020202020204" pitchFamily="34" charset="0"/>
                <a:cs typeface="Trebuchet MS"/>
              </a:rPr>
              <a:t>міської </a:t>
            </a:r>
            <a:r>
              <a:rPr sz="2300" spc="-675" dirty="0">
                <a:latin typeface="Century Gothic" panose="020B0502020202020204" pitchFamily="34" charset="0"/>
                <a:cs typeface="Trebuchet MS"/>
              </a:rPr>
              <a:t> </a:t>
            </a:r>
            <a:r>
              <a:rPr sz="2300" spc="135" dirty="0">
                <a:latin typeface="Century Gothic" panose="020B0502020202020204" pitchFamily="34" charset="0"/>
                <a:cs typeface="Trebuchet MS"/>
              </a:rPr>
              <a:t>ради,</a:t>
            </a:r>
            <a:r>
              <a:rPr sz="2300" spc="-60" dirty="0">
                <a:latin typeface="Century Gothic" panose="020B0502020202020204" pitchFamily="34" charset="0"/>
                <a:cs typeface="Trebuchet MS"/>
              </a:rPr>
              <a:t> </a:t>
            </a:r>
            <a:r>
              <a:rPr sz="2300" spc="60" dirty="0">
                <a:latin typeface="Century Gothic" panose="020B0502020202020204" pitchFamily="34" charset="0"/>
                <a:cs typeface="Trebuchet MS"/>
              </a:rPr>
              <a:t>учениця</a:t>
            </a:r>
            <a:r>
              <a:rPr sz="2300" spc="-55" dirty="0">
                <a:latin typeface="Century Gothic" panose="020B0502020202020204" pitchFamily="34" charset="0"/>
                <a:cs typeface="Trebuchet MS"/>
              </a:rPr>
              <a:t> </a:t>
            </a:r>
            <a:r>
              <a:rPr sz="2300" spc="75" dirty="0">
                <a:latin typeface="Century Gothic" panose="020B0502020202020204" pitchFamily="34" charset="0"/>
                <a:cs typeface="Trebuchet MS"/>
              </a:rPr>
              <a:t>10</a:t>
            </a:r>
            <a:r>
              <a:rPr sz="2300" spc="-55" dirty="0">
                <a:latin typeface="Century Gothic" panose="020B0502020202020204" pitchFamily="34" charset="0"/>
                <a:cs typeface="Trebuchet MS"/>
              </a:rPr>
              <a:t> </a:t>
            </a:r>
            <a:r>
              <a:rPr sz="2300" spc="145" dirty="0">
                <a:latin typeface="Century Gothic" panose="020B0502020202020204" pitchFamily="34" charset="0"/>
                <a:cs typeface="Trebuchet MS"/>
              </a:rPr>
              <a:t>класу</a:t>
            </a:r>
            <a:endParaRPr sz="2300" dirty="0">
              <a:latin typeface="Century Gothic" panose="020B0502020202020204" pitchFamily="34" charset="0"/>
              <a:cs typeface="Trebuchet MS"/>
            </a:endParaRPr>
          </a:p>
          <a:p>
            <a:pPr marL="12700" marR="508000">
              <a:lnSpc>
                <a:spcPct val="117400"/>
              </a:lnSpc>
            </a:pPr>
            <a:r>
              <a:rPr sz="2300" spc="114" dirty="0">
                <a:latin typeface="Century Gothic" panose="020B0502020202020204" pitchFamily="34" charset="0"/>
                <a:cs typeface="Trebuchet MS"/>
              </a:rPr>
              <a:t>Дніпропетровське</a:t>
            </a:r>
            <a:r>
              <a:rPr sz="2300" spc="-60" dirty="0">
                <a:latin typeface="Century Gothic" panose="020B0502020202020204" pitchFamily="34" charset="0"/>
                <a:cs typeface="Trebuchet MS"/>
              </a:rPr>
              <a:t> </a:t>
            </a:r>
            <a:r>
              <a:rPr sz="2300" spc="105" dirty="0">
                <a:latin typeface="Century Gothic" panose="020B0502020202020204" pitchFamily="34" charset="0"/>
                <a:cs typeface="Trebuchet MS"/>
              </a:rPr>
              <a:t>територіальне</a:t>
            </a:r>
            <a:r>
              <a:rPr sz="2300" spc="-60" dirty="0">
                <a:latin typeface="Century Gothic" panose="020B0502020202020204" pitchFamily="34" charset="0"/>
                <a:cs typeface="Trebuchet MS"/>
              </a:rPr>
              <a:t> </a:t>
            </a:r>
            <a:r>
              <a:rPr sz="2300" spc="5" dirty="0">
                <a:latin typeface="Century Gothic" panose="020B0502020202020204" pitchFamily="34" charset="0"/>
                <a:cs typeface="Trebuchet MS"/>
              </a:rPr>
              <a:t>відділення</a:t>
            </a:r>
            <a:r>
              <a:rPr sz="2300" spc="-60" dirty="0">
                <a:latin typeface="Century Gothic" panose="020B0502020202020204" pitchFamily="34" charset="0"/>
                <a:cs typeface="Trebuchet MS"/>
              </a:rPr>
              <a:t> </a:t>
            </a:r>
            <a:r>
              <a:rPr sz="2300" spc="225" dirty="0">
                <a:latin typeface="Century Gothic" panose="020B0502020202020204" pitchFamily="34" charset="0"/>
                <a:cs typeface="Trebuchet MS"/>
              </a:rPr>
              <a:t>МАНУ </a:t>
            </a:r>
            <a:r>
              <a:rPr sz="2300" spc="-680" dirty="0">
                <a:latin typeface="Century Gothic" panose="020B0502020202020204" pitchFamily="34" charset="0"/>
                <a:cs typeface="Trebuchet MS"/>
              </a:rPr>
              <a:t> </a:t>
            </a:r>
            <a:r>
              <a:rPr sz="2300" spc="100" dirty="0">
                <a:latin typeface="Century Gothic" panose="020B0502020202020204" pitchFamily="34" charset="0"/>
                <a:cs typeface="Trebuchet MS"/>
              </a:rPr>
              <a:t>м.</a:t>
            </a:r>
            <a:r>
              <a:rPr sz="2300" spc="-60" dirty="0">
                <a:latin typeface="Century Gothic" panose="020B0502020202020204" pitchFamily="34" charset="0"/>
                <a:cs typeface="Trebuchet MS"/>
              </a:rPr>
              <a:t> </a:t>
            </a:r>
            <a:r>
              <a:rPr sz="2300" spc="95" dirty="0">
                <a:latin typeface="Century Gothic" panose="020B0502020202020204" pitchFamily="34" charset="0"/>
                <a:cs typeface="Trebuchet MS"/>
              </a:rPr>
              <a:t>Кам’янське</a:t>
            </a:r>
            <a:r>
              <a:rPr sz="2300" spc="-60" dirty="0">
                <a:latin typeface="Century Gothic" panose="020B0502020202020204" pitchFamily="34" charset="0"/>
                <a:cs typeface="Trebuchet MS"/>
              </a:rPr>
              <a:t> </a:t>
            </a:r>
            <a:r>
              <a:rPr sz="2300" spc="100" dirty="0">
                <a:latin typeface="Century Gothic" panose="020B0502020202020204" pitchFamily="34" charset="0"/>
                <a:cs typeface="Trebuchet MS"/>
              </a:rPr>
              <a:t>Дніпропетровської</a:t>
            </a:r>
            <a:r>
              <a:rPr sz="2300" spc="-55" dirty="0">
                <a:latin typeface="Century Gothic" panose="020B0502020202020204" pitchFamily="34" charset="0"/>
                <a:cs typeface="Trebuchet MS"/>
              </a:rPr>
              <a:t> </a:t>
            </a:r>
            <a:r>
              <a:rPr sz="2300" spc="70" dirty="0">
                <a:latin typeface="Century Gothic" panose="020B0502020202020204" pitchFamily="34" charset="0"/>
                <a:cs typeface="Trebuchet MS"/>
              </a:rPr>
              <a:t>обл.</a:t>
            </a:r>
            <a:endParaRPr sz="2300" dirty="0">
              <a:latin typeface="Century Gothic" panose="020B0502020202020204" pitchFamily="34" charset="0"/>
              <a:cs typeface="Trebuchet MS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750" dirty="0">
              <a:latin typeface="Century Gothic" panose="020B0502020202020204" pitchFamily="34" charset="0"/>
              <a:cs typeface="Trebuchet MS"/>
            </a:endParaRPr>
          </a:p>
          <a:p>
            <a:pPr marL="12700" marR="619760">
              <a:lnSpc>
                <a:spcPct val="117400"/>
              </a:lnSpc>
            </a:pPr>
            <a:r>
              <a:rPr sz="2300" b="1" spc="25" dirty="0">
                <a:latin typeface="Century Gothic" panose="020B0502020202020204" pitchFamily="34" charset="0"/>
                <a:cs typeface="Trebuchet MS"/>
              </a:rPr>
              <a:t>Керівниця </a:t>
            </a:r>
            <a:r>
              <a:rPr sz="2300" b="1" spc="70" dirty="0">
                <a:latin typeface="Century Gothic" panose="020B0502020202020204" pitchFamily="34" charset="0"/>
                <a:cs typeface="Trebuchet MS"/>
              </a:rPr>
              <a:t>проєкту: </a:t>
            </a:r>
            <a:r>
              <a:rPr sz="2300" spc="90" dirty="0">
                <a:latin typeface="Century Gothic" panose="020B0502020202020204" pitchFamily="34" charset="0"/>
                <a:cs typeface="Trebuchet MS"/>
              </a:rPr>
              <a:t>Каковкіна </a:t>
            </a:r>
            <a:r>
              <a:rPr sz="2300" spc="125" dirty="0">
                <a:latin typeface="Century Gothic" panose="020B0502020202020204" pitchFamily="34" charset="0"/>
                <a:cs typeface="Trebuchet MS"/>
              </a:rPr>
              <a:t>Ольга </a:t>
            </a:r>
            <a:r>
              <a:rPr sz="2300" spc="100" dirty="0">
                <a:latin typeface="Century Gothic" panose="020B0502020202020204" pitchFamily="34" charset="0"/>
                <a:cs typeface="Trebuchet MS"/>
              </a:rPr>
              <a:t>Миколаївна, </a:t>
            </a:r>
            <a:r>
              <a:rPr sz="2300" spc="-680" dirty="0">
                <a:latin typeface="Century Gothic" panose="020B0502020202020204" pitchFamily="34" charset="0"/>
                <a:cs typeface="Trebuchet MS"/>
              </a:rPr>
              <a:t> </a:t>
            </a:r>
            <a:r>
              <a:rPr sz="2300" spc="65" dirty="0">
                <a:latin typeface="Century Gothic" panose="020B0502020202020204" pitchFamily="34" charset="0"/>
                <a:cs typeface="Trebuchet MS"/>
              </a:rPr>
              <a:t>доц. </a:t>
            </a:r>
            <a:r>
              <a:rPr sz="2300" spc="260" dirty="0">
                <a:latin typeface="Century Gothic" panose="020B0502020202020204" pitchFamily="34" charset="0"/>
                <a:cs typeface="Trebuchet MS"/>
              </a:rPr>
              <a:t>кафедри </a:t>
            </a:r>
            <a:r>
              <a:rPr sz="2300" spc="30" dirty="0">
                <a:latin typeface="Century Gothic" panose="020B0502020202020204" pitchFamily="34" charset="0"/>
                <a:cs typeface="Trebuchet MS"/>
              </a:rPr>
              <a:t>всесвітньої </a:t>
            </a:r>
            <a:r>
              <a:rPr sz="2300" spc="15" dirty="0">
                <a:latin typeface="Century Gothic" panose="020B0502020202020204" pitchFamily="34" charset="0"/>
                <a:cs typeface="Trebuchet MS"/>
              </a:rPr>
              <a:t>історії </a:t>
            </a:r>
            <a:r>
              <a:rPr sz="2300" spc="100" dirty="0">
                <a:latin typeface="Century Gothic" panose="020B0502020202020204" pitchFamily="34" charset="0"/>
                <a:cs typeface="Trebuchet MS"/>
              </a:rPr>
              <a:t>Дніпровського </a:t>
            </a:r>
            <a:r>
              <a:rPr sz="2300" spc="105" dirty="0">
                <a:latin typeface="Century Gothic" panose="020B0502020202020204" pitchFamily="34" charset="0"/>
                <a:cs typeface="Trebuchet MS"/>
              </a:rPr>
              <a:t> </a:t>
            </a:r>
            <a:r>
              <a:rPr sz="2300" spc="135" dirty="0">
                <a:latin typeface="Century Gothic" panose="020B0502020202020204" pitchFamily="34" charset="0"/>
                <a:cs typeface="Trebuchet MS"/>
              </a:rPr>
              <a:t>національного</a:t>
            </a:r>
            <a:r>
              <a:rPr sz="2300" spc="-60" dirty="0">
                <a:latin typeface="Century Gothic" panose="020B0502020202020204" pitchFamily="34" charset="0"/>
                <a:cs typeface="Trebuchet MS"/>
              </a:rPr>
              <a:t> </a:t>
            </a:r>
            <a:r>
              <a:rPr sz="2300" spc="70" dirty="0">
                <a:latin typeface="Century Gothic" panose="020B0502020202020204" pitchFamily="34" charset="0"/>
                <a:cs typeface="Trebuchet MS"/>
              </a:rPr>
              <a:t>університету</a:t>
            </a:r>
            <a:r>
              <a:rPr sz="2300" spc="-60" dirty="0">
                <a:latin typeface="Century Gothic" panose="020B0502020202020204" pitchFamily="34" charset="0"/>
                <a:cs typeface="Trebuchet MS"/>
              </a:rPr>
              <a:t> </a:t>
            </a:r>
            <a:r>
              <a:rPr sz="2300" spc="110" dirty="0">
                <a:latin typeface="Century Gothic" panose="020B0502020202020204" pitchFamily="34" charset="0"/>
                <a:cs typeface="Trebuchet MS"/>
              </a:rPr>
              <a:t>імені</a:t>
            </a:r>
            <a:r>
              <a:rPr sz="2300" spc="-60" dirty="0">
                <a:latin typeface="Century Gothic" panose="020B0502020202020204" pitchFamily="34" charset="0"/>
                <a:cs typeface="Trebuchet MS"/>
              </a:rPr>
              <a:t> </a:t>
            </a:r>
            <a:r>
              <a:rPr sz="2300" spc="160" dirty="0">
                <a:latin typeface="Century Gothic" panose="020B0502020202020204" pitchFamily="34" charset="0"/>
                <a:cs typeface="Trebuchet MS"/>
              </a:rPr>
              <a:t>Олеся</a:t>
            </a:r>
            <a:r>
              <a:rPr sz="2300" spc="-60" dirty="0">
                <a:latin typeface="Century Gothic" panose="020B0502020202020204" pitchFamily="34" charset="0"/>
                <a:cs typeface="Trebuchet MS"/>
              </a:rPr>
              <a:t> </a:t>
            </a:r>
            <a:r>
              <a:rPr sz="2300" spc="170" dirty="0">
                <a:latin typeface="Century Gothic" panose="020B0502020202020204" pitchFamily="34" charset="0"/>
                <a:cs typeface="Trebuchet MS"/>
              </a:rPr>
              <a:t>Гончара</a:t>
            </a:r>
            <a:endParaRPr sz="2300" dirty="0">
              <a:latin typeface="Century Gothic" panose="020B0502020202020204" pitchFamily="34" charset="0"/>
              <a:cs typeface="Trebuchet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28700" y="1028700"/>
            <a:ext cx="486409" cy="486409"/>
          </a:xfrm>
          <a:custGeom>
            <a:avLst/>
            <a:gdLst/>
            <a:ahLst/>
            <a:cxnLst/>
            <a:rect l="l" t="t" r="r" b="b"/>
            <a:pathLst>
              <a:path w="486409" h="486409">
                <a:moveTo>
                  <a:pt x="485990" y="485990"/>
                </a:moveTo>
                <a:lnTo>
                  <a:pt x="0" y="485990"/>
                </a:lnTo>
                <a:lnTo>
                  <a:pt x="0" y="0"/>
                </a:lnTo>
                <a:lnTo>
                  <a:pt x="485990" y="0"/>
                </a:lnTo>
                <a:lnTo>
                  <a:pt x="485990" y="48599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241001" y="1028700"/>
            <a:ext cx="486409" cy="486409"/>
          </a:xfrm>
          <a:custGeom>
            <a:avLst/>
            <a:gdLst/>
            <a:ahLst/>
            <a:cxnLst/>
            <a:rect l="l" t="t" r="r" b="b"/>
            <a:pathLst>
              <a:path w="486410" h="486409">
                <a:moveTo>
                  <a:pt x="485990" y="485990"/>
                </a:moveTo>
                <a:lnTo>
                  <a:pt x="0" y="485990"/>
                </a:lnTo>
                <a:lnTo>
                  <a:pt x="0" y="0"/>
                </a:lnTo>
                <a:lnTo>
                  <a:pt x="485990" y="0"/>
                </a:lnTo>
                <a:lnTo>
                  <a:pt x="485990" y="485990"/>
                </a:lnTo>
                <a:close/>
              </a:path>
            </a:pathLst>
          </a:custGeom>
          <a:solidFill>
            <a:srgbClr val="584A3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454375" y="1028700"/>
            <a:ext cx="486409" cy="486409"/>
          </a:xfrm>
          <a:custGeom>
            <a:avLst/>
            <a:gdLst/>
            <a:ahLst/>
            <a:cxnLst/>
            <a:rect l="l" t="t" r="r" b="b"/>
            <a:pathLst>
              <a:path w="486410" h="486409">
                <a:moveTo>
                  <a:pt x="485990" y="485990"/>
                </a:moveTo>
                <a:lnTo>
                  <a:pt x="0" y="485990"/>
                </a:lnTo>
                <a:lnTo>
                  <a:pt x="0" y="0"/>
                </a:lnTo>
                <a:lnTo>
                  <a:pt x="485990" y="0"/>
                </a:lnTo>
                <a:lnTo>
                  <a:pt x="485990" y="485990"/>
                </a:lnTo>
                <a:close/>
              </a:path>
            </a:pathLst>
          </a:custGeom>
          <a:solidFill>
            <a:srgbClr val="707D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body" idx="1"/>
          </p:nvPr>
        </p:nvSpPr>
        <p:spPr>
          <a:xfrm>
            <a:off x="1016000" y="1697678"/>
            <a:ext cx="16256000" cy="2538515"/>
          </a:xfrm>
          <a:prstGeom prst="rect">
            <a:avLst/>
          </a:prstGeom>
        </p:spPr>
        <p:txBody>
          <a:bodyPr vert="horz" wrap="square" lIns="0" tIns="283845" rIns="0" bIns="0" rtlCol="0">
            <a:spAutoFit/>
          </a:bodyPr>
          <a:lstStyle/>
          <a:p>
            <a:pPr algn="just">
              <a:lnSpc>
                <a:spcPct val="100000"/>
              </a:lnSpc>
              <a:spcBef>
                <a:spcPts val="2235"/>
              </a:spcBef>
            </a:pPr>
            <a:r>
              <a:rPr lang="uk-UA" sz="3200" spc="280" dirty="0">
                <a:latin typeface="Century Gothic" panose="020B0502020202020204" pitchFamily="34" charset="0"/>
              </a:rPr>
              <a:t>Мета</a:t>
            </a:r>
            <a:r>
              <a:rPr lang="uk-UA" sz="3200" spc="-95" dirty="0">
                <a:latin typeface="Century Gothic" panose="020B0502020202020204" pitchFamily="34" charset="0"/>
              </a:rPr>
              <a:t> </a:t>
            </a:r>
            <a:r>
              <a:rPr lang="uk-UA" sz="3200" spc="200" dirty="0">
                <a:latin typeface="Century Gothic" panose="020B0502020202020204" pitchFamily="34" charset="0"/>
              </a:rPr>
              <a:t>та</a:t>
            </a:r>
            <a:r>
              <a:rPr lang="uk-UA" sz="3200" spc="-95" dirty="0">
                <a:latin typeface="Century Gothic" panose="020B0502020202020204" pitchFamily="34" charset="0"/>
              </a:rPr>
              <a:t> </a:t>
            </a:r>
            <a:r>
              <a:rPr lang="uk-UA" sz="3200" spc="90" dirty="0">
                <a:latin typeface="Century Gothic" panose="020B0502020202020204" pitchFamily="34" charset="0"/>
              </a:rPr>
              <a:t>завдання</a:t>
            </a:r>
            <a:r>
              <a:rPr lang="uk-UA" sz="3200" spc="-95" dirty="0">
                <a:latin typeface="Century Gothic" panose="020B0502020202020204" pitchFamily="34" charset="0"/>
              </a:rPr>
              <a:t> </a:t>
            </a:r>
            <a:r>
              <a:rPr lang="uk-UA" sz="3200" spc="55" dirty="0">
                <a:latin typeface="Century Gothic" panose="020B0502020202020204" pitchFamily="34" charset="0"/>
              </a:rPr>
              <a:t>дослідження</a:t>
            </a:r>
          </a:p>
          <a:p>
            <a:pPr algn="just">
              <a:lnSpc>
                <a:spcPct val="100000"/>
              </a:lnSpc>
              <a:spcBef>
                <a:spcPts val="2235"/>
              </a:spcBef>
            </a:pPr>
            <a:r>
              <a:rPr lang="uk-UA" sz="3000" b="1" i="0" u="none" strike="noStrike" dirty="0">
                <a:solidFill>
                  <a:srgbClr val="2D2328"/>
                </a:solidFill>
                <a:effectLst/>
                <a:latin typeface="Century Gothic" panose="020B0502020202020204" pitchFamily="34" charset="0"/>
              </a:rPr>
              <a:t>Мета </a:t>
            </a:r>
            <a:r>
              <a:rPr lang="uk-UA" sz="3000" b="1" i="0" u="none" strike="noStrike" dirty="0" err="1">
                <a:solidFill>
                  <a:srgbClr val="2D2328"/>
                </a:solidFill>
                <a:effectLst/>
                <a:latin typeface="Century Gothic" panose="020B0502020202020204" pitchFamily="34" charset="0"/>
              </a:rPr>
              <a:t>проєкту</a:t>
            </a:r>
            <a:r>
              <a:rPr lang="uk-UA" sz="3000" b="1" i="0" u="none" strike="noStrike" dirty="0">
                <a:solidFill>
                  <a:srgbClr val="2D2328"/>
                </a:solidFill>
                <a:effectLst/>
                <a:latin typeface="Century Gothic" panose="020B0502020202020204" pitchFamily="34" charset="0"/>
              </a:rPr>
              <a:t>﻿ </a:t>
            </a:r>
            <a:r>
              <a:rPr lang="uk-UA" sz="30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– дослідити історію родинної реліквії – настінного годинника, який декілька поколінь зберігається в родині, з’ясувати обставини його появи та збереження.</a:t>
            </a:r>
            <a:endParaRPr lang="uk-UA" sz="3000" spc="55" dirty="0">
              <a:latin typeface="Century Gothic" panose="020B0502020202020204" pitchFamily="34" charset="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16000" y="4624333"/>
            <a:ext cx="16251555" cy="551433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lang="uk-UA" sz="3000" b="1" dirty="0">
                <a:latin typeface="Century Gothic" panose="020B0502020202020204" pitchFamily="34" charset="0"/>
                <a:cs typeface="Trebuchet MS"/>
              </a:rPr>
              <a:t>Завдання: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54F9B6E-BEF7-C761-014F-326307551C4C}"/>
              </a:ext>
            </a:extLst>
          </p:cNvPr>
          <p:cNvSpPr txBox="1"/>
          <p:nvPr/>
        </p:nvSpPr>
        <p:spPr>
          <a:xfrm>
            <a:off x="996949" y="5265335"/>
            <a:ext cx="16270606" cy="3323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arenR"/>
            </a:pPr>
            <a:r>
              <a:rPr lang="uk-UA" sz="3000" b="0" i="0" u="none" strike="noStrike" dirty="0">
                <a:effectLst/>
                <a:latin typeface="Century Gothic" panose="020B0502020202020204" pitchFamily="34" charset="0"/>
              </a:rPr>
              <a:t>провести усно-історичні дослідження: інтерв’ювання членів родини, які можуть розповісти історію годинника та життя родини;</a:t>
            </a:r>
            <a:endParaRPr lang="uk-UA" sz="3000" dirty="0">
              <a:effectLst/>
              <a:latin typeface="Century Gothic" panose="020B0502020202020204" pitchFamily="34" charset="0"/>
            </a:endParaRPr>
          </a:p>
          <a:p>
            <a:pPr marL="342900" indent="-342900">
              <a:buFont typeface="+mj-lt"/>
              <a:buAutoNum type="arabicParenR"/>
            </a:pPr>
            <a:r>
              <a:rPr lang="uk-UA" sz="3000" b="0" i="0" u="none" strike="noStrike" dirty="0">
                <a:effectLst/>
                <a:latin typeface="Century Gothic" panose="020B0502020202020204" pitchFamily="34" charset="0"/>
              </a:rPr>
              <a:t>здійснити пошук та опрацювати наукову літературу та джерела з історії виробництва годинників, історії Катеринославщини/Дніпропетровщини, історії </a:t>
            </a:r>
            <a:r>
              <a:rPr lang="uk-UA" sz="3000" b="0" i="0" u="none" strike="noStrike" dirty="0" err="1">
                <a:effectLst/>
                <a:latin typeface="Century Gothic" panose="020B0502020202020204" pitchFamily="34" charset="0"/>
              </a:rPr>
              <a:t>Кам’янського</a:t>
            </a:r>
            <a:r>
              <a:rPr lang="uk-UA" sz="3000" b="0" i="0" u="none" strike="noStrike" dirty="0">
                <a:effectLst/>
                <a:latin typeface="Century Gothic" panose="020B0502020202020204" pitchFamily="34" charset="0"/>
              </a:rPr>
              <a:t> і Карнаухівки, де мешкає родина;</a:t>
            </a:r>
            <a:endParaRPr lang="uk-UA" sz="3000" dirty="0">
              <a:effectLst/>
              <a:latin typeface="Century Gothic" panose="020B0502020202020204" pitchFamily="34" charset="0"/>
            </a:endParaRPr>
          </a:p>
          <a:p>
            <a:pPr marL="342900" indent="-342900">
              <a:buFont typeface="+mj-lt"/>
              <a:buAutoNum type="arabicParenR"/>
            </a:pPr>
            <a:r>
              <a:rPr lang="uk-UA" sz="3000" b="0" i="0" u="none" strike="noStrike" dirty="0">
                <a:effectLst/>
                <a:latin typeface="Century Gothic" panose="020B0502020202020204" pitchFamily="34" charset="0"/>
              </a:rPr>
              <a:t>отримати консультації фахівців;</a:t>
            </a:r>
            <a:endParaRPr lang="uk-UA" sz="3000" dirty="0">
              <a:effectLst/>
              <a:latin typeface="Century Gothic" panose="020B0502020202020204" pitchFamily="34" charset="0"/>
            </a:endParaRPr>
          </a:p>
          <a:p>
            <a:pPr marL="342900" indent="-342900">
              <a:buFont typeface="+mj-lt"/>
              <a:buAutoNum type="arabicParenR"/>
            </a:pPr>
            <a:r>
              <a:rPr lang="uk-UA" sz="3000" b="0" i="0" u="none" strike="noStrike" dirty="0">
                <a:effectLst/>
                <a:latin typeface="Century Gothic" panose="020B0502020202020204" pitchFamily="34" charset="0"/>
              </a:rPr>
              <a:t>проаналізувати та узагальнити результати наукового пошуку.</a:t>
            </a:r>
            <a:endParaRPr lang="uk-UA" sz="3000" dirty="0">
              <a:effectLst/>
              <a:latin typeface="Century Gothic" panose="020B0502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564902"/>
            <a:ext cx="2382520" cy="1157605"/>
          </a:xfrm>
          <a:custGeom>
            <a:avLst/>
            <a:gdLst/>
            <a:ahLst/>
            <a:cxnLst/>
            <a:rect l="l" t="t" r="r" b="b"/>
            <a:pathLst>
              <a:path w="2382520" h="1157604">
                <a:moveTo>
                  <a:pt x="0" y="1157199"/>
                </a:moveTo>
                <a:lnTo>
                  <a:pt x="2382289" y="1157199"/>
                </a:lnTo>
                <a:lnTo>
                  <a:pt x="2382289" y="0"/>
                </a:lnTo>
                <a:lnTo>
                  <a:pt x="0" y="0"/>
                </a:lnTo>
                <a:lnTo>
                  <a:pt x="0" y="1157199"/>
                </a:lnTo>
                <a:close/>
              </a:path>
            </a:pathLst>
          </a:custGeom>
          <a:solidFill>
            <a:srgbClr val="707D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446848" y="4564902"/>
            <a:ext cx="3596004" cy="1157605"/>
          </a:xfrm>
          <a:custGeom>
            <a:avLst/>
            <a:gdLst/>
            <a:ahLst/>
            <a:cxnLst/>
            <a:rect l="l" t="t" r="r" b="b"/>
            <a:pathLst>
              <a:path w="3596004" h="1157604">
                <a:moveTo>
                  <a:pt x="0" y="1157199"/>
                </a:moveTo>
                <a:lnTo>
                  <a:pt x="3595914" y="1157199"/>
                </a:lnTo>
                <a:lnTo>
                  <a:pt x="3595914" y="0"/>
                </a:lnTo>
                <a:lnTo>
                  <a:pt x="0" y="0"/>
                </a:lnTo>
                <a:lnTo>
                  <a:pt x="0" y="1157199"/>
                </a:lnTo>
                <a:close/>
              </a:path>
            </a:pathLst>
          </a:custGeom>
          <a:solidFill>
            <a:srgbClr val="707D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107321" y="4564902"/>
            <a:ext cx="706120" cy="1157605"/>
          </a:xfrm>
          <a:custGeom>
            <a:avLst/>
            <a:gdLst/>
            <a:ahLst/>
            <a:cxnLst/>
            <a:rect l="l" t="t" r="r" b="b"/>
            <a:pathLst>
              <a:path w="706120" h="1157604">
                <a:moveTo>
                  <a:pt x="0" y="1157199"/>
                </a:moveTo>
                <a:lnTo>
                  <a:pt x="706094" y="1157199"/>
                </a:lnTo>
                <a:lnTo>
                  <a:pt x="706094" y="0"/>
                </a:lnTo>
                <a:lnTo>
                  <a:pt x="0" y="0"/>
                </a:lnTo>
                <a:lnTo>
                  <a:pt x="0" y="1157199"/>
                </a:lnTo>
                <a:close/>
              </a:path>
            </a:pathLst>
          </a:custGeom>
          <a:solidFill>
            <a:srgbClr val="707D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893606" y="4564902"/>
            <a:ext cx="4467225" cy="1157605"/>
          </a:xfrm>
          <a:custGeom>
            <a:avLst/>
            <a:gdLst/>
            <a:ahLst/>
            <a:cxnLst/>
            <a:rect l="l" t="t" r="r" b="b"/>
            <a:pathLst>
              <a:path w="4467225" h="1157604">
                <a:moveTo>
                  <a:pt x="0" y="1157199"/>
                </a:moveTo>
                <a:lnTo>
                  <a:pt x="4466616" y="1157199"/>
                </a:lnTo>
                <a:lnTo>
                  <a:pt x="4466616" y="0"/>
                </a:lnTo>
                <a:lnTo>
                  <a:pt x="0" y="0"/>
                </a:lnTo>
                <a:lnTo>
                  <a:pt x="0" y="1157199"/>
                </a:lnTo>
                <a:close/>
              </a:path>
            </a:pathLst>
          </a:custGeom>
          <a:solidFill>
            <a:srgbClr val="707D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1440413" y="4564902"/>
            <a:ext cx="740410" cy="1157605"/>
          </a:xfrm>
          <a:custGeom>
            <a:avLst/>
            <a:gdLst/>
            <a:ahLst/>
            <a:cxnLst/>
            <a:rect l="l" t="t" r="r" b="b"/>
            <a:pathLst>
              <a:path w="740409" h="1157604">
                <a:moveTo>
                  <a:pt x="0" y="1157199"/>
                </a:moveTo>
                <a:lnTo>
                  <a:pt x="740264" y="1157199"/>
                </a:lnTo>
                <a:lnTo>
                  <a:pt x="740264" y="0"/>
                </a:lnTo>
                <a:lnTo>
                  <a:pt x="0" y="0"/>
                </a:lnTo>
                <a:lnTo>
                  <a:pt x="0" y="1157199"/>
                </a:lnTo>
                <a:close/>
              </a:path>
            </a:pathLst>
          </a:custGeom>
          <a:solidFill>
            <a:srgbClr val="707D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2245236" y="4564902"/>
            <a:ext cx="3596004" cy="1157605"/>
          </a:xfrm>
          <a:custGeom>
            <a:avLst/>
            <a:gdLst/>
            <a:ahLst/>
            <a:cxnLst/>
            <a:rect l="l" t="t" r="r" b="b"/>
            <a:pathLst>
              <a:path w="3596005" h="1157604">
                <a:moveTo>
                  <a:pt x="0" y="1157199"/>
                </a:moveTo>
                <a:lnTo>
                  <a:pt x="3595915" y="1157199"/>
                </a:lnTo>
                <a:lnTo>
                  <a:pt x="3595915" y="0"/>
                </a:lnTo>
                <a:lnTo>
                  <a:pt x="0" y="0"/>
                </a:lnTo>
                <a:lnTo>
                  <a:pt x="0" y="1157199"/>
                </a:lnTo>
                <a:close/>
              </a:path>
            </a:pathLst>
          </a:custGeom>
          <a:solidFill>
            <a:srgbClr val="707D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5905711" y="4564902"/>
            <a:ext cx="2378710" cy="1157605"/>
          </a:xfrm>
          <a:custGeom>
            <a:avLst/>
            <a:gdLst/>
            <a:ahLst/>
            <a:cxnLst/>
            <a:rect l="l" t="t" r="r" b="b"/>
            <a:pathLst>
              <a:path w="2378709" h="1157604">
                <a:moveTo>
                  <a:pt x="0" y="1157199"/>
                </a:moveTo>
                <a:lnTo>
                  <a:pt x="2378116" y="1157199"/>
                </a:lnTo>
                <a:lnTo>
                  <a:pt x="2378116" y="0"/>
                </a:lnTo>
                <a:lnTo>
                  <a:pt x="0" y="0"/>
                </a:lnTo>
                <a:lnTo>
                  <a:pt x="0" y="1157199"/>
                </a:lnTo>
                <a:close/>
              </a:path>
            </a:pathLst>
          </a:custGeom>
          <a:solidFill>
            <a:srgbClr val="707D58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" name="object 9"/>
          <p:cNvGrpSpPr/>
          <p:nvPr/>
        </p:nvGrpSpPr>
        <p:grpSpPr>
          <a:xfrm>
            <a:off x="6813415" y="1484780"/>
            <a:ext cx="4627245" cy="6158230"/>
            <a:chOff x="6813415" y="1484780"/>
            <a:chExt cx="4627245" cy="6158230"/>
          </a:xfrm>
        </p:grpSpPr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853510" y="1524876"/>
              <a:ext cx="4546807" cy="6078447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6813410" y="1484781"/>
              <a:ext cx="4627245" cy="6158230"/>
            </a:xfrm>
            <a:custGeom>
              <a:avLst/>
              <a:gdLst/>
              <a:ahLst/>
              <a:cxnLst/>
              <a:rect l="l" t="t" r="r" b="b"/>
              <a:pathLst>
                <a:path w="4627245" h="6158230">
                  <a:moveTo>
                    <a:pt x="4626991" y="0"/>
                  </a:moveTo>
                  <a:lnTo>
                    <a:pt x="0" y="0"/>
                  </a:lnTo>
                  <a:lnTo>
                    <a:pt x="0" y="80010"/>
                  </a:lnTo>
                  <a:lnTo>
                    <a:pt x="0" y="6079490"/>
                  </a:lnTo>
                  <a:lnTo>
                    <a:pt x="0" y="6158230"/>
                  </a:lnTo>
                  <a:lnTo>
                    <a:pt x="4626991" y="6158230"/>
                  </a:lnTo>
                  <a:lnTo>
                    <a:pt x="4626991" y="6080061"/>
                  </a:lnTo>
                  <a:lnTo>
                    <a:pt x="4626991" y="6079490"/>
                  </a:lnTo>
                  <a:lnTo>
                    <a:pt x="4626991" y="80200"/>
                  </a:lnTo>
                  <a:lnTo>
                    <a:pt x="4546803" y="80200"/>
                  </a:lnTo>
                  <a:lnTo>
                    <a:pt x="4546803" y="6079490"/>
                  </a:lnTo>
                  <a:lnTo>
                    <a:pt x="80187" y="6079490"/>
                  </a:lnTo>
                  <a:lnTo>
                    <a:pt x="80187" y="80010"/>
                  </a:lnTo>
                  <a:lnTo>
                    <a:pt x="4626991" y="80010"/>
                  </a:lnTo>
                  <a:lnTo>
                    <a:pt x="4626991" y="0"/>
                  </a:lnTo>
                  <a:close/>
                </a:path>
              </a:pathLst>
            </a:custGeom>
            <a:solidFill>
              <a:srgbClr val="DED3D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12180678" y="2085203"/>
            <a:ext cx="3725545" cy="4958080"/>
            <a:chOff x="12180678" y="2085203"/>
            <a:chExt cx="3725545" cy="4958080"/>
          </a:xfrm>
        </p:grpSpPr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212957" y="2117483"/>
              <a:ext cx="3660472" cy="4891672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12180672" y="2085212"/>
              <a:ext cx="3725545" cy="4958080"/>
            </a:xfrm>
            <a:custGeom>
              <a:avLst/>
              <a:gdLst/>
              <a:ahLst/>
              <a:cxnLst/>
              <a:rect l="l" t="t" r="r" b="b"/>
              <a:pathLst>
                <a:path w="3725544" h="4958080">
                  <a:moveTo>
                    <a:pt x="3725037" y="0"/>
                  </a:moveTo>
                  <a:lnTo>
                    <a:pt x="3660470" y="0"/>
                  </a:lnTo>
                  <a:lnTo>
                    <a:pt x="3660470" y="64770"/>
                  </a:lnTo>
                  <a:lnTo>
                    <a:pt x="3660470" y="4894580"/>
                  </a:lnTo>
                  <a:lnTo>
                    <a:pt x="64554" y="4894580"/>
                  </a:lnTo>
                  <a:lnTo>
                    <a:pt x="64554" y="64770"/>
                  </a:lnTo>
                  <a:lnTo>
                    <a:pt x="3660470" y="64770"/>
                  </a:lnTo>
                  <a:lnTo>
                    <a:pt x="3660470" y="0"/>
                  </a:lnTo>
                  <a:lnTo>
                    <a:pt x="0" y="0"/>
                  </a:lnTo>
                  <a:lnTo>
                    <a:pt x="0" y="64770"/>
                  </a:lnTo>
                  <a:lnTo>
                    <a:pt x="0" y="4894580"/>
                  </a:lnTo>
                  <a:lnTo>
                    <a:pt x="0" y="4958080"/>
                  </a:lnTo>
                  <a:lnTo>
                    <a:pt x="3725037" y="4958080"/>
                  </a:lnTo>
                  <a:lnTo>
                    <a:pt x="3725037" y="4894834"/>
                  </a:lnTo>
                  <a:lnTo>
                    <a:pt x="3725037" y="4894580"/>
                  </a:lnTo>
                  <a:lnTo>
                    <a:pt x="3725037" y="64770"/>
                  </a:lnTo>
                  <a:lnTo>
                    <a:pt x="3725037" y="64554"/>
                  </a:lnTo>
                  <a:lnTo>
                    <a:pt x="3725037" y="0"/>
                  </a:lnTo>
                  <a:close/>
                </a:path>
              </a:pathLst>
            </a:custGeom>
            <a:solidFill>
              <a:srgbClr val="DED3D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2382289" y="2085203"/>
            <a:ext cx="3725545" cy="4958080"/>
            <a:chOff x="2382289" y="2085203"/>
            <a:chExt cx="3725545" cy="4958080"/>
          </a:xfrm>
        </p:grpSpPr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414569" y="2117483"/>
              <a:ext cx="3660473" cy="4893542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2382278" y="2085212"/>
              <a:ext cx="3725545" cy="4958080"/>
            </a:xfrm>
            <a:custGeom>
              <a:avLst/>
              <a:gdLst/>
              <a:ahLst/>
              <a:cxnLst/>
              <a:rect l="l" t="t" r="r" b="b"/>
              <a:pathLst>
                <a:path w="3725545" h="4958080">
                  <a:moveTo>
                    <a:pt x="3725037" y="0"/>
                  </a:moveTo>
                  <a:lnTo>
                    <a:pt x="3660483" y="0"/>
                  </a:lnTo>
                  <a:lnTo>
                    <a:pt x="3660483" y="64770"/>
                  </a:lnTo>
                  <a:lnTo>
                    <a:pt x="3660483" y="4894580"/>
                  </a:lnTo>
                  <a:lnTo>
                    <a:pt x="64566" y="4894580"/>
                  </a:lnTo>
                  <a:lnTo>
                    <a:pt x="64566" y="64770"/>
                  </a:lnTo>
                  <a:lnTo>
                    <a:pt x="3660483" y="64770"/>
                  </a:lnTo>
                  <a:lnTo>
                    <a:pt x="3660483" y="0"/>
                  </a:lnTo>
                  <a:lnTo>
                    <a:pt x="0" y="0"/>
                  </a:lnTo>
                  <a:lnTo>
                    <a:pt x="0" y="64770"/>
                  </a:lnTo>
                  <a:lnTo>
                    <a:pt x="0" y="4894580"/>
                  </a:lnTo>
                  <a:lnTo>
                    <a:pt x="0" y="4958080"/>
                  </a:lnTo>
                  <a:lnTo>
                    <a:pt x="3725037" y="4958080"/>
                  </a:lnTo>
                  <a:lnTo>
                    <a:pt x="3725037" y="4894834"/>
                  </a:lnTo>
                  <a:lnTo>
                    <a:pt x="3725037" y="4894580"/>
                  </a:lnTo>
                  <a:lnTo>
                    <a:pt x="3725037" y="64770"/>
                  </a:lnTo>
                  <a:lnTo>
                    <a:pt x="3725037" y="64554"/>
                  </a:lnTo>
                  <a:lnTo>
                    <a:pt x="3725037" y="0"/>
                  </a:lnTo>
                  <a:close/>
                </a:path>
              </a:pathLst>
            </a:custGeom>
            <a:solidFill>
              <a:srgbClr val="DED3D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2190432" y="8233695"/>
            <a:ext cx="13873480" cy="103886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5508625" marR="5080" indent="-5496560">
              <a:lnSpc>
                <a:spcPts val="3900"/>
              </a:lnSpc>
              <a:spcBef>
                <a:spcPts val="380"/>
              </a:spcBef>
            </a:pPr>
            <a:r>
              <a:rPr lang="uk-UA" sz="36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Наша родинна реліквія – старий настінний годинник 1913 року виробництва</a:t>
            </a:r>
            <a:endParaRPr lang="uk-UA" sz="3400" dirty="0">
              <a:latin typeface="Century Gothic" panose="020B0502020202020204" pitchFamily="34" charset="0"/>
              <a:cs typeface="Trebuchet M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2463191"/>
            <a:ext cx="18284190" cy="2365375"/>
          </a:xfrm>
          <a:custGeom>
            <a:avLst/>
            <a:gdLst/>
            <a:ahLst/>
            <a:cxnLst/>
            <a:rect l="l" t="t" r="r" b="b"/>
            <a:pathLst>
              <a:path w="18284190" h="2365375">
                <a:moveTo>
                  <a:pt x="18283827" y="2365258"/>
                </a:moveTo>
                <a:lnTo>
                  <a:pt x="0" y="2365258"/>
                </a:lnTo>
                <a:lnTo>
                  <a:pt x="0" y="0"/>
                </a:lnTo>
                <a:lnTo>
                  <a:pt x="18283827" y="0"/>
                </a:lnTo>
                <a:lnTo>
                  <a:pt x="18283827" y="2365258"/>
                </a:lnTo>
                <a:close/>
              </a:path>
            </a:pathLst>
          </a:custGeom>
          <a:solidFill>
            <a:srgbClr val="707D5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64354" y="1064354"/>
            <a:ext cx="4043223" cy="5406653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1028687" y="1028712"/>
            <a:ext cx="4114800" cy="5476240"/>
          </a:xfrm>
          <a:custGeom>
            <a:avLst/>
            <a:gdLst/>
            <a:ahLst/>
            <a:cxnLst/>
            <a:rect l="l" t="t" r="r" b="b"/>
            <a:pathLst>
              <a:path w="4114800" h="5476240">
                <a:moveTo>
                  <a:pt x="4114533" y="0"/>
                </a:moveTo>
                <a:lnTo>
                  <a:pt x="0" y="0"/>
                </a:lnTo>
                <a:lnTo>
                  <a:pt x="0" y="71120"/>
                </a:lnTo>
                <a:lnTo>
                  <a:pt x="0" y="5406377"/>
                </a:lnTo>
                <a:lnTo>
                  <a:pt x="0" y="5476227"/>
                </a:lnTo>
                <a:lnTo>
                  <a:pt x="4114533" y="5476227"/>
                </a:lnTo>
                <a:lnTo>
                  <a:pt x="4114533" y="5406644"/>
                </a:lnTo>
                <a:lnTo>
                  <a:pt x="4114533" y="5406377"/>
                </a:lnTo>
                <a:lnTo>
                  <a:pt x="4114533" y="71297"/>
                </a:lnTo>
                <a:lnTo>
                  <a:pt x="4043235" y="71297"/>
                </a:lnTo>
                <a:lnTo>
                  <a:pt x="4043235" y="5406377"/>
                </a:lnTo>
                <a:lnTo>
                  <a:pt x="71310" y="5406377"/>
                </a:lnTo>
                <a:lnTo>
                  <a:pt x="71310" y="71120"/>
                </a:lnTo>
                <a:lnTo>
                  <a:pt x="4114533" y="71120"/>
                </a:lnTo>
                <a:lnTo>
                  <a:pt x="4114533" y="0"/>
                </a:lnTo>
                <a:close/>
              </a:path>
            </a:pathLst>
          </a:custGeom>
          <a:solidFill>
            <a:srgbClr val="707D5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438359" y="1064354"/>
            <a:ext cx="4043223" cy="5406653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5402694" y="1028712"/>
            <a:ext cx="4114800" cy="5476240"/>
          </a:xfrm>
          <a:custGeom>
            <a:avLst/>
            <a:gdLst/>
            <a:ahLst/>
            <a:cxnLst/>
            <a:rect l="l" t="t" r="r" b="b"/>
            <a:pathLst>
              <a:path w="4114800" h="5476240">
                <a:moveTo>
                  <a:pt x="4114533" y="0"/>
                </a:moveTo>
                <a:lnTo>
                  <a:pt x="0" y="0"/>
                </a:lnTo>
                <a:lnTo>
                  <a:pt x="0" y="71120"/>
                </a:lnTo>
                <a:lnTo>
                  <a:pt x="0" y="5406377"/>
                </a:lnTo>
                <a:lnTo>
                  <a:pt x="0" y="5476227"/>
                </a:lnTo>
                <a:lnTo>
                  <a:pt x="4114533" y="5476227"/>
                </a:lnTo>
                <a:lnTo>
                  <a:pt x="4114533" y="5406644"/>
                </a:lnTo>
                <a:lnTo>
                  <a:pt x="4114533" y="5406377"/>
                </a:lnTo>
                <a:lnTo>
                  <a:pt x="4114533" y="71297"/>
                </a:lnTo>
                <a:lnTo>
                  <a:pt x="4043222" y="71297"/>
                </a:lnTo>
                <a:lnTo>
                  <a:pt x="4043222" y="5406377"/>
                </a:lnTo>
                <a:lnTo>
                  <a:pt x="71310" y="5406377"/>
                </a:lnTo>
                <a:lnTo>
                  <a:pt x="71310" y="71120"/>
                </a:lnTo>
                <a:lnTo>
                  <a:pt x="4114533" y="71120"/>
                </a:lnTo>
                <a:lnTo>
                  <a:pt x="4114533" y="0"/>
                </a:lnTo>
                <a:close/>
              </a:path>
            </a:pathLst>
          </a:custGeom>
          <a:solidFill>
            <a:srgbClr val="707D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2044388" y="4499326"/>
            <a:ext cx="1104265" cy="1245870"/>
          </a:xfrm>
          <a:custGeom>
            <a:avLst/>
            <a:gdLst/>
            <a:ahLst/>
            <a:cxnLst/>
            <a:rect l="l" t="t" r="r" b="b"/>
            <a:pathLst>
              <a:path w="1104264" h="1245870">
                <a:moveTo>
                  <a:pt x="617063" y="1245547"/>
                </a:moveTo>
                <a:lnTo>
                  <a:pt x="565704" y="1244947"/>
                </a:lnTo>
                <a:lnTo>
                  <a:pt x="510181" y="1242974"/>
                </a:lnTo>
                <a:lnTo>
                  <a:pt x="480025" y="1217846"/>
                </a:lnTo>
                <a:lnTo>
                  <a:pt x="478260" y="1205621"/>
                </a:lnTo>
                <a:lnTo>
                  <a:pt x="479415" y="1197403"/>
                </a:lnTo>
                <a:lnTo>
                  <a:pt x="524700" y="1169466"/>
                </a:lnTo>
                <a:lnTo>
                  <a:pt x="573916" y="1165698"/>
                </a:lnTo>
                <a:lnTo>
                  <a:pt x="651868" y="1164980"/>
                </a:lnTo>
                <a:lnTo>
                  <a:pt x="704848" y="1162042"/>
                </a:lnTo>
                <a:lnTo>
                  <a:pt x="757608" y="1156875"/>
                </a:lnTo>
                <a:lnTo>
                  <a:pt x="810149" y="1149480"/>
                </a:lnTo>
                <a:lnTo>
                  <a:pt x="862470" y="1139857"/>
                </a:lnTo>
                <a:lnTo>
                  <a:pt x="819749" y="1125468"/>
                </a:lnTo>
                <a:lnTo>
                  <a:pt x="777334" y="1110151"/>
                </a:lnTo>
                <a:lnTo>
                  <a:pt x="693083" y="1078055"/>
                </a:lnTo>
                <a:lnTo>
                  <a:pt x="645624" y="1059124"/>
                </a:lnTo>
                <a:lnTo>
                  <a:pt x="598475" y="1039144"/>
                </a:lnTo>
                <a:lnTo>
                  <a:pt x="551833" y="1017928"/>
                </a:lnTo>
                <a:lnTo>
                  <a:pt x="505891" y="995290"/>
                </a:lnTo>
                <a:lnTo>
                  <a:pt x="460842" y="971043"/>
                </a:lnTo>
                <a:lnTo>
                  <a:pt x="416883" y="944999"/>
                </a:lnTo>
                <a:lnTo>
                  <a:pt x="374206" y="916972"/>
                </a:lnTo>
                <a:lnTo>
                  <a:pt x="333006" y="886775"/>
                </a:lnTo>
                <a:lnTo>
                  <a:pt x="293478" y="854221"/>
                </a:lnTo>
                <a:lnTo>
                  <a:pt x="257382" y="818077"/>
                </a:lnTo>
                <a:lnTo>
                  <a:pt x="223361" y="780264"/>
                </a:lnTo>
                <a:lnTo>
                  <a:pt x="191416" y="740783"/>
                </a:lnTo>
                <a:lnTo>
                  <a:pt x="161547" y="699634"/>
                </a:lnTo>
                <a:lnTo>
                  <a:pt x="133753" y="656815"/>
                </a:lnTo>
                <a:lnTo>
                  <a:pt x="108216" y="612623"/>
                </a:lnTo>
                <a:lnTo>
                  <a:pt x="85116" y="567352"/>
                </a:lnTo>
                <a:lnTo>
                  <a:pt x="64452" y="521001"/>
                </a:lnTo>
                <a:lnTo>
                  <a:pt x="46226" y="473572"/>
                </a:lnTo>
                <a:lnTo>
                  <a:pt x="30436" y="425062"/>
                </a:lnTo>
                <a:lnTo>
                  <a:pt x="19290" y="377467"/>
                </a:lnTo>
                <a:lnTo>
                  <a:pt x="10672" y="329489"/>
                </a:lnTo>
                <a:lnTo>
                  <a:pt x="4582" y="281127"/>
                </a:lnTo>
                <a:lnTo>
                  <a:pt x="1021" y="232382"/>
                </a:lnTo>
                <a:lnTo>
                  <a:pt x="0" y="183519"/>
                </a:lnTo>
                <a:lnTo>
                  <a:pt x="1531" y="134802"/>
                </a:lnTo>
                <a:lnTo>
                  <a:pt x="5616" y="86231"/>
                </a:lnTo>
                <a:lnTo>
                  <a:pt x="12254" y="37806"/>
                </a:lnTo>
                <a:lnTo>
                  <a:pt x="12405" y="30296"/>
                </a:lnTo>
                <a:lnTo>
                  <a:pt x="42640" y="741"/>
                </a:lnTo>
                <a:lnTo>
                  <a:pt x="49825" y="0"/>
                </a:lnTo>
                <a:lnTo>
                  <a:pt x="64638" y="2783"/>
                </a:lnTo>
                <a:lnTo>
                  <a:pt x="71059" y="6081"/>
                </a:lnTo>
                <a:lnTo>
                  <a:pt x="76494" y="11285"/>
                </a:lnTo>
                <a:lnTo>
                  <a:pt x="85374" y="25533"/>
                </a:lnTo>
                <a:lnTo>
                  <a:pt x="87112" y="41764"/>
                </a:lnTo>
                <a:lnTo>
                  <a:pt x="83276" y="75583"/>
                </a:lnTo>
                <a:lnTo>
                  <a:pt x="79472" y="118012"/>
                </a:lnTo>
                <a:lnTo>
                  <a:pt x="77324" y="160493"/>
                </a:lnTo>
                <a:lnTo>
                  <a:pt x="76834" y="203024"/>
                </a:lnTo>
                <a:lnTo>
                  <a:pt x="78000" y="245607"/>
                </a:lnTo>
                <a:lnTo>
                  <a:pt x="87885" y="317529"/>
                </a:lnTo>
                <a:lnTo>
                  <a:pt x="103811" y="388365"/>
                </a:lnTo>
                <a:lnTo>
                  <a:pt x="125646" y="457619"/>
                </a:lnTo>
                <a:lnTo>
                  <a:pt x="153256" y="524794"/>
                </a:lnTo>
                <a:lnTo>
                  <a:pt x="186424" y="589422"/>
                </a:lnTo>
                <a:lnTo>
                  <a:pt x="224936" y="651036"/>
                </a:lnTo>
                <a:lnTo>
                  <a:pt x="268500" y="709211"/>
                </a:lnTo>
                <a:lnTo>
                  <a:pt x="316825" y="763523"/>
                </a:lnTo>
                <a:lnTo>
                  <a:pt x="352711" y="796592"/>
                </a:lnTo>
                <a:lnTo>
                  <a:pt x="390357" y="827139"/>
                </a:lnTo>
                <a:lnTo>
                  <a:pt x="429627" y="855389"/>
                </a:lnTo>
                <a:lnTo>
                  <a:pt x="470386" y="881566"/>
                </a:lnTo>
                <a:lnTo>
                  <a:pt x="512499" y="905891"/>
                </a:lnTo>
                <a:lnTo>
                  <a:pt x="555828" y="928590"/>
                </a:lnTo>
                <a:lnTo>
                  <a:pt x="600239" y="949885"/>
                </a:lnTo>
                <a:lnTo>
                  <a:pt x="645595" y="970001"/>
                </a:lnTo>
                <a:lnTo>
                  <a:pt x="691761" y="989161"/>
                </a:lnTo>
                <a:lnTo>
                  <a:pt x="738601" y="1007588"/>
                </a:lnTo>
                <a:lnTo>
                  <a:pt x="864810" y="1054489"/>
                </a:lnTo>
                <a:lnTo>
                  <a:pt x="958433" y="1087195"/>
                </a:lnTo>
                <a:lnTo>
                  <a:pt x="966436" y="1089420"/>
                </a:lnTo>
                <a:lnTo>
                  <a:pt x="974145" y="1092402"/>
                </a:lnTo>
                <a:lnTo>
                  <a:pt x="981559" y="1096140"/>
                </a:lnTo>
                <a:lnTo>
                  <a:pt x="943429" y="1058550"/>
                </a:lnTo>
                <a:lnTo>
                  <a:pt x="787410" y="911801"/>
                </a:lnTo>
                <a:lnTo>
                  <a:pt x="749379" y="874168"/>
                </a:lnTo>
                <a:lnTo>
                  <a:pt x="712477" y="835418"/>
                </a:lnTo>
                <a:lnTo>
                  <a:pt x="673845" y="791829"/>
                </a:lnTo>
                <a:lnTo>
                  <a:pt x="665460" y="765883"/>
                </a:lnTo>
                <a:lnTo>
                  <a:pt x="665845" y="761320"/>
                </a:lnTo>
                <a:lnTo>
                  <a:pt x="690042" y="729527"/>
                </a:lnTo>
                <a:lnTo>
                  <a:pt x="703509" y="726201"/>
                </a:lnTo>
                <a:lnTo>
                  <a:pt x="712824" y="726578"/>
                </a:lnTo>
                <a:lnTo>
                  <a:pt x="717317" y="727534"/>
                </a:lnTo>
                <a:lnTo>
                  <a:pt x="721646" y="729257"/>
                </a:lnTo>
                <a:lnTo>
                  <a:pt x="756028" y="761257"/>
                </a:lnTo>
                <a:lnTo>
                  <a:pt x="825381" y="835034"/>
                </a:lnTo>
                <a:lnTo>
                  <a:pt x="862179" y="872157"/>
                </a:lnTo>
                <a:lnTo>
                  <a:pt x="901607" y="906334"/>
                </a:lnTo>
                <a:lnTo>
                  <a:pt x="940203" y="941371"/>
                </a:lnTo>
                <a:lnTo>
                  <a:pt x="978119" y="977151"/>
                </a:lnTo>
                <a:lnTo>
                  <a:pt x="1015378" y="1013617"/>
                </a:lnTo>
                <a:lnTo>
                  <a:pt x="1052001" y="1050711"/>
                </a:lnTo>
                <a:lnTo>
                  <a:pt x="1088011" y="1088375"/>
                </a:lnTo>
                <a:lnTo>
                  <a:pt x="1104105" y="1120128"/>
                </a:lnTo>
                <a:lnTo>
                  <a:pt x="1101089" y="1148150"/>
                </a:lnTo>
                <a:lnTo>
                  <a:pt x="1048174" y="1181602"/>
                </a:lnTo>
                <a:lnTo>
                  <a:pt x="1001937" y="1193960"/>
                </a:lnTo>
                <a:lnTo>
                  <a:pt x="955475" y="1205117"/>
                </a:lnTo>
                <a:lnTo>
                  <a:pt x="908787" y="1215072"/>
                </a:lnTo>
                <a:lnTo>
                  <a:pt x="861873" y="1223826"/>
                </a:lnTo>
                <a:lnTo>
                  <a:pt x="814734" y="1231379"/>
                </a:lnTo>
                <a:lnTo>
                  <a:pt x="767369" y="1237730"/>
                </a:lnTo>
                <a:lnTo>
                  <a:pt x="719779" y="1242880"/>
                </a:lnTo>
                <a:lnTo>
                  <a:pt x="668422" y="1244858"/>
                </a:lnTo>
                <a:lnTo>
                  <a:pt x="617063" y="124554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591204" y="4294626"/>
            <a:ext cx="3515099" cy="3515099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9910408" y="2818356"/>
            <a:ext cx="7295515" cy="1673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599"/>
              </a:lnSpc>
              <a:spcBef>
                <a:spcPts val="100"/>
              </a:spcBef>
            </a:pPr>
            <a:r>
              <a:rPr lang="uk-UA" sz="2400" b="0" i="0" u="none" strike="noStrike" dirty="0"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Годинник має традиційні з середини XIX ст. для фірми «</a:t>
            </a:r>
            <a:r>
              <a:rPr lang="uk-UA" sz="2400" b="0" i="0" u="none" strike="noStrike" dirty="0" err="1"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Ленцкірх</a:t>
            </a:r>
            <a:r>
              <a:rPr lang="uk-UA" sz="2400" b="0" i="0" u="none" strike="noStrike" dirty="0"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» («</a:t>
            </a:r>
            <a:r>
              <a:rPr lang="uk-UA" sz="2400" b="0" i="0" u="none" strike="noStrike" dirty="0" err="1"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Lenzkirch</a:t>
            </a:r>
            <a:r>
              <a:rPr lang="uk-UA" sz="2400" b="0" i="0" u="none" strike="noStrike" dirty="0"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») корпус та знаки фірми на маятнику, а головне – </a:t>
            </a:r>
            <a:r>
              <a:rPr lang="uk-UA" sz="2400" b="1" i="0" u="none" strike="noStrike" dirty="0"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клеймо на механізмі</a:t>
            </a:r>
            <a:endParaRPr lang="uk-UA" sz="2400" dirty="0">
              <a:latin typeface="Century Gothic" panose="020B0502020202020204" pitchFamily="34" charset="0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28686" y="6551473"/>
            <a:ext cx="5372113" cy="6944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920750">
              <a:lnSpc>
                <a:spcPct val="116100"/>
              </a:lnSpc>
              <a:spcBef>
                <a:spcPts val="100"/>
              </a:spcBef>
            </a:pPr>
            <a:r>
              <a:rPr lang="uk-UA" sz="20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Вигляд годинника «</a:t>
            </a:r>
            <a:r>
              <a:rPr lang="uk-UA" sz="2000" b="0" i="0" u="none" strike="noStrike" dirty="0" err="1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Ленцкірх</a:t>
            </a:r>
            <a:r>
              <a:rPr lang="uk-UA" sz="20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» - із сторінки антикварної крамниці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1016000" y="8281830"/>
            <a:ext cx="16586200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203450" algn="l"/>
                <a:tab pos="4169410" algn="l"/>
                <a:tab pos="4559300" algn="l"/>
                <a:tab pos="6797675" algn="l"/>
                <a:tab pos="8671560" algn="l"/>
              </a:tabLst>
            </a:pPr>
            <a:r>
              <a:rPr lang="uk-UA" sz="24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Засновники «</a:t>
            </a:r>
            <a:r>
              <a:rPr lang="uk-UA" sz="2400" b="0" i="0" u="none" strike="noStrike" dirty="0" err="1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Aktiengesellschaft</a:t>
            </a:r>
            <a:r>
              <a:rPr lang="uk-UA" sz="24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uk-UA" sz="2400" b="0" i="0" u="none" strike="noStrike" dirty="0" err="1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Uhrenfabrikation</a:t>
            </a:r>
            <a:r>
              <a:rPr lang="uk-UA" sz="24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uk-UA" sz="2400" b="0" i="0" u="none" strike="noStrike" dirty="0" err="1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Lenzkirch</a:t>
            </a:r>
            <a:r>
              <a:rPr lang="uk-UA" sz="24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», що у перекладі з німецької означає «Акціонерне товариство з виробництва годинників «</a:t>
            </a:r>
            <a:r>
              <a:rPr lang="uk-UA" sz="2400" b="0" i="0" u="none" strike="noStrike" dirty="0" err="1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Ленцкірх</a:t>
            </a:r>
            <a:r>
              <a:rPr lang="uk-UA" sz="24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» (1851 р.) – група годинникарів з однойменного німецького міста. Вони торгували не тільки готовими годинниками, а й механізмами для них.</a:t>
            </a:r>
            <a:endParaRPr lang="uk-UA" sz="2400" dirty="0">
              <a:latin typeface="Century Gothic" panose="020B0502020202020204" pitchFamily="34" charset="0"/>
              <a:cs typeface="Trebuchet MS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9885008" y="1227591"/>
            <a:ext cx="7717192" cy="9874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ts val="3760"/>
              </a:lnSpc>
              <a:spcBef>
                <a:spcPts val="100"/>
              </a:spcBef>
            </a:pPr>
            <a:r>
              <a:rPr lang="ru-RU" sz="3000" b="1" i="0" u="none" strike="noStrike" dirty="0" err="1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Таємниця</a:t>
            </a:r>
            <a:r>
              <a:rPr lang="ru-RU" sz="30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3000" b="1" i="0" u="none" strike="noStrike" dirty="0" err="1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походження</a:t>
            </a:r>
            <a:r>
              <a:rPr lang="ru-RU" sz="30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3000" b="1" i="0" u="none" strike="noStrike" dirty="0" err="1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годинника</a:t>
            </a:r>
            <a:r>
              <a:rPr lang="ru-RU" sz="30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– «Мозер і </a:t>
            </a:r>
            <a:r>
              <a:rPr lang="ru-RU" sz="36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К</a:t>
            </a:r>
            <a:r>
              <a:rPr lang="uk-UA" sz="3600" baseline="300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о</a:t>
            </a:r>
            <a:r>
              <a:rPr lang="ru-RU" sz="30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» </a:t>
            </a:r>
            <a:r>
              <a:rPr lang="ru-RU" sz="3000" b="1" i="0" u="none" strike="noStrike" dirty="0" err="1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або</a:t>
            </a:r>
            <a:r>
              <a:rPr lang="ru-RU" sz="30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«</a:t>
            </a:r>
            <a:r>
              <a:rPr lang="ru-RU" sz="3000" b="1" i="0" u="none" strike="noStrike" dirty="0" err="1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Ленцкірх</a:t>
            </a:r>
            <a:r>
              <a:rPr lang="ru-RU" sz="30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»?</a:t>
            </a:r>
            <a:endParaRPr sz="3000" dirty="0">
              <a:latin typeface="Century Gothic" panose="020B0502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3"/>
            <a:ext cx="18284190" cy="2689860"/>
          </a:xfrm>
          <a:custGeom>
            <a:avLst/>
            <a:gdLst/>
            <a:ahLst/>
            <a:cxnLst/>
            <a:rect l="l" t="t" r="r" b="b"/>
            <a:pathLst>
              <a:path w="18284190" h="2689860">
                <a:moveTo>
                  <a:pt x="0" y="0"/>
                </a:moveTo>
                <a:lnTo>
                  <a:pt x="18283826" y="0"/>
                </a:lnTo>
                <a:lnTo>
                  <a:pt x="18283826" y="2689562"/>
                </a:lnTo>
                <a:lnTo>
                  <a:pt x="0" y="2689562"/>
                </a:lnTo>
                <a:lnTo>
                  <a:pt x="0" y="0"/>
                </a:lnTo>
                <a:close/>
              </a:path>
            </a:pathLst>
          </a:custGeom>
          <a:solidFill>
            <a:srgbClr val="707D5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97316" y="1344787"/>
            <a:ext cx="4509053" cy="450905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889463" y="1344787"/>
            <a:ext cx="4509054" cy="450905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981610" y="1344787"/>
            <a:ext cx="4509053" cy="4509054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1650712" y="6151776"/>
            <a:ext cx="15163800" cy="519885"/>
          </a:xfrm>
          <a:prstGeom prst="rect">
            <a:avLst/>
          </a:prstGeom>
        </p:spPr>
        <p:txBody>
          <a:bodyPr vert="horz" wrap="square" lIns="0" tIns="45719" rIns="0" bIns="0" rtlCol="0">
            <a:spAutoFit/>
          </a:bodyPr>
          <a:lstStyle/>
          <a:p>
            <a:pPr marL="38100" marR="30480" algn="just">
              <a:lnSpc>
                <a:spcPts val="4050"/>
              </a:lnSpc>
              <a:spcBef>
                <a:spcPts val="359"/>
              </a:spcBef>
            </a:pPr>
            <a:r>
              <a:rPr lang="ru-RU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Атрибутика </a:t>
            </a:r>
            <a:r>
              <a:rPr lang="ru-RU" sz="2800" b="1" i="0" u="none" strike="noStrike" dirty="0" err="1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від</a:t>
            </a:r>
            <a:r>
              <a:rPr lang="ru-RU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«Мозер і К</a:t>
            </a:r>
            <a:r>
              <a:rPr lang="uk-UA" sz="2800" b="1" baseline="300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о</a:t>
            </a:r>
            <a:r>
              <a:rPr lang="ru-RU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» – штамп на </a:t>
            </a:r>
            <a:r>
              <a:rPr lang="ru-RU" sz="2800" b="1" i="0" u="none" strike="noStrike" dirty="0" err="1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звороті</a:t>
            </a:r>
            <a:r>
              <a:rPr lang="ru-RU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корпусу та </a:t>
            </a:r>
            <a:r>
              <a:rPr lang="ru-RU" sz="2800" b="1" i="0" u="none" strike="noStrike" dirty="0" err="1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напис</a:t>
            </a:r>
            <a:r>
              <a:rPr lang="ru-RU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на </a:t>
            </a:r>
            <a:r>
              <a:rPr lang="ru-RU" sz="2800" b="1" i="0" u="none" strike="noStrike" dirty="0" err="1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циферблаті</a:t>
            </a:r>
            <a:endParaRPr sz="2800" dirty="0">
              <a:latin typeface="Century Gothic" panose="020B0502020202020204" pitchFamily="34" charset="0"/>
              <a:cs typeface="Trebuchet M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7F95A8C-D8D5-A60D-E203-F94DCED22B46}"/>
              </a:ext>
            </a:extLst>
          </p:cNvPr>
          <p:cNvSpPr txBox="1"/>
          <p:nvPr/>
        </p:nvSpPr>
        <p:spPr>
          <a:xfrm>
            <a:off x="1581150" y="6969596"/>
            <a:ext cx="14890463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uk-UA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Засновник компанії «</a:t>
            </a:r>
            <a:r>
              <a:rPr lang="uk-UA" sz="2800" b="0" i="0" u="none" strike="noStrike" dirty="0" err="1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Мозер</a:t>
            </a:r>
            <a:r>
              <a:rPr lang="uk-UA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і </a:t>
            </a:r>
            <a:r>
              <a:rPr lang="uk-UA" sz="2800" b="0" i="0" u="none" strike="noStrike" dirty="0" err="1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Кo</a:t>
            </a:r>
            <a:r>
              <a:rPr lang="uk-UA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» – швейцарець Генріх </a:t>
            </a:r>
            <a:r>
              <a:rPr lang="uk-UA" sz="2800" b="0" i="0" u="none" strike="noStrike" dirty="0" err="1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Мозер</a:t>
            </a:r>
            <a:r>
              <a:rPr lang="uk-UA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(1805 – 1874), який головний офіс розмістив у 1828 р. в імперській столиці – Петербурзі, а основне виробництво – у Швейцарії, згодом – у декількох містах імперії. Фірма виробляла різного типу годинники від дорогих до «бюджетних», мала магазини у Києві.</a:t>
            </a:r>
            <a:endParaRPr lang="uk-UA" sz="2800" dirty="0">
              <a:latin typeface="Century Gothic" panose="020B0502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7033" y="7747551"/>
            <a:ext cx="7922259" cy="1051560"/>
          </a:xfrm>
          <a:custGeom>
            <a:avLst/>
            <a:gdLst/>
            <a:ahLst/>
            <a:cxnLst/>
            <a:rect l="l" t="t" r="r" b="b"/>
            <a:pathLst>
              <a:path w="7922259" h="1051559">
                <a:moveTo>
                  <a:pt x="7921740" y="1051226"/>
                </a:moveTo>
                <a:lnTo>
                  <a:pt x="0" y="1051226"/>
                </a:lnTo>
                <a:lnTo>
                  <a:pt x="0" y="0"/>
                </a:lnTo>
                <a:lnTo>
                  <a:pt x="7921740" y="0"/>
                </a:lnTo>
                <a:lnTo>
                  <a:pt x="7921740" y="1051226"/>
                </a:lnTo>
                <a:close/>
              </a:path>
            </a:pathLst>
          </a:custGeom>
          <a:solidFill>
            <a:srgbClr val="707D5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55821" y="1028700"/>
            <a:ext cx="4629149" cy="614362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973888" y="1044401"/>
            <a:ext cx="4629149" cy="6134099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831524" y="1044401"/>
            <a:ext cx="4600574" cy="612457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8153400" y="7854297"/>
            <a:ext cx="8742045" cy="82439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399"/>
              </a:lnSpc>
              <a:spcBef>
                <a:spcPts val="100"/>
              </a:spcBef>
            </a:pPr>
            <a:r>
              <a:rPr lang="uk-UA" sz="24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Інтерв’ю у дідуся – Троня Олександра Васильовича – головного зберігача годинника та родинних історій</a:t>
            </a:r>
            <a:endParaRPr lang="uk-UA" sz="2400" dirty="0">
              <a:latin typeface="Century Gothic" panose="020B0502020202020204" pitchFamily="34" charset="0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669033" y="8029250"/>
            <a:ext cx="5290259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uk-UA" sz="3000" b="1" spc="45" dirty="0">
                <a:solidFill>
                  <a:srgbClr val="FFFFFF"/>
                </a:solidFill>
                <a:latin typeface="Century Gothic" panose="020B0502020202020204" pitchFamily="34" charset="0"/>
                <a:cs typeface="Trebuchet MS"/>
              </a:rPr>
              <a:t>Практикум з усної історії</a:t>
            </a:r>
            <a:endParaRPr sz="3000" dirty="0">
              <a:latin typeface="Century Gothic" panose="020B0502020202020204" pitchFamily="34" charset="0"/>
              <a:cs typeface="Trebuchet M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ject 15"/>
          <p:cNvSpPr/>
          <p:nvPr/>
        </p:nvSpPr>
        <p:spPr>
          <a:xfrm>
            <a:off x="11510127" y="8057279"/>
            <a:ext cx="6777990" cy="1051560"/>
          </a:xfrm>
          <a:custGeom>
            <a:avLst/>
            <a:gdLst/>
            <a:ahLst/>
            <a:cxnLst/>
            <a:rect l="l" t="t" r="r" b="b"/>
            <a:pathLst>
              <a:path w="6777990" h="1051559">
                <a:moveTo>
                  <a:pt x="0" y="0"/>
                </a:moveTo>
                <a:lnTo>
                  <a:pt x="6777871" y="0"/>
                </a:lnTo>
                <a:lnTo>
                  <a:pt x="6777871" y="1051226"/>
                </a:lnTo>
                <a:lnTo>
                  <a:pt x="0" y="1051226"/>
                </a:lnTo>
                <a:lnTo>
                  <a:pt x="0" y="0"/>
                </a:lnTo>
                <a:close/>
              </a:path>
            </a:pathLst>
          </a:custGeom>
          <a:solidFill>
            <a:srgbClr val="707D58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6" name="object 16"/>
          <p:cNvGrpSpPr/>
          <p:nvPr/>
        </p:nvGrpSpPr>
        <p:grpSpPr>
          <a:xfrm>
            <a:off x="0" y="893420"/>
            <a:ext cx="6855459" cy="2934335"/>
            <a:chOff x="0" y="893420"/>
            <a:chExt cx="6855459" cy="2934335"/>
          </a:xfrm>
        </p:grpSpPr>
        <p:sp>
          <p:nvSpPr>
            <p:cNvPr id="17" name="object 17"/>
            <p:cNvSpPr/>
            <p:nvPr/>
          </p:nvSpPr>
          <p:spPr>
            <a:xfrm>
              <a:off x="0" y="1158429"/>
              <a:ext cx="5671820" cy="2402840"/>
            </a:xfrm>
            <a:custGeom>
              <a:avLst/>
              <a:gdLst/>
              <a:ahLst/>
              <a:cxnLst/>
              <a:rect l="l" t="t" r="r" b="b"/>
              <a:pathLst>
                <a:path w="5671820" h="2402840">
                  <a:moveTo>
                    <a:pt x="0" y="2402802"/>
                  </a:moveTo>
                  <a:lnTo>
                    <a:pt x="0" y="0"/>
                  </a:lnTo>
                  <a:lnTo>
                    <a:pt x="5671608" y="0"/>
                  </a:lnTo>
                  <a:lnTo>
                    <a:pt x="5671608" y="2402802"/>
                  </a:lnTo>
                  <a:lnTo>
                    <a:pt x="0" y="2402802"/>
                  </a:lnTo>
                  <a:close/>
                </a:path>
              </a:pathLst>
            </a:custGeom>
            <a:solidFill>
              <a:srgbClr val="707D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21017" y="893420"/>
              <a:ext cx="2934074" cy="2934074"/>
            </a:xfrm>
            <a:prstGeom prst="rect">
              <a:avLst/>
            </a:prstGeom>
          </p:spPr>
        </p:pic>
      </p:grpSp>
      <p:sp>
        <p:nvSpPr>
          <p:cNvPr id="21" name="object 21"/>
          <p:cNvSpPr txBox="1"/>
          <p:nvPr/>
        </p:nvSpPr>
        <p:spPr>
          <a:xfrm>
            <a:off x="11695194" y="8326100"/>
            <a:ext cx="5754606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80" dirty="0">
                <a:solidFill>
                  <a:srgbClr val="FFFFFF"/>
                </a:solidFill>
                <a:latin typeface="Century Gothic" panose="020B0502020202020204" pitchFamily="34" charset="0"/>
                <a:cs typeface="Trebuchet MS"/>
              </a:rPr>
              <a:t>Хранителі</a:t>
            </a:r>
            <a:r>
              <a:rPr sz="3000" b="1" spc="-85" dirty="0">
                <a:solidFill>
                  <a:srgbClr val="FFFFFF"/>
                </a:solidFill>
                <a:latin typeface="Century Gothic" panose="020B0502020202020204" pitchFamily="34" charset="0"/>
                <a:cs typeface="Trebuchet MS"/>
              </a:rPr>
              <a:t> </a:t>
            </a:r>
            <a:r>
              <a:rPr sz="3000" b="1" spc="65" dirty="0">
                <a:solidFill>
                  <a:srgbClr val="FFFFFF"/>
                </a:solidFill>
                <a:latin typeface="Century Gothic" panose="020B0502020202020204" pitchFamily="34" charset="0"/>
                <a:cs typeface="Trebuchet MS"/>
              </a:rPr>
              <a:t>родинної</a:t>
            </a:r>
            <a:r>
              <a:rPr sz="3000" b="1" spc="-85" dirty="0">
                <a:solidFill>
                  <a:srgbClr val="FFFFFF"/>
                </a:solidFill>
                <a:latin typeface="Century Gothic" panose="020B0502020202020204" pitchFamily="34" charset="0"/>
                <a:cs typeface="Trebuchet MS"/>
              </a:rPr>
              <a:t> </a:t>
            </a:r>
            <a:r>
              <a:rPr sz="3000" b="1" spc="-10" dirty="0">
                <a:solidFill>
                  <a:srgbClr val="FFFFFF"/>
                </a:solidFill>
                <a:latin typeface="Century Gothic" panose="020B0502020202020204" pitchFamily="34" charset="0"/>
                <a:cs typeface="Trebuchet MS"/>
              </a:rPr>
              <a:t>реліквії</a:t>
            </a:r>
            <a:endParaRPr sz="3000" dirty="0">
              <a:latin typeface="Century Gothic" panose="020B0502020202020204" pitchFamily="34" charset="0"/>
              <a:cs typeface="Trebuchet MS"/>
            </a:endParaRP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187D412D-D26F-F225-F08A-11240DBD5C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2219"/>
            <a:ext cx="18469723" cy="10389219"/>
          </a:xfrm>
          <a:prstGeom prst="rect">
            <a:avLst/>
          </a:prstGeom>
        </p:spPr>
      </p:pic>
      <p:sp>
        <p:nvSpPr>
          <p:cNvPr id="22" name="object 22"/>
          <p:cNvSpPr txBox="1"/>
          <p:nvPr/>
        </p:nvSpPr>
        <p:spPr>
          <a:xfrm>
            <a:off x="1016000" y="1319686"/>
            <a:ext cx="2665095" cy="189564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100"/>
              </a:lnSpc>
              <a:spcBef>
                <a:spcPts val="100"/>
              </a:spcBef>
            </a:pPr>
            <a:r>
              <a:rPr b="1" spc="95" dirty="0">
                <a:solidFill>
                  <a:srgbClr val="FFFFFF"/>
                </a:solidFill>
                <a:latin typeface="Century Gothic" panose="020B0502020202020204" pitchFamily="34" charset="0"/>
                <a:cs typeface="Trebuchet MS"/>
              </a:rPr>
              <a:t>Микола </a:t>
            </a:r>
            <a:r>
              <a:rPr b="1" spc="-5" dirty="0">
                <a:solidFill>
                  <a:srgbClr val="FFFFFF"/>
                </a:solidFill>
                <a:latin typeface="Century Gothic" panose="020B0502020202020204" pitchFamily="34" charset="0"/>
                <a:cs typeface="Trebuchet MS"/>
              </a:rPr>
              <a:t>Котляр </a:t>
            </a:r>
            <a:r>
              <a:rPr b="1" spc="250" dirty="0">
                <a:solidFill>
                  <a:srgbClr val="FFFFFF"/>
                </a:solidFill>
                <a:latin typeface="Century Gothic" panose="020B0502020202020204" pitchFamily="34" charset="0"/>
                <a:cs typeface="Trebuchet MS"/>
              </a:rPr>
              <a:t>– </a:t>
            </a:r>
            <a:r>
              <a:rPr b="1" spc="254" dirty="0">
                <a:solidFill>
                  <a:srgbClr val="FFFFFF"/>
                </a:solidFill>
                <a:latin typeface="Century Gothic" panose="020B0502020202020204" pitchFamily="34" charset="0"/>
                <a:cs typeface="Trebuchet MS"/>
              </a:rPr>
              <a:t> </a:t>
            </a:r>
            <a:r>
              <a:rPr spc="180" dirty="0">
                <a:solidFill>
                  <a:srgbClr val="FFFFFF"/>
                </a:solidFill>
                <a:latin typeface="Century Gothic" panose="020B0502020202020204" pitchFamily="34" charset="0"/>
                <a:cs typeface="Trebuchet MS"/>
              </a:rPr>
              <a:t>перший </a:t>
            </a:r>
            <a:r>
              <a:rPr spc="85" dirty="0">
                <a:solidFill>
                  <a:srgbClr val="FFFFFF"/>
                </a:solidFill>
                <a:latin typeface="Century Gothic" panose="020B0502020202020204" pitchFamily="34" charset="0"/>
                <a:cs typeface="Trebuchet MS"/>
              </a:rPr>
              <a:t>відомий </a:t>
            </a:r>
            <a:r>
              <a:rPr spc="90" dirty="0">
                <a:solidFill>
                  <a:srgbClr val="FFFFFF"/>
                </a:solidFill>
                <a:latin typeface="Century Gothic" panose="020B0502020202020204" pitchFamily="34" charset="0"/>
                <a:cs typeface="Trebuchet MS"/>
              </a:rPr>
              <a:t> </a:t>
            </a:r>
            <a:r>
              <a:rPr spc="65" dirty="0">
                <a:solidFill>
                  <a:srgbClr val="FFFFFF"/>
                </a:solidFill>
                <a:latin typeface="Century Gothic" panose="020B0502020202020204" pitchFamily="34" charset="0"/>
                <a:cs typeface="Trebuchet MS"/>
              </a:rPr>
              <a:t>хранитель</a:t>
            </a:r>
            <a:r>
              <a:rPr spc="-114" dirty="0">
                <a:solidFill>
                  <a:srgbClr val="FFFFFF"/>
                </a:solidFill>
                <a:latin typeface="Century Gothic" panose="020B0502020202020204" pitchFamily="34" charset="0"/>
                <a:cs typeface="Trebuchet MS"/>
              </a:rPr>
              <a:t> </a:t>
            </a:r>
            <a:r>
              <a:rPr spc="60" dirty="0">
                <a:solidFill>
                  <a:srgbClr val="FFFFFF"/>
                </a:solidFill>
                <a:latin typeface="Century Gothic" panose="020B0502020202020204" pitchFamily="34" charset="0"/>
                <a:cs typeface="Trebuchet MS"/>
              </a:rPr>
              <a:t>годинника, </a:t>
            </a:r>
            <a:r>
              <a:rPr spc="-560" dirty="0">
                <a:solidFill>
                  <a:srgbClr val="FFFFFF"/>
                </a:solidFill>
                <a:latin typeface="Century Gothic" panose="020B0502020202020204" pitchFamily="34" charset="0"/>
                <a:cs typeface="Trebuchet MS"/>
              </a:rPr>
              <a:t> </a:t>
            </a:r>
            <a:r>
              <a:rPr spc="105" dirty="0">
                <a:solidFill>
                  <a:srgbClr val="FFFFFF"/>
                </a:solidFill>
                <a:latin typeface="Century Gothic" panose="020B0502020202020204" pitchFamily="34" charset="0"/>
                <a:cs typeface="Trebuchet MS"/>
              </a:rPr>
              <a:t>предки </a:t>
            </a:r>
            <a:r>
              <a:rPr spc="25" dirty="0">
                <a:solidFill>
                  <a:srgbClr val="FFFFFF"/>
                </a:solidFill>
                <a:latin typeface="Century Gothic" panose="020B0502020202020204" pitchFamily="34" charset="0"/>
                <a:cs typeface="Trebuchet MS"/>
              </a:rPr>
              <a:t>якого </a:t>
            </a:r>
            <a:r>
              <a:rPr spc="95" dirty="0">
                <a:solidFill>
                  <a:srgbClr val="FFFFFF"/>
                </a:solidFill>
                <a:latin typeface="Century Gothic" panose="020B0502020202020204" pitchFamily="34" charset="0"/>
                <a:cs typeface="Trebuchet MS"/>
              </a:rPr>
              <a:t>здавна </a:t>
            </a:r>
            <a:r>
              <a:rPr spc="100" dirty="0">
                <a:solidFill>
                  <a:srgbClr val="FFFFFF"/>
                </a:solidFill>
                <a:latin typeface="Century Gothic" panose="020B0502020202020204" pitchFamily="34" charset="0"/>
                <a:cs typeface="Trebuchet MS"/>
              </a:rPr>
              <a:t> </a:t>
            </a:r>
            <a:r>
              <a:rPr spc="105" dirty="0">
                <a:solidFill>
                  <a:srgbClr val="FFFFFF"/>
                </a:solidFill>
                <a:latin typeface="Century Gothic" panose="020B0502020202020204" pitchFamily="34" charset="0"/>
                <a:cs typeface="Trebuchet MS"/>
              </a:rPr>
              <a:t>проживали </a:t>
            </a:r>
            <a:r>
              <a:rPr spc="70" dirty="0">
                <a:solidFill>
                  <a:srgbClr val="FFFFFF"/>
                </a:solidFill>
                <a:latin typeface="Century Gothic" panose="020B0502020202020204" pitchFamily="34" charset="0"/>
                <a:cs typeface="Trebuchet MS"/>
              </a:rPr>
              <a:t>у </a:t>
            </a:r>
            <a:r>
              <a:rPr spc="75" dirty="0">
                <a:solidFill>
                  <a:srgbClr val="FFFFFF"/>
                </a:solidFill>
                <a:latin typeface="Century Gothic" panose="020B0502020202020204" pitchFamily="34" charset="0"/>
                <a:cs typeface="Trebuchet MS"/>
              </a:rPr>
              <a:t> </a:t>
            </a:r>
            <a:r>
              <a:rPr spc="60" dirty="0">
                <a:solidFill>
                  <a:srgbClr val="FFFFFF"/>
                </a:solidFill>
                <a:latin typeface="Century Gothic" panose="020B0502020202020204" pitchFamily="34" charset="0"/>
                <a:cs typeface="Trebuchet MS"/>
              </a:rPr>
              <a:t>Карнаухівці</a:t>
            </a:r>
            <a:endParaRPr dirty="0">
              <a:latin typeface="Century Gothic" panose="020B0502020202020204" pitchFamily="34" charset="0"/>
              <a:cs typeface="Trebuchet M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-5036" y="1389792"/>
            <a:ext cx="2314575" cy="1746250"/>
          </a:xfrm>
          <a:custGeom>
            <a:avLst/>
            <a:gdLst/>
            <a:ahLst/>
            <a:cxnLst/>
            <a:rect l="l" t="t" r="r" b="b"/>
            <a:pathLst>
              <a:path w="2314575" h="1746250">
                <a:moveTo>
                  <a:pt x="0" y="1745786"/>
                </a:moveTo>
                <a:lnTo>
                  <a:pt x="0" y="0"/>
                </a:lnTo>
                <a:lnTo>
                  <a:pt x="2314570" y="0"/>
                </a:lnTo>
                <a:lnTo>
                  <a:pt x="2314570" y="1745786"/>
                </a:lnTo>
                <a:lnTo>
                  <a:pt x="0" y="1745786"/>
                </a:lnTo>
                <a:close/>
              </a:path>
            </a:pathLst>
          </a:custGeom>
          <a:solidFill>
            <a:srgbClr val="707D5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45952" y="852857"/>
            <a:ext cx="4888329" cy="300037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36073" y="1499646"/>
            <a:ext cx="4619624" cy="3067049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924141" y="2509334"/>
            <a:ext cx="4410074" cy="2990849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12995319" y="4834623"/>
            <a:ext cx="5292725" cy="3781425"/>
            <a:chOff x="12995319" y="4834623"/>
            <a:chExt cx="5292725" cy="3781425"/>
          </a:xfrm>
        </p:grpSpPr>
        <p:sp>
          <p:nvSpPr>
            <p:cNvPr id="8" name="object 8"/>
            <p:cNvSpPr/>
            <p:nvPr/>
          </p:nvSpPr>
          <p:spPr>
            <a:xfrm>
              <a:off x="15973427" y="5519149"/>
              <a:ext cx="2314575" cy="1746250"/>
            </a:xfrm>
            <a:custGeom>
              <a:avLst/>
              <a:gdLst/>
              <a:ahLst/>
              <a:cxnLst/>
              <a:rect l="l" t="t" r="r" b="b"/>
              <a:pathLst>
                <a:path w="2314575" h="1746250">
                  <a:moveTo>
                    <a:pt x="2314571" y="1745785"/>
                  </a:moveTo>
                  <a:lnTo>
                    <a:pt x="0" y="1745785"/>
                  </a:lnTo>
                  <a:lnTo>
                    <a:pt x="0" y="0"/>
                  </a:lnTo>
                  <a:lnTo>
                    <a:pt x="2314571" y="0"/>
                  </a:lnTo>
                  <a:lnTo>
                    <a:pt x="2314571" y="1745785"/>
                  </a:lnTo>
                  <a:close/>
                </a:path>
              </a:pathLst>
            </a:custGeom>
            <a:solidFill>
              <a:srgbClr val="707D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995319" y="4834623"/>
              <a:ext cx="4391024" cy="3781424"/>
            </a:xfrm>
            <a:prstGeom prst="rect">
              <a:avLst/>
            </a:prstGeom>
          </p:spPr>
        </p:pic>
      </p:grpSp>
      <p:sp>
        <p:nvSpPr>
          <p:cNvPr id="10" name="object 10"/>
          <p:cNvSpPr/>
          <p:nvPr/>
        </p:nvSpPr>
        <p:spPr>
          <a:xfrm>
            <a:off x="0" y="8087503"/>
            <a:ext cx="12127230" cy="1051560"/>
          </a:xfrm>
          <a:custGeom>
            <a:avLst/>
            <a:gdLst/>
            <a:ahLst/>
            <a:cxnLst/>
            <a:rect l="l" t="t" r="r" b="b"/>
            <a:pathLst>
              <a:path w="12127230" h="1051559">
                <a:moveTo>
                  <a:pt x="12126645" y="1051226"/>
                </a:moveTo>
                <a:lnTo>
                  <a:pt x="0" y="1051226"/>
                </a:lnTo>
                <a:lnTo>
                  <a:pt x="0" y="0"/>
                </a:lnTo>
                <a:lnTo>
                  <a:pt x="12126645" y="0"/>
                </a:lnTo>
                <a:lnTo>
                  <a:pt x="12126645" y="1051226"/>
                </a:lnTo>
                <a:close/>
              </a:path>
            </a:pathLst>
          </a:custGeom>
          <a:solidFill>
            <a:srgbClr val="707D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019830" y="8375072"/>
            <a:ext cx="686879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155" dirty="0">
                <a:solidFill>
                  <a:srgbClr val="FFFFFF"/>
                </a:solidFill>
                <a:latin typeface="Century Gothic" panose="020B0502020202020204" pitchFamily="34" charset="0"/>
                <a:cs typeface="Trebuchet MS"/>
              </a:rPr>
              <a:t>Старий</a:t>
            </a:r>
            <a:r>
              <a:rPr sz="2400" b="1" spc="-65" dirty="0">
                <a:solidFill>
                  <a:srgbClr val="FFFFFF"/>
                </a:solidFill>
                <a:latin typeface="Century Gothic" panose="020B0502020202020204" pitchFamily="34" charset="0"/>
                <a:cs typeface="Trebuchet MS"/>
              </a:rPr>
              <a:t> </a:t>
            </a:r>
            <a:r>
              <a:rPr sz="2400" b="1" spc="30" dirty="0">
                <a:solidFill>
                  <a:srgbClr val="FFFFFF"/>
                </a:solidFill>
                <a:latin typeface="Century Gothic" panose="020B0502020202020204" pitchFamily="34" charset="0"/>
                <a:cs typeface="Trebuchet MS"/>
              </a:rPr>
              <a:t>годинник</a:t>
            </a:r>
            <a:r>
              <a:rPr sz="2400" b="1" spc="-60" dirty="0">
                <a:solidFill>
                  <a:srgbClr val="FFFFFF"/>
                </a:solidFill>
                <a:latin typeface="Century Gothic" panose="020B0502020202020204" pitchFamily="34" charset="0"/>
                <a:cs typeface="Trebuchet MS"/>
              </a:rPr>
              <a:t> </a:t>
            </a:r>
            <a:r>
              <a:rPr sz="2400" b="1" spc="145" dirty="0">
                <a:solidFill>
                  <a:srgbClr val="FFFFFF"/>
                </a:solidFill>
                <a:latin typeface="Century Gothic" panose="020B0502020202020204" pitchFamily="34" charset="0"/>
                <a:cs typeface="Trebuchet MS"/>
              </a:rPr>
              <a:t>-</a:t>
            </a:r>
            <a:r>
              <a:rPr sz="2400" b="1" spc="-65" dirty="0">
                <a:solidFill>
                  <a:srgbClr val="FFFFFF"/>
                </a:solidFill>
                <a:latin typeface="Century Gothic" panose="020B0502020202020204" pitchFamily="34" charset="0"/>
                <a:cs typeface="Trebuchet MS"/>
              </a:rPr>
              <a:t> </a:t>
            </a:r>
            <a:r>
              <a:rPr sz="2400" b="1" spc="75" dirty="0">
                <a:solidFill>
                  <a:srgbClr val="FFFFFF"/>
                </a:solidFill>
                <a:latin typeface="Century Gothic" panose="020B0502020202020204" pitchFamily="34" charset="0"/>
                <a:cs typeface="Trebuchet MS"/>
              </a:rPr>
              <a:t>свідок</a:t>
            </a:r>
            <a:r>
              <a:rPr sz="2400" b="1" spc="-60" dirty="0">
                <a:solidFill>
                  <a:srgbClr val="FFFFFF"/>
                </a:solidFill>
                <a:latin typeface="Century Gothic" panose="020B0502020202020204" pitchFamily="34" charset="0"/>
                <a:cs typeface="Trebuchet MS"/>
              </a:rPr>
              <a:t> </a:t>
            </a:r>
            <a:r>
              <a:rPr sz="2400" b="1" spc="130" dirty="0">
                <a:solidFill>
                  <a:srgbClr val="FFFFFF"/>
                </a:solidFill>
                <a:latin typeface="Century Gothic" panose="020B0502020202020204" pitchFamily="34" charset="0"/>
                <a:cs typeface="Trebuchet MS"/>
              </a:rPr>
              <a:t>наших</a:t>
            </a:r>
            <a:r>
              <a:rPr sz="2400" b="1" spc="-65" dirty="0">
                <a:solidFill>
                  <a:srgbClr val="FFFFFF"/>
                </a:solidFill>
                <a:latin typeface="Century Gothic" panose="020B0502020202020204" pitchFamily="34" charset="0"/>
                <a:cs typeface="Trebuchet MS"/>
              </a:rPr>
              <a:t> </a:t>
            </a:r>
            <a:r>
              <a:rPr sz="2400" b="1" spc="10" dirty="0">
                <a:solidFill>
                  <a:srgbClr val="FFFFFF"/>
                </a:solidFill>
                <a:latin typeface="Century Gothic" panose="020B0502020202020204" pitchFamily="34" charset="0"/>
                <a:cs typeface="Trebuchet MS"/>
              </a:rPr>
              <a:t>доль</a:t>
            </a:r>
            <a:endParaRPr sz="2400" dirty="0">
              <a:latin typeface="Century Gothic" panose="020B0502020202020204" pitchFamily="34" charset="0"/>
              <a:cs typeface="Trebuchet MS"/>
            </a:endParaRPr>
          </a:p>
        </p:txBody>
      </p:sp>
      <p:pic>
        <p:nvPicPr>
          <p:cNvPr id="12" name="object 1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071477" y="6948375"/>
            <a:ext cx="2889916" cy="2889904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13459649" y="8800238"/>
            <a:ext cx="3467735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95" dirty="0">
                <a:latin typeface="Century Gothic" panose="020B0502020202020204" pitchFamily="34" charset="0"/>
                <a:cs typeface="Trebuchet MS"/>
              </a:rPr>
              <a:t>Наша</a:t>
            </a:r>
            <a:r>
              <a:rPr spc="-70" dirty="0">
                <a:latin typeface="Century Gothic" panose="020B0502020202020204" pitchFamily="34" charset="0"/>
                <a:cs typeface="Trebuchet MS"/>
              </a:rPr>
              <a:t> </a:t>
            </a:r>
            <a:r>
              <a:rPr spc="185" dirty="0">
                <a:latin typeface="Century Gothic" panose="020B0502020202020204" pitchFamily="34" charset="0"/>
                <a:cs typeface="Trebuchet MS"/>
              </a:rPr>
              <a:t>родина</a:t>
            </a:r>
            <a:r>
              <a:rPr spc="-65" dirty="0">
                <a:latin typeface="Century Gothic" panose="020B0502020202020204" pitchFamily="34" charset="0"/>
                <a:cs typeface="Trebuchet MS"/>
              </a:rPr>
              <a:t> </a:t>
            </a:r>
            <a:r>
              <a:rPr spc="80" dirty="0" err="1">
                <a:latin typeface="Century Gothic" panose="020B0502020202020204" pitchFamily="34" charset="0"/>
                <a:cs typeface="Trebuchet MS"/>
              </a:rPr>
              <a:t>у</a:t>
            </a:r>
            <a:r>
              <a:rPr spc="-65" dirty="0">
                <a:latin typeface="Century Gothic" panose="020B0502020202020204" pitchFamily="34" charset="0"/>
                <a:cs typeface="Trebuchet MS"/>
              </a:rPr>
              <a:t> </a:t>
            </a:r>
            <a:r>
              <a:rPr spc="60" dirty="0">
                <a:latin typeface="Century Gothic" panose="020B0502020202020204" pitchFamily="34" charset="0"/>
                <a:cs typeface="Trebuchet MS"/>
              </a:rPr>
              <a:t>2012</a:t>
            </a:r>
            <a:r>
              <a:rPr spc="-65" dirty="0">
                <a:latin typeface="Century Gothic" panose="020B0502020202020204" pitchFamily="34" charset="0"/>
                <a:cs typeface="Trebuchet MS"/>
              </a:rPr>
              <a:t> </a:t>
            </a:r>
            <a:r>
              <a:rPr spc="135" dirty="0">
                <a:latin typeface="Century Gothic" panose="020B0502020202020204" pitchFamily="34" charset="0"/>
                <a:cs typeface="Trebuchet MS"/>
              </a:rPr>
              <a:t>році</a:t>
            </a:r>
            <a:endParaRPr dirty="0">
              <a:latin typeface="Century Gothic" panose="020B0502020202020204" pitchFamily="34" charset="0"/>
              <a:cs typeface="Trebuchet M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1D78622-BF4A-E2F3-671F-EA8541E82194}"/>
              </a:ext>
            </a:extLst>
          </p:cNvPr>
          <p:cNvSpPr txBox="1"/>
          <p:nvPr/>
        </p:nvSpPr>
        <p:spPr>
          <a:xfrm>
            <a:off x="1491615" y="3957550"/>
            <a:ext cx="43444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Андрій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та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Євдокія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Котляр (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сидить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справа) (1940-ві роки)</a:t>
            </a:r>
            <a:endParaRPr lang="ru-UA" dirty="0">
              <a:latin typeface="Century Gothic" panose="020B0502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0232397-B161-DCE2-7127-9C929E3B0719}"/>
              </a:ext>
            </a:extLst>
          </p:cNvPr>
          <p:cNvSpPr txBox="1"/>
          <p:nvPr/>
        </p:nvSpPr>
        <p:spPr>
          <a:xfrm>
            <a:off x="5836073" y="4695260"/>
            <a:ext cx="391752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Андрій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та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Євдокія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Котляр з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дітьми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Любою та Миколою (1960-ті роки)</a:t>
            </a:r>
            <a:endParaRPr lang="ru-UA" dirty="0">
              <a:latin typeface="Century Gothic" panose="020B0502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C43CB2D-8897-6969-BE11-68D02FA8F96E}"/>
              </a:ext>
            </a:extLst>
          </p:cNvPr>
          <p:cNvSpPr txBox="1"/>
          <p:nvPr/>
        </p:nvSpPr>
        <p:spPr>
          <a:xfrm>
            <a:off x="9753600" y="5536405"/>
            <a:ext cx="307117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Любов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і Олександр Тронь з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донькою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Тетяною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(2007 р.)</a:t>
            </a:r>
            <a:endParaRPr lang="ru-UA" dirty="0">
              <a:latin typeface="Century Gothic" panose="020B0502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16920" y="0"/>
            <a:ext cx="5017770" cy="6670675"/>
          </a:xfrm>
          <a:custGeom>
            <a:avLst/>
            <a:gdLst/>
            <a:ahLst/>
            <a:cxnLst/>
            <a:rect l="l" t="t" r="r" b="b"/>
            <a:pathLst>
              <a:path w="5017770" h="6670675">
                <a:moveTo>
                  <a:pt x="2514142" y="6670371"/>
                </a:moveTo>
                <a:lnTo>
                  <a:pt x="2463361" y="6669785"/>
                </a:lnTo>
                <a:lnTo>
                  <a:pt x="2412518" y="6668050"/>
                </a:lnTo>
                <a:lnTo>
                  <a:pt x="2361661" y="6665199"/>
                </a:lnTo>
                <a:lnTo>
                  <a:pt x="2310840" y="6661265"/>
                </a:lnTo>
                <a:lnTo>
                  <a:pt x="2260106" y="6656280"/>
                </a:lnTo>
                <a:lnTo>
                  <a:pt x="2209507" y="6650279"/>
                </a:lnTo>
                <a:lnTo>
                  <a:pt x="2159094" y="6643294"/>
                </a:lnTo>
                <a:lnTo>
                  <a:pt x="2108916" y="6635359"/>
                </a:lnTo>
                <a:lnTo>
                  <a:pt x="2059023" y="6626506"/>
                </a:lnTo>
                <a:lnTo>
                  <a:pt x="2009464" y="6616769"/>
                </a:lnTo>
                <a:lnTo>
                  <a:pt x="1960290" y="6606180"/>
                </a:lnTo>
                <a:lnTo>
                  <a:pt x="1911549" y="6594774"/>
                </a:lnTo>
                <a:lnTo>
                  <a:pt x="1863292" y="6582582"/>
                </a:lnTo>
                <a:lnTo>
                  <a:pt x="1815569" y="6569639"/>
                </a:lnTo>
                <a:lnTo>
                  <a:pt x="1768428" y="6555977"/>
                </a:lnTo>
                <a:lnTo>
                  <a:pt x="1721920" y="6541629"/>
                </a:lnTo>
                <a:lnTo>
                  <a:pt x="1676094" y="6526629"/>
                </a:lnTo>
                <a:lnTo>
                  <a:pt x="1630911" y="6510316"/>
                </a:lnTo>
                <a:lnTo>
                  <a:pt x="1586138" y="6493166"/>
                </a:lnTo>
                <a:lnTo>
                  <a:pt x="1541785" y="6475189"/>
                </a:lnTo>
                <a:lnTo>
                  <a:pt x="1497861" y="6456394"/>
                </a:lnTo>
                <a:lnTo>
                  <a:pt x="1454375" y="6436791"/>
                </a:lnTo>
                <a:lnTo>
                  <a:pt x="1411338" y="6416389"/>
                </a:lnTo>
                <a:lnTo>
                  <a:pt x="1368757" y="6395197"/>
                </a:lnTo>
                <a:lnTo>
                  <a:pt x="1326647" y="6373225"/>
                </a:lnTo>
                <a:lnTo>
                  <a:pt x="1285005" y="6350483"/>
                </a:lnTo>
                <a:lnTo>
                  <a:pt x="1243851" y="6326979"/>
                </a:lnTo>
                <a:lnTo>
                  <a:pt x="1203193" y="6302724"/>
                </a:lnTo>
                <a:lnTo>
                  <a:pt x="1163037" y="6277726"/>
                </a:lnTo>
                <a:lnTo>
                  <a:pt x="1123395" y="6251996"/>
                </a:lnTo>
                <a:lnTo>
                  <a:pt x="1084275" y="6225542"/>
                </a:lnTo>
                <a:lnTo>
                  <a:pt x="1045687" y="6198374"/>
                </a:lnTo>
                <a:lnTo>
                  <a:pt x="1007640" y="6170502"/>
                </a:lnTo>
                <a:lnTo>
                  <a:pt x="970142" y="6141935"/>
                </a:lnTo>
                <a:lnTo>
                  <a:pt x="933205" y="6112682"/>
                </a:lnTo>
                <a:lnTo>
                  <a:pt x="896836" y="6082753"/>
                </a:lnTo>
                <a:lnTo>
                  <a:pt x="861046" y="6052158"/>
                </a:lnTo>
                <a:lnTo>
                  <a:pt x="825843" y="6020905"/>
                </a:lnTo>
                <a:lnTo>
                  <a:pt x="791236" y="5989004"/>
                </a:lnTo>
                <a:lnTo>
                  <a:pt x="757236" y="5956465"/>
                </a:lnTo>
                <a:lnTo>
                  <a:pt x="723851" y="5923298"/>
                </a:lnTo>
                <a:lnTo>
                  <a:pt x="691091" y="5889510"/>
                </a:lnTo>
                <a:lnTo>
                  <a:pt x="658965" y="5855113"/>
                </a:lnTo>
                <a:lnTo>
                  <a:pt x="627483" y="5820116"/>
                </a:lnTo>
                <a:lnTo>
                  <a:pt x="596653" y="5784527"/>
                </a:lnTo>
                <a:lnTo>
                  <a:pt x="566485" y="5748357"/>
                </a:lnTo>
                <a:lnTo>
                  <a:pt x="536988" y="5711614"/>
                </a:lnTo>
                <a:lnTo>
                  <a:pt x="508172" y="5674309"/>
                </a:lnTo>
                <a:lnTo>
                  <a:pt x="480046" y="5636450"/>
                </a:lnTo>
                <a:lnTo>
                  <a:pt x="452619" y="5598048"/>
                </a:lnTo>
                <a:lnTo>
                  <a:pt x="425901" y="5559111"/>
                </a:lnTo>
                <a:lnTo>
                  <a:pt x="399900" y="5519649"/>
                </a:lnTo>
                <a:lnTo>
                  <a:pt x="374627" y="5479672"/>
                </a:lnTo>
                <a:lnTo>
                  <a:pt x="350090" y="5439189"/>
                </a:lnTo>
                <a:lnTo>
                  <a:pt x="326298" y="5398209"/>
                </a:lnTo>
                <a:lnTo>
                  <a:pt x="303262" y="5356742"/>
                </a:lnTo>
                <a:lnTo>
                  <a:pt x="280991" y="5314798"/>
                </a:lnTo>
                <a:lnTo>
                  <a:pt x="259493" y="5272385"/>
                </a:lnTo>
                <a:lnTo>
                  <a:pt x="238778" y="5229514"/>
                </a:lnTo>
                <a:lnTo>
                  <a:pt x="218855" y="5186193"/>
                </a:lnTo>
                <a:lnTo>
                  <a:pt x="199734" y="5142432"/>
                </a:lnTo>
                <a:lnTo>
                  <a:pt x="181424" y="5098241"/>
                </a:lnTo>
                <a:lnTo>
                  <a:pt x="163934" y="5053629"/>
                </a:lnTo>
                <a:lnTo>
                  <a:pt x="147274" y="5008605"/>
                </a:lnTo>
                <a:lnTo>
                  <a:pt x="131453" y="4963179"/>
                </a:lnTo>
                <a:lnTo>
                  <a:pt x="116480" y="4917361"/>
                </a:lnTo>
                <a:lnTo>
                  <a:pt x="102364" y="4871159"/>
                </a:lnTo>
                <a:lnTo>
                  <a:pt x="89115" y="4824584"/>
                </a:lnTo>
                <a:lnTo>
                  <a:pt x="76743" y="4777644"/>
                </a:lnTo>
                <a:lnTo>
                  <a:pt x="65139" y="4729825"/>
                </a:lnTo>
                <a:lnTo>
                  <a:pt x="54612" y="4682455"/>
                </a:lnTo>
                <a:lnTo>
                  <a:pt x="44975" y="4634734"/>
                </a:lnTo>
                <a:lnTo>
                  <a:pt x="36206" y="4586432"/>
                </a:lnTo>
                <a:lnTo>
                  <a:pt x="28360" y="4537813"/>
                </a:lnTo>
                <a:lnTo>
                  <a:pt x="21427" y="4488886"/>
                </a:lnTo>
                <a:lnTo>
                  <a:pt x="15448" y="4439661"/>
                </a:lnTo>
                <a:lnTo>
                  <a:pt x="10420" y="4390148"/>
                </a:lnTo>
                <a:lnTo>
                  <a:pt x="6352" y="4340355"/>
                </a:lnTo>
                <a:lnTo>
                  <a:pt x="3253" y="4290292"/>
                </a:lnTo>
                <a:lnTo>
                  <a:pt x="1132" y="4239969"/>
                </a:lnTo>
                <a:lnTo>
                  <a:pt x="70" y="4192525"/>
                </a:lnTo>
                <a:lnTo>
                  <a:pt x="0" y="0"/>
                </a:lnTo>
                <a:lnTo>
                  <a:pt x="5017436" y="0"/>
                </a:lnTo>
                <a:lnTo>
                  <a:pt x="5017436" y="4362932"/>
                </a:lnTo>
                <a:lnTo>
                  <a:pt x="5015032" y="4391774"/>
                </a:lnTo>
                <a:lnTo>
                  <a:pt x="5009940" y="4440943"/>
                </a:lnTo>
                <a:lnTo>
                  <a:pt x="5003885" y="4489836"/>
                </a:lnTo>
                <a:lnTo>
                  <a:pt x="4996865" y="4538443"/>
                </a:lnTo>
                <a:lnTo>
                  <a:pt x="4988920" y="4586755"/>
                </a:lnTo>
                <a:lnTo>
                  <a:pt x="4980043" y="4634762"/>
                </a:lnTo>
                <a:lnTo>
                  <a:pt x="4970180" y="4682710"/>
                </a:lnTo>
                <a:lnTo>
                  <a:pt x="4959520" y="4729825"/>
                </a:lnTo>
                <a:lnTo>
                  <a:pt x="4947899" y="4776862"/>
                </a:lnTo>
                <a:lnTo>
                  <a:pt x="4935386" y="4823557"/>
                </a:lnTo>
                <a:lnTo>
                  <a:pt x="4921991" y="4869899"/>
                </a:lnTo>
                <a:lnTo>
                  <a:pt x="4907723" y="4915880"/>
                </a:lnTo>
                <a:lnTo>
                  <a:pt x="4892593" y="4961491"/>
                </a:lnTo>
                <a:lnTo>
                  <a:pt x="4876611" y="5006721"/>
                </a:lnTo>
                <a:lnTo>
                  <a:pt x="4859787" y="5051562"/>
                </a:lnTo>
                <a:lnTo>
                  <a:pt x="4842131" y="5096003"/>
                </a:lnTo>
                <a:lnTo>
                  <a:pt x="4823653" y="5140036"/>
                </a:lnTo>
                <a:lnTo>
                  <a:pt x="4804362" y="5183650"/>
                </a:lnTo>
                <a:lnTo>
                  <a:pt x="4784270" y="5226837"/>
                </a:lnTo>
                <a:lnTo>
                  <a:pt x="4763386" y="5269587"/>
                </a:lnTo>
                <a:lnTo>
                  <a:pt x="4741721" y="5311891"/>
                </a:lnTo>
                <a:lnTo>
                  <a:pt x="4719283" y="5353739"/>
                </a:lnTo>
                <a:lnTo>
                  <a:pt x="4696084" y="5395121"/>
                </a:lnTo>
                <a:lnTo>
                  <a:pt x="4672133" y="5436029"/>
                </a:lnTo>
                <a:lnTo>
                  <a:pt x="4647441" y="5476452"/>
                </a:lnTo>
                <a:lnTo>
                  <a:pt x="4622017" y="5516381"/>
                </a:lnTo>
                <a:lnTo>
                  <a:pt x="4595872" y="5555807"/>
                </a:lnTo>
                <a:lnTo>
                  <a:pt x="4569016" y="5594721"/>
                </a:lnTo>
                <a:lnTo>
                  <a:pt x="4541458" y="5633112"/>
                </a:lnTo>
                <a:lnTo>
                  <a:pt x="4513208" y="5670972"/>
                </a:lnTo>
                <a:lnTo>
                  <a:pt x="4484278" y="5708290"/>
                </a:lnTo>
                <a:lnTo>
                  <a:pt x="4454676" y="5745059"/>
                </a:lnTo>
                <a:lnTo>
                  <a:pt x="4424414" y="5781267"/>
                </a:lnTo>
                <a:lnTo>
                  <a:pt x="4393500" y="5816905"/>
                </a:lnTo>
                <a:lnTo>
                  <a:pt x="4361945" y="5851965"/>
                </a:lnTo>
                <a:lnTo>
                  <a:pt x="4329760" y="5886437"/>
                </a:lnTo>
                <a:lnTo>
                  <a:pt x="4296953" y="5920310"/>
                </a:lnTo>
                <a:lnTo>
                  <a:pt x="4263536" y="5953577"/>
                </a:lnTo>
                <a:lnTo>
                  <a:pt x="4229517" y="5986227"/>
                </a:lnTo>
                <a:lnTo>
                  <a:pt x="4194909" y="6018250"/>
                </a:lnTo>
                <a:lnTo>
                  <a:pt x="4159719" y="6049638"/>
                </a:lnTo>
                <a:lnTo>
                  <a:pt x="4123959" y="6080381"/>
                </a:lnTo>
                <a:lnTo>
                  <a:pt x="4087638" y="6110469"/>
                </a:lnTo>
                <a:lnTo>
                  <a:pt x="4050767" y="6139893"/>
                </a:lnTo>
                <a:lnTo>
                  <a:pt x="4013356" y="6168643"/>
                </a:lnTo>
                <a:lnTo>
                  <a:pt x="3975414" y="6196711"/>
                </a:lnTo>
                <a:lnTo>
                  <a:pt x="3936951" y="6224086"/>
                </a:lnTo>
                <a:lnTo>
                  <a:pt x="3897979" y="6250760"/>
                </a:lnTo>
                <a:lnTo>
                  <a:pt x="3858506" y="6276722"/>
                </a:lnTo>
                <a:lnTo>
                  <a:pt x="3818543" y="6301963"/>
                </a:lnTo>
                <a:lnTo>
                  <a:pt x="3778100" y="6326474"/>
                </a:lnTo>
                <a:lnTo>
                  <a:pt x="3737187" y="6350246"/>
                </a:lnTo>
                <a:lnTo>
                  <a:pt x="3695811" y="6373268"/>
                </a:lnTo>
                <a:lnTo>
                  <a:pt x="3653991" y="6395531"/>
                </a:lnTo>
                <a:lnTo>
                  <a:pt x="3611728" y="6417027"/>
                </a:lnTo>
                <a:lnTo>
                  <a:pt x="3569036" y="6437745"/>
                </a:lnTo>
                <a:lnTo>
                  <a:pt x="3525923" y="6457676"/>
                </a:lnTo>
                <a:lnTo>
                  <a:pt x="3482401" y="6476810"/>
                </a:lnTo>
                <a:lnTo>
                  <a:pt x="3438480" y="6495139"/>
                </a:lnTo>
                <a:lnTo>
                  <a:pt x="3394168" y="6512652"/>
                </a:lnTo>
                <a:lnTo>
                  <a:pt x="3349477" y="6529340"/>
                </a:lnTo>
                <a:lnTo>
                  <a:pt x="3344053" y="6532052"/>
                </a:lnTo>
                <a:lnTo>
                  <a:pt x="3338629" y="6532052"/>
                </a:lnTo>
                <a:lnTo>
                  <a:pt x="3333204" y="6534764"/>
                </a:lnTo>
                <a:lnTo>
                  <a:pt x="3285152" y="6550590"/>
                </a:lnTo>
                <a:lnTo>
                  <a:pt x="3236606" y="6565509"/>
                </a:lnTo>
                <a:lnTo>
                  <a:pt x="3187584" y="6579507"/>
                </a:lnTo>
                <a:lnTo>
                  <a:pt x="3138101" y="6592567"/>
                </a:lnTo>
                <a:lnTo>
                  <a:pt x="3088173" y="6604674"/>
                </a:lnTo>
                <a:lnTo>
                  <a:pt x="3037816" y="6615811"/>
                </a:lnTo>
                <a:lnTo>
                  <a:pt x="2987045" y="6625963"/>
                </a:lnTo>
                <a:lnTo>
                  <a:pt x="2935878" y="6635114"/>
                </a:lnTo>
                <a:lnTo>
                  <a:pt x="2884329" y="6643247"/>
                </a:lnTo>
                <a:lnTo>
                  <a:pt x="2832414" y="6650348"/>
                </a:lnTo>
                <a:lnTo>
                  <a:pt x="2780150" y="6656400"/>
                </a:lnTo>
                <a:lnTo>
                  <a:pt x="2727553" y="6661387"/>
                </a:lnTo>
                <a:lnTo>
                  <a:pt x="2674637" y="6665294"/>
                </a:lnTo>
                <a:lnTo>
                  <a:pt x="2621419" y="6668104"/>
                </a:lnTo>
                <a:lnTo>
                  <a:pt x="2567916" y="6669802"/>
                </a:lnTo>
                <a:lnTo>
                  <a:pt x="2514142" y="6670371"/>
                </a:lnTo>
                <a:close/>
              </a:path>
            </a:pathLst>
          </a:custGeom>
          <a:solidFill>
            <a:srgbClr val="707D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821540" y="7779772"/>
            <a:ext cx="542925" cy="457200"/>
          </a:xfrm>
          <a:custGeom>
            <a:avLst/>
            <a:gdLst/>
            <a:ahLst/>
            <a:cxnLst/>
            <a:rect l="l" t="t" r="r" b="b"/>
            <a:pathLst>
              <a:path w="542925" h="457200">
                <a:moveTo>
                  <a:pt x="461075" y="457199"/>
                </a:moveTo>
                <a:lnTo>
                  <a:pt x="325465" y="457199"/>
                </a:lnTo>
                <a:lnTo>
                  <a:pt x="325465" y="295835"/>
                </a:lnTo>
                <a:lnTo>
                  <a:pt x="216976" y="295835"/>
                </a:lnTo>
                <a:lnTo>
                  <a:pt x="216976" y="457199"/>
                </a:lnTo>
                <a:lnTo>
                  <a:pt x="81366" y="457199"/>
                </a:lnTo>
                <a:lnTo>
                  <a:pt x="81366" y="242047"/>
                </a:lnTo>
                <a:lnTo>
                  <a:pt x="0" y="242047"/>
                </a:lnTo>
                <a:lnTo>
                  <a:pt x="271220" y="0"/>
                </a:lnTo>
                <a:lnTo>
                  <a:pt x="542441" y="242047"/>
                </a:lnTo>
                <a:lnTo>
                  <a:pt x="461075" y="242047"/>
                </a:lnTo>
                <a:lnTo>
                  <a:pt x="461075" y="457199"/>
                </a:lnTo>
                <a:close/>
              </a:path>
            </a:pathLst>
          </a:custGeom>
          <a:solidFill>
            <a:srgbClr val="707D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6774273" y="543675"/>
            <a:ext cx="486409" cy="486409"/>
          </a:xfrm>
          <a:custGeom>
            <a:avLst/>
            <a:gdLst/>
            <a:ahLst/>
            <a:cxnLst/>
            <a:rect l="l" t="t" r="r" b="b"/>
            <a:pathLst>
              <a:path w="486409" h="486409">
                <a:moveTo>
                  <a:pt x="485990" y="485990"/>
                </a:moveTo>
                <a:lnTo>
                  <a:pt x="0" y="485990"/>
                </a:lnTo>
                <a:lnTo>
                  <a:pt x="0" y="0"/>
                </a:lnTo>
                <a:lnTo>
                  <a:pt x="485990" y="0"/>
                </a:lnTo>
                <a:lnTo>
                  <a:pt x="485990" y="48599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6774273" y="1406348"/>
            <a:ext cx="486409" cy="486409"/>
          </a:xfrm>
          <a:custGeom>
            <a:avLst/>
            <a:gdLst/>
            <a:ahLst/>
            <a:cxnLst/>
            <a:rect l="l" t="t" r="r" b="b"/>
            <a:pathLst>
              <a:path w="486409" h="486410">
                <a:moveTo>
                  <a:pt x="485990" y="485990"/>
                </a:moveTo>
                <a:lnTo>
                  <a:pt x="0" y="485990"/>
                </a:lnTo>
                <a:lnTo>
                  <a:pt x="0" y="0"/>
                </a:lnTo>
                <a:lnTo>
                  <a:pt x="485990" y="0"/>
                </a:lnTo>
                <a:lnTo>
                  <a:pt x="485990" y="485990"/>
                </a:lnTo>
                <a:close/>
              </a:path>
            </a:pathLst>
          </a:custGeom>
          <a:solidFill>
            <a:srgbClr val="584A3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6774273" y="2293128"/>
            <a:ext cx="486409" cy="486409"/>
          </a:xfrm>
          <a:custGeom>
            <a:avLst/>
            <a:gdLst/>
            <a:ahLst/>
            <a:cxnLst/>
            <a:rect l="l" t="t" r="r" b="b"/>
            <a:pathLst>
              <a:path w="486409" h="486410">
                <a:moveTo>
                  <a:pt x="485990" y="485990"/>
                </a:moveTo>
                <a:lnTo>
                  <a:pt x="0" y="485990"/>
                </a:lnTo>
                <a:lnTo>
                  <a:pt x="0" y="0"/>
                </a:lnTo>
                <a:lnTo>
                  <a:pt x="485990" y="0"/>
                </a:lnTo>
                <a:lnTo>
                  <a:pt x="485990" y="485990"/>
                </a:lnTo>
                <a:close/>
              </a:path>
            </a:pathLst>
          </a:custGeom>
          <a:solidFill>
            <a:srgbClr val="707D5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91398" y="1406348"/>
            <a:ext cx="9267824" cy="6953249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148200" y="8621140"/>
            <a:ext cx="9157335" cy="961289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 marR="5080" algn="ctr">
              <a:lnSpc>
                <a:spcPts val="2400"/>
              </a:lnSpc>
              <a:spcBef>
                <a:spcPts val="280"/>
              </a:spcBef>
            </a:pPr>
            <a:r>
              <a:rPr lang="ru-RU" sz="24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Картина художника Г. Савченка (написана у 1989 р. за </a:t>
            </a:r>
            <a:r>
              <a:rPr lang="ru-RU" sz="2400" b="0" i="0" u="none" strike="noStrike" dirty="0" err="1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замальовками</a:t>
            </a:r>
            <a:r>
              <a:rPr lang="ru-RU" sz="24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автора 1931 р.), </a:t>
            </a:r>
            <a:r>
              <a:rPr lang="ru-RU" sz="2400" b="0" i="0" u="none" strike="noStrike" dirty="0" err="1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який</a:t>
            </a:r>
            <a:r>
              <a:rPr lang="ru-RU" sz="24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 err="1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зберіг</a:t>
            </a:r>
            <a:r>
              <a:rPr lang="ru-RU" sz="24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на </a:t>
            </a:r>
            <a:r>
              <a:rPr lang="ru-RU" sz="2400" b="0" i="0" u="none" strike="noStrike" dirty="0" err="1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ній</a:t>
            </a:r>
            <a:r>
              <a:rPr lang="ru-RU" sz="24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 err="1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втрачені</a:t>
            </a:r>
            <a:r>
              <a:rPr lang="ru-RU" sz="24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 err="1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краєвиди</a:t>
            </a:r>
            <a:r>
              <a:rPr lang="ru-RU" sz="24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села, - </a:t>
            </a:r>
            <a:r>
              <a:rPr lang="ru-RU" sz="2400" b="0" i="0" u="none" strike="noStrike" dirty="0" err="1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також</a:t>
            </a:r>
            <a:r>
              <a:rPr lang="ru-RU" sz="24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 err="1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своєрідна</a:t>
            </a:r>
            <a:r>
              <a:rPr lang="ru-RU" sz="24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400" b="0" i="0" u="none" strike="noStrike" dirty="0" err="1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реліквія</a:t>
            </a:r>
            <a:endParaRPr sz="2100" dirty="0">
              <a:latin typeface="Century Gothic" panose="020B0502020202020204" pitchFamily="34" charset="0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113302" y="4213758"/>
            <a:ext cx="6083300" cy="241348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uk-UA" sz="26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Карнаухівка – місце «проживання» годинника з часу його появи у родині</a:t>
            </a:r>
            <a:endParaRPr lang="uk-UA" sz="2600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r>
              <a:rPr lang="uk-UA" sz="26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Уперше згадується як козацький зимівник у 1737 р., сьогодні селище - частина м. </a:t>
            </a:r>
            <a:r>
              <a:rPr lang="uk-UA" sz="2600" b="0" i="0" u="none" strike="noStrike" dirty="0" err="1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Кам'янське</a:t>
            </a:r>
            <a:r>
              <a:rPr lang="uk-UA" sz="26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</a:t>
            </a:r>
            <a:endParaRPr lang="uk-UA" sz="2600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3"/>
            <a:ext cx="17262475" cy="10287000"/>
            <a:chOff x="0" y="3"/>
            <a:chExt cx="17262475" cy="10287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3"/>
              <a:ext cx="12884669" cy="1028699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00815" y="3274527"/>
              <a:ext cx="2907929" cy="89566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57273" y="3637343"/>
              <a:ext cx="1289988" cy="80632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928209" y="4482944"/>
              <a:ext cx="6334124" cy="4733924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7095121" y="3024174"/>
              <a:ext cx="5139690" cy="2892425"/>
            </a:xfrm>
            <a:custGeom>
              <a:avLst/>
              <a:gdLst/>
              <a:ahLst/>
              <a:cxnLst/>
              <a:rect l="l" t="t" r="r" b="b"/>
              <a:pathLst>
                <a:path w="5139690" h="2892425">
                  <a:moveTo>
                    <a:pt x="5022164" y="2725115"/>
                  </a:moveTo>
                  <a:lnTo>
                    <a:pt x="5002784" y="2664371"/>
                  </a:lnTo>
                  <a:lnTo>
                    <a:pt x="4983759" y="2617254"/>
                  </a:lnTo>
                  <a:lnTo>
                    <a:pt x="4964125" y="2570403"/>
                  </a:lnTo>
                  <a:lnTo>
                    <a:pt x="4943805" y="2523845"/>
                  </a:lnTo>
                  <a:lnTo>
                    <a:pt x="4927701" y="2489289"/>
                  </a:lnTo>
                  <a:lnTo>
                    <a:pt x="4905819" y="2443378"/>
                  </a:lnTo>
                  <a:lnTo>
                    <a:pt x="4883061" y="2397849"/>
                  </a:lnTo>
                  <a:lnTo>
                    <a:pt x="4859363" y="2352725"/>
                  </a:lnTo>
                  <a:lnTo>
                    <a:pt x="4834648" y="2308021"/>
                  </a:lnTo>
                  <a:lnTo>
                    <a:pt x="4808842" y="2263775"/>
                  </a:lnTo>
                  <a:lnTo>
                    <a:pt x="4786846" y="2231707"/>
                  </a:lnTo>
                  <a:lnTo>
                    <a:pt x="4758677" y="2188464"/>
                  </a:lnTo>
                  <a:lnTo>
                    <a:pt x="4729238" y="2145754"/>
                  </a:lnTo>
                  <a:lnTo>
                    <a:pt x="4698441" y="2103628"/>
                  </a:lnTo>
                  <a:lnTo>
                    <a:pt x="4671174" y="2073795"/>
                  </a:lnTo>
                  <a:lnTo>
                    <a:pt x="4637468" y="2032889"/>
                  </a:lnTo>
                  <a:lnTo>
                    <a:pt x="4602226" y="1992630"/>
                  </a:lnTo>
                  <a:lnTo>
                    <a:pt x="4570298" y="1964766"/>
                  </a:lnTo>
                  <a:lnTo>
                    <a:pt x="4531753" y="1925916"/>
                  </a:lnTo>
                  <a:lnTo>
                    <a:pt x="4496384" y="1899500"/>
                  </a:lnTo>
                  <a:lnTo>
                    <a:pt x="4454271" y="1862162"/>
                  </a:lnTo>
                  <a:lnTo>
                    <a:pt x="4415206" y="1837309"/>
                  </a:lnTo>
                  <a:lnTo>
                    <a:pt x="4374172" y="1813293"/>
                  </a:lnTo>
                  <a:lnTo>
                    <a:pt x="4331551" y="1789950"/>
                  </a:lnTo>
                  <a:lnTo>
                    <a:pt x="4287380" y="1767255"/>
                  </a:lnTo>
                  <a:lnTo>
                    <a:pt x="4241736" y="1745195"/>
                  </a:lnTo>
                  <a:lnTo>
                    <a:pt x="4194683" y="1723720"/>
                  </a:lnTo>
                  <a:lnTo>
                    <a:pt x="4146270" y="1702828"/>
                  </a:lnTo>
                  <a:lnTo>
                    <a:pt x="4101515" y="1694180"/>
                  </a:lnTo>
                  <a:lnTo>
                    <a:pt x="4050576" y="1674355"/>
                  </a:lnTo>
                  <a:lnTo>
                    <a:pt x="4003421" y="1666709"/>
                  </a:lnTo>
                  <a:lnTo>
                    <a:pt x="3955161" y="1659547"/>
                  </a:lnTo>
                  <a:lnTo>
                    <a:pt x="3905859" y="1652816"/>
                  </a:lnTo>
                  <a:lnTo>
                    <a:pt x="3855567" y="1646504"/>
                  </a:lnTo>
                  <a:lnTo>
                    <a:pt x="3804361" y="1640573"/>
                  </a:lnTo>
                  <a:lnTo>
                    <a:pt x="3765651" y="1645615"/>
                  </a:lnTo>
                  <a:lnTo>
                    <a:pt x="3762171" y="1630845"/>
                  </a:lnTo>
                  <a:lnTo>
                    <a:pt x="3749459" y="1581061"/>
                  </a:lnTo>
                  <a:lnTo>
                    <a:pt x="3735933" y="1531632"/>
                  </a:lnTo>
                  <a:lnTo>
                    <a:pt x="3721595" y="1482534"/>
                  </a:lnTo>
                  <a:lnTo>
                    <a:pt x="3706507" y="1433753"/>
                  </a:lnTo>
                  <a:lnTo>
                    <a:pt x="3690683" y="1385290"/>
                  </a:lnTo>
                  <a:lnTo>
                    <a:pt x="3674186" y="1337119"/>
                  </a:lnTo>
                  <a:lnTo>
                    <a:pt x="3656800" y="1289304"/>
                  </a:lnTo>
                  <a:lnTo>
                    <a:pt x="3638613" y="1241844"/>
                  </a:lnTo>
                  <a:lnTo>
                    <a:pt x="3619563" y="1194752"/>
                  </a:lnTo>
                  <a:lnTo>
                    <a:pt x="3599650" y="1148016"/>
                  </a:lnTo>
                  <a:lnTo>
                    <a:pt x="3583800" y="1113345"/>
                  </a:lnTo>
                  <a:lnTo>
                    <a:pt x="3562070" y="1067384"/>
                  </a:lnTo>
                  <a:lnTo>
                    <a:pt x="3539401" y="1021816"/>
                  </a:lnTo>
                  <a:lnTo>
                    <a:pt x="3515779" y="976655"/>
                  </a:lnTo>
                  <a:lnTo>
                    <a:pt x="3491153" y="931913"/>
                  </a:lnTo>
                  <a:lnTo>
                    <a:pt x="3465512" y="887590"/>
                  </a:lnTo>
                  <a:lnTo>
                    <a:pt x="3443770" y="855421"/>
                  </a:lnTo>
                  <a:lnTo>
                    <a:pt x="3416033" y="811999"/>
                  </a:lnTo>
                  <a:lnTo>
                    <a:pt x="3387077" y="769086"/>
                  </a:lnTo>
                  <a:lnTo>
                    <a:pt x="3356965" y="726655"/>
                  </a:lnTo>
                  <a:lnTo>
                    <a:pt x="3325685" y="684733"/>
                  </a:lnTo>
                  <a:lnTo>
                    <a:pt x="3298202" y="654989"/>
                  </a:lnTo>
                  <a:lnTo>
                    <a:pt x="3264624" y="614032"/>
                  </a:lnTo>
                  <a:lnTo>
                    <a:pt x="3229902" y="573557"/>
                  </a:lnTo>
                  <a:lnTo>
                    <a:pt x="3199003" y="545261"/>
                  </a:lnTo>
                  <a:lnTo>
                    <a:pt x="3162020" y="505739"/>
                  </a:lnTo>
                  <a:lnTo>
                    <a:pt x="3128873" y="478396"/>
                  </a:lnTo>
                  <a:lnTo>
                    <a:pt x="3089668" y="439813"/>
                  </a:lnTo>
                  <a:lnTo>
                    <a:pt x="3054286" y="413410"/>
                  </a:lnTo>
                  <a:lnTo>
                    <a:pt x="3012871" y="375767"/>
                  </a:lnTo>
                  <a:lnTo>
                    <a:pt x="2975318" y="350278"/>
                  </a:lnTo>
                  <a:lnTo>
                    <a:pt x="2931718" y="313563"/>
                  </a:lnTo>
                  <a:lnTo>
                    <a:pt x="2891993" y="289001"/>
                  </a:lnTo>
                  <a:lnTo>
                    <a:pt x="2851188" y="264883"/>
                  </a:lnTo>
                  <a:lnTo>
                    <a:pt x="2809329" y="241223"/>
                  </a:lnTo>
                  <a:lnTo>
                    <a:pt x="2766403" y="217995"/>
                  </a:lnTo>
                  <a:lnTo>
                    <a:pt x="2722435" y="195224"/>
                  </a:lnTo>
                  <a:lnTo>
                    <a:pt x="2677414" y="172897"/>
                  </a:lnTo>
                  <a:lnTo>
                    <a:pt x="2630144" y="151523"/>
                  </a:lnTo>
                  <a:lnTo>
                    <a:pt x="2581910" y="130556"/>
                  </a:lnTo>
                  <a:lnTo>
                    <a:pt x="2532723" y="109982"/>
                  </a:lnTo>
                  <a:lnTo>
                    <a:pt x="2487587" y="101485"/>
                  </a:lnTo>
                  <a:lnTo>
                    <a:pt x="2436647" y="81673"/>
                  </a:lnTo>
                  <a:lnTo>
                    <a:pt x="2389822" y="73888"/>
                  </a:lnTo>
                  <a:lnTo>
                    <a:pt x="2337257" y="54749"/>
                  </a:lnTo>
                  <a:lnTo>
                    <a:pt x="2288895" y="47625"/>
                  </a:lnTo>
                  <a:lnTo>
                    <a:pt x="2239835" y="40792"/>
                  </a:lnTo>
                  <a:lnTo>
                    <a:pt x="2139721" y="27965"/>
                  </a:lnTo>
                  <a:lnTo>
                    <a:pt x="2037245" y="16141"/>
                  </a:lnTo>
                  <a:lnTo>
                    <a:pt x="1879777" y="0"/>
                  </a:lnTo>
                  <a:lnTo>
                    <a:pt x="1831390" y="6667"/>
                  </a:lnTo>
                  <a:lnTo>
                    <a:pt x="1777695" y="1803"/>
                  </a:lnTo>
                  <a:lnTo>
                    <a:pt x="1679270" y="15836"/>
                  </a:lnTo>
                  <a:lnTo>
                    <a:pt x="1623758" y="11734"/>
                  </a:lnTo>
                  <a:lnTo>
                    <a:pt x="1261910" y="68224"/>
                  </a:lnTo>
                  <a:lnTo>
                    <a:pt x="1214374" y="88328"/>
                  </a:lnTo>
                  <a:lnTo>
                    <a:pt x="1164920" y="95453"/>
                  </a:lnTo>
                  <a:lnTo>
                    <a:pt x="1120292" y="114325"/>
                  </a:lnTo>
                  <a:lnTo>
                    <a:pt x="1070610" y="121539"/>
                  </a:lnTo>
                  <a:lnTo>
                    <a:pt x="613092" y="315010"/>
                  </a:lnTo>
                  <a:lnTo>
                    <a:pt x="571284" y="346468"/>
                  </a:lnTo>
                  <a:lnTo>
                    <a:pt x="1023759" y="155143"/>
                  </a:lnTo>
                  <a:lnTo>
                    <a:pt x="524624" y="366204"/>
                  </a:lnTo>
                  <a:lnTo>
                    <a:pt x="483019" y="397586"/>
                  </a:lnTo>
                  <a:lnTo>
                    <a:pt x="436664" y="417182"/>
                  </a:lnTo>
                  <a:lnTo>
                    <a:pt x="194741" y="602208"/>
                  </a:lnTo>
                  <a:lnTo>
                    <a:pt x="160947" y="644080"/>
                  </a:lnTo>
                  <a:lnTo>
                    <a:pt x="122796" y="674001"/>
                  </a:lnTo>
                  <a:lnTo>
                    <a:pt x="92011" y="714603"/>
                  </a:lnTo>
                  <a:lnTo>
                    <a:pt x="62077" y="754837"/>
                  </a:lnTo>
                  <a:lnTo>
                    <a:pt x="28181" y="782955"/>
                  </a:lnTo>
                  <a:lnTo>
                    <a:pt x="355" y="822299"/>
                  </a:lnTo>
                  <a:lnTo>
                    <a:pt x="0" y="836244"/>
                  </a:lnTo>
                  <a:lnTo>
                    <a:pt x="6692" y="847204"/>
                  </a:lnTo>
                  <a:lnTo>
                    <a:pt x="22364" y="840574"/>
                  </a:lnTo>
                  <a:lnTo>
                    <a:pt x="52197" y="800379"/>
                  </a:lnTo>
                  <a:lnTo>
                    <a:pt x="83210" y="759688"/>
                  </a:lnTo>
                  <a:lnTo>
                    <a:pt x="115290" y="718553"/>
                  </a:lnTo>
                  <a:lnTo>
                    <a:pt x="153276" y="688695"/>
                  </a:lnTo>
                  <a:lnTo>
                    <a:pt x="187172" y="646785"/>
                  </a:lnTo>
                  <a:lnTo>
                    <a:pt x="226783" y="616242"/>
                  </a:lnTo>
                  <a:lnTo>
                    <a:pt x="262089" y="573735"/>
                  </a:lnTo>
                  <a:lnTo>
                    <a:pt x="344144" y="511467"/>
                  </a:lnTo>
                  <a:lnTo>
                    <a:pt x="390690" y="491782"/>
                  </a:lnTo>
                  <a:lnTo>
                    <a:pt x="516483" y="397217"/>
                  </a:lnTo>
                  <a:lnTo>
                    <a:pt x="610044" y="357657"/>
                  </a:lnTo>
                  <a:lnTo>
                    <a:pt x="651510" y="326339"/>
                  </a:lnTo>
                  <a:lnTo>
                    <a:pt x="1078191" y="145910"/>
                  </a:lnTo>
                  <a:lnTo>
                    <a:pt x="1130363" y="137642"/>
                  </a:lnTo>
                  <a:lnTo>
                    <a:pt x="1177455" y="117729"/>
                  </a:lnTo>
                  <a:lnTo>
                    <a:pt x="1229347" y="109575"/>
                  </a:lnTo>
                  <a:lnTo>
                    <a:pt x="1276121" y="89801"/>
                  </a:lnTo>
                  <a:lnTo>
                    <a:pt x="1627073" y="37909"/>
                  </a:lnTo>
                  <a:lnTo>
                    <a:pt x="1681073" y="42659"/>
                  </a:lnTo>
                  <a:lnTo>
                    <a:pt x="1778342" y="29108"/>
                  </a:lnTo>
                  <a:lnTo>
                    <a:pt x="1831428" y="34239"/>
                  </a:lnTo>
                  <a:lnTo>
                    <a:pt x="1879193" y="27825"/>
                  </a:lnTo>
                  <a:lnTo>
                    <a:pt x="1983384" y="38925"/>
                  </a:lnTo>
                  <a:lnTo>
                    <a:pt x="2029853" y="33058"/>
                  </a:lnTo>
                  <a:lnTo>
                    <a:pt x="2131110" y="45402"/>
                  </a:lnTo>
                  <a:lnTo>
                    <a:pt x="2230094" y="58699"/>
                  </a:lnTo>
                  <a:lnTo>
                    <a:pt x="2278646" y="65747"/>
                  </a:lnTo>
                  <a:lnTo>
                    <a:pt x="2331478" y="84772"/>
                  </a:lnTo>
                  <a:lnTo>
                    <a:pt x="2378646" y="92405"/>
                  </a:lnTo>
                  <a:lnTo>
                    <a:pt x="2430373" y="111899"/>
                  </a:lnTo>
                  <a:lnTo>
                    <a:pt x="2476208" y="120091"/>
                  </a:lnTo>
                  <a:lnTo>
                    <a:pt x="2526017" y="140398"/>
                  </a:lnTo>
                  <a:lnTo>
                    <a:pt x="2574848" y="161112"/>
                  </a:lnTo>
                  <a:lnTo>
                    <a:pt x="2617724" y="170561"/>
                  </a:lnTo>
                  <a:lnTo>
                    <a:pt x="2664536" y="192138"/>
                  </a:lnTo>
                  <a:lnTo>
                    <a:pt x="2710307" y="214147"/>
                  </a:lnTo>
                  <a:lnTo>
                    <a:pt x="2755023" y="236601"/>
                  </a:lnTo>
                  <a:lnTo>
                    <a:pt x="2803614" y="271208"/>
                  </a:lnTo>
                  <a:lnTo>
                    <a:pt x="2846171" y="294589"/>
                  </a:lnTo>
                  <a:lnTo>
                    <a:pt x="2887611" y="318427"/>
                  </a:lnTo>
                  <a:lnTo>
                    <a:pt x="2927921" y="342747"/>
                  </a:lnTo>
                  <a:lnTo>
                    <a:pt x="2972028" y="379247"/>
                  </a:lnTo>
                  <a:lnTo>
                    <a:pt x="3010014" y="404545"/>
                  </a:lnTo>
                  <a:lnTo>
                    <a:pt x="3051772" y="442048"/>
                  </a:lnTo>
                  <a:lnTo>
                    <a:pt x="3087382" y="468363"/>
                  </a:lnTo>
                  <a:lnTo>
                    <a:pt x="3126714" y="506882"/>
                  </a:lnTo>
                  <a:lnTo>
                    <a:pt x="3164802" y="545934"/>
                  </a:lnTo>
                  <a:lnTo>
                    <a:pt x="3201632" y="585508"/>
                  </a:lnTo>
                  <a:lnTo>
                    <a:pt x="3231819" y="614121"/>
                  </a:lnTo>
                  <a:lnTo>
                    <a:pt x="3265703" y="654939"/>
                  </a:lnTo>
                  <a:lnTo>
                    <a:pt x="3298380" y="696277"/>
                  </a:lnTo>
                  <a:lnTo>
                    <a:pt x="3324923" y="726427"/>
                  </a:lnTo>
                  <a:lnTo>
                    <a:pt x="3355251" y="768756"/>
                  </a:lnTo>
                  <a:lnTo>
                    <a:pt x="3384435" y="811568"/>
                  </a:lnTo>
                  <a:lnTo>
                    <a:pt x="3412515" y="854849"/>
                  </a:lnTo>
                  <a:lnTo>
                    <a:pt x="3439515" y="898588"/>
                  </a:lnTo>
                  <a:lnTo>
                    <a:pt x="3460496" y="931075"/>
                  </a:lnTo>
                  <a:lnTo>
                    <a:pt x="3485400" y="975702"/>
                  </a:lnTo>
                  <a:lnTo>
                    <a:pt x="3509289" y="1020749"/>
                  </a:lnTo>
                  <a:lnTo>
                    <a:pt x="3532200" y="1066215"/>
                  </a:lnTo>
                  <a:lnTo>
                    <a:pt x="3554158" y="1112088"/>
                  </a:lnTo>
                  <a:lnTo>
                    <a:pt x="3575177" y="1158354"/>
                  </a:lnTo>
                  <a:lnTo>
                    <a:pt x="3595293" y="1205014"/>
                  </a:lnTo>
                  <a:lnTo>
                    <a:pt x="3609594" y="1240332"/>
                  </a:lnTo>
                  <a:lnTo>
                    <a:pt x="3627971" y="1287716"/>
                  </a:lnTo>
                  <a:lnTo>
                    <a:pt x="3645522" y="1335443"/>
                  </a:lnTo>
                  <a:lnTo>
                    <a:pt x="3662273" y="1383525"/>
                  </a:lnTo>
                  <a:lnTo>
                    <a:pt x="3678237" y="1431925"/>
                  </a:lnTo>
                  <a:lnTo>
                    <a:pt x="3693464" y="1480642"/>
                  </a:lnTo>
                  <a:lnTo>
                    <a:pt x="3707955" y="1529664"/>
                  </a:lnTo>
                  <a:lnTo>
                    <a:pt x="3717086" y="1567167"/>
                  </a:lnTo>
                  <a:lnTo>
                    <a:pt x="3730574" y="1616621"/>
                  </a:lnTo>
                  <a:lnTo>
                    <a:pt x="3737876" y="1644802"/>
                  </a:lnTo>
                  <a:lnTo>
                    <a:pt x="3704361" y="1641500"/>
                  </a:lnTo>
                  <a:lnTo>
                    <a:pt x="3606381" y="1655356"/>
                  </a:lnTo>
                  <a:lnTo>
                    <a:pt x="3556431" y="1662684"/>
                  </a:lnTo>
                  <a:lnTo>
                    <a:pt x="3510889" y="1681937"/>
                  </a:lnTo>
                  <a:lnTo>
                    <a:pt x="3459911" y="1689709"/>
                  </a:lnTo>
                  <a:lnTo>
                    <a:pt x="3233559" y="1785429"/>
                  </a:lnTo>
                  <a:lnTo>
                    <a:pt x="3077375" y="1906625"/>
                  </a:lnTo>
                  <a:lnTo>
                    <a:pt x="3039922" y="1936242"/>
                  </a:lnTo>
                  <a:lnTo>
                    <a:pt x="3009950" y="1976501"/>
                  </a:lnTo>
                  <a:lnTo>
                    <a:pt x="2975864" y="2004707"/>
                  </a:lnTo>
                  <a:lnTo>
                    <a:pt x="2947873" y="2044115"/>
                  </a:lnTo>
                  <a:lnTo>
                    <a:pt x="2926321" y="2094598"/>
                  </a:lnTo>
                  <a:lnTo>
                    <a:pt x="2901632" y="2132609"/>
                  </a:lnTo>
                  <a:lnTo>
                    <a:pt x="2884030" y="2181415"/>
                  </a:lnTo>
                  <a:lnTo>
                    <a:pt x="2863951" y="2217483"/>
                  </a:lnTo>
                  <a:lnTo>
                    <a:pt x="2851620" y="2264067"/>
                  </a:lnTo>
                  <a:lnTo>
                    <a:pt x="2842399" y="2309330"/>
                  </a:lnTo>
                  <a:lnTo>
                    <a:pt x="2842056" y="2364638"/>
                  </a:lnTo>
                  <a:lnTo>
                    <a:pt x="2841117" y="2406396"/>
                  </a:lnTo>
                  <a:lnTo>
                    <a:pt x="2849765" y="2457894"/>
                  </a:lnTo>
                  <a:lnTo>
                    <a:pt x="2863304" y="2507323"/>
                  </a:lnTo>
                  <a:lnTo>
                    <a:pt x="2877083" y="2542870"/>
                  </a:lnTo>
                  <a:lnTo>
                    <a:pt x="2901264" y="2587790"/>
                  </a:lnTo>
                  <a:lnTo>
                    <a:pt x="2931172" y="2630309"/>
                  </a:lnTo>
                  <a:lnTo>
                    <a:pt x="2962122" y="2658580"/>
                  </a:lnTo>
                  <a:lnTo>
                    <a:pt x="2999359" y="2684208"/>
                  </a:lnTo>
                  <a:lnTo>
                    <a:pt x="3042742" y="2707221"/>
                  </a:lnTo>
                  <a:lnTo>
                    <a:pt x="3090481" y="2728404"/>
                  </a:lnTo>
                  <a:lnTo>
                    <a:pt x="3136950" y="2736329"/>
                  </a:lnTo>
                  <a:lnTo>
                    <a:pt x="3186442" y="2742984"/>
                  </a:lnTo>
                  <a:lnTo>
                    <a:pt x="3233343" y="2736939"/>
                  </a:lnTo>
                  <a:lnTo>
                    <a:pt x="3286874" y="2741879"/>
                  </a:lnTo>
                  <a:lnTo>
                    <a:pt x="3331553" y="2722981"/>
                  </a:lnTo>
                  <a:lnTo>
                    <a:pt x="3381552" y="2715628"/>
                  </a:lnTo>
                  <a:lnTo>
                    <a:pt x="3474085" y="2676499"/>
                  </a:lnTo>
                  <a:lnTo>
                    <a:pt x="3557600" y="2613609"/>
                  </a:lnTo>
                  <a:lnTo>
                    <a:pt x="3636924" y="2552496"/>
                  </a:lnTo>
                  <a:lnTo>
                    <a:pt x="3669576" y="2511107"/>
                  </a:lnTo>
                  <a:lnTo>
                    <a:pt x="3700589" y="2470416"/>
                  </a:lnTo>
                  <a:lnTo>
                    <a:pt x="3724821" y="2418804"/>
                  </a:lnTo>
                  <a:lnTo>
                    <a:pt x="3751973" y="2379751"/>
                  </a:lnTo>
                  <a:lnTo>
                    <a:pt x="3771074" y="2330297"/>
                  </a:lnTo>
                  <a:lnTo>
                    <a:pt x="3787419" y="2282025"/>
                  </a:lnTo>
                  <a:lnTo>
                    <a:pt x="3801110" y="2234869"/>
                  </a:lnTo>
                  <a:lnTo>
                    <a:pt x="3812248" y="2188794"/>
                  </a:lnTo>
                  <a:lnTo>
                    <a:pt x="3816007" y="2132050"/>
                  </a:lnTo>
                  <a:lnTo>
                    <a:pt x="3822395" y="2087981"/>
                  </a:lnTo>
                  <a:lnTo>
                    <a:pt x="3821595" y="2033155"/>
                  </a:lnTo>
                  <a:lnTo>
                    <a:pt x="3823652" y="1990928"/>
                  </a:lnTo>
                  <a:lnTo>
                    <a:pt x="3818750" y="1937842"/>
                  </a:lnTo>
                  <a:lnTo>
                    <a:pt x="3811943" y="1885569"/>
                  </a:lnTo>
                  <a:lnTo>
                    <a:pt x="3803942" y="1833791"/>
                  </a:lnTo>
                  <a:lnTo>
                    <a:pt x="3799548" y="1808784"/>
                  </a:lnTo>
                  <a:lnTo>
                    <a:pt x="3799548" y="2070061"/>
                  </a:lnTo>
                  <a:lnTo>
                    <a:pt x="3793274" y="2114080"/>
                  </a:lnTo>
                  <a:lnTo>
                    <a:pt x="3789235" y="2170938"/>
                  </a:lnTo>
                  <a:lnTo>
                    <a:pt x="3777627" y="2217216"/>
                  </a:lnTo>
                  <a:lnTo>
                    <a:pt x="3763403" y="2264600"/>
                  </a:lnTo>
                  <a:lnTo>
                    <a:pt x="3746639" y="2313051"/>
                  </a:lnTo>
                  <a:lnTo>
                    <a:pt x="3727373" y="2362568"/>
                  </a:lnTo>
                  <a:lnTo>
                    <a:pt x="3705656" y="2413114"/>
                  </a:lnTo>
                  <a:lnTo>
                    <a:pt x="3676586" y="2452992"/>
                  </a:lnTo>
                  <a:lnTo>
                    <a:pt x="3645154" y="2493861"/>
                  </a:lnTo>
                  <a:lnTo>
                    <a:pt x="3612591" y="2535212"/>
                  </a:lnTo>
                  <a:lnTo>
                    <a:pt x="3573526" y="2565514"/>
                  </a:lnTo>
                  <a:lnTo>
                    <a:pt x="3538182" y="2608034"/>
                  </a:lnTo>
                  <a:lnTo>
                    <a:pt x="3492030" y="2627553"/>
                  </a:lnTo>
                  <a:lnTo>
                    <a:pt x="3450247" y="2659011"/>
                  </a:lnTo>
                  <a:lnTo>
                    <a:pt x="3356330" y="2698724"/>
                  </a:lnTo>
                  <a:lnTo>
                    <a:pt x="3202000" y="2722613"/>
                  </a:lnTo>
                  <a:lnTo>
                    <a:pt x="3147542" y="2718066"/>
                  </a:lnTo>
                  <a:lnTo>
                    <a:pt x="3091967" y="2700197"/>
                  </a:lnTo>
                  <a:lnTo>
                    <a:pt x="3041446" y="2680195"/>
                  </a:lnTo>
                  <a:lnTo>
                    <a:pt x="3002242" y="2655405"/>
                  </a:lnTo>
                  <a:lnTo>
                    <a:pt x="2968472" y="2628315"/>
                  </a:lnTo>
                  <a:lnTo>
                    <a:pt x="2940189" y="2598915"/>
                  </a:lnTo>
                  <a:lnTo>
                    <a:pt x="2912478" y="2555481"/>
                  </a:lnTo>
                  <a:lnTo>
                    <a:pt x="2895269" y="2521381"/>
                  </a:lnTo>
                  <a:lnTo>
                    <a:pt x="2879420" y="2472931"/>
                  </a:lnTo>
                  <a:lnTo>
                    <a:pt x="2869996" y="2421763"/>
                  </a:lnTo>
                  <a:lnTo>
                    <a:pt x="2866364" y="2368143"/>
                  </a:lnTo>
                  <a:lnTo>
                    <a:pt x="2872803" y="2324062"/>
                  </a:lnTo>
                  <a:lnTo>
                    <a:pt x="2878747" y="2266391"/>
                  </a:lnTo>
                  <a:lnTo>
                    <a:pt x="2893453" y="2218804"/>
                  </a:lnTo>
                  <a:lnTo>
                    <a:pt x="2911297" y="2169896"/>
                  </a:lnTo>
                  <a:lnTo>
                    <a:pt x="2936570" y="2131631"/>
                  </a:lnTo>
                  <a:lnTo>
                    <a:pt x="2958744" y="2080882"/>
                  </a:lnTo>
                  <a:lnTo>
                    <a:pt x="2987776" y="2041029"/>
                  </a:lnTo>
                  <a:lnTo>
                    <a:pt x="3018498" y="2000465"/>
                  </a:lnTo>
                  <a:lnTo>
                    <a:pt x="3050667" y="1959279"/>
                  </a:lnTo>
                  <a:lnTo>
                    <a:pt x="3088983" y="1929295"/>
                  </a:lnTo>
                  <a:lnTo>
                    <a:pt x="3249574" y="1806232"/>
                  </a:lnTo>
                  <a:lnTo>
                    <a:pt x="3476866" y="1710118"/>
                  </a:lnTo>
                  <a:lnTo>
                    <a:pt x="3526942" y="1702727"/>
                  </a:lnTo>
                  <a:lnTo>
                    <a:pt x="3571748" y="1683791"/>
                  </a:lnTo>
                  <a:lnTo>
                    <a:pt x="3669931" y="1669846"/>
                  </a:lnTo>
                  <a:lnTo>
                    <a:pt x="3723132" y="1674926"/>
                  </a:lnTo>
                  <a:lnTo>
                    <a:pt x="3744557" y="1672069"/>
                  </a:lnTo>
                  <a:lnTo>
                    <a:pt x="3750780" y="1704594"/>
                  </a:lnTo>
                  <a:lnTo>
                    <a:pt x="3762413" y="1754835"/>
                  </a:lnTo>
                  <a:lnTo>
                    <a:pt x="3773386" y="1805355"/>
                  </a:lnTo>
                  <a:lnTo>
                    <a:pt x="3782263" y="1856752"/>
                  </a:lnTo>
                  <a:lnTo>
                    <a:pt x="3789654" y="1908784"/>
                  </a:lnTo>
                  <a:lnTo>
                    <a:pt x="3795217" y="1961578"/>
                  </a:lnTo>
                  <a:lnTo>
                    <a:pt x="3798633" y="2015299"/>
                  </a:lnTo>
                  <a:lnTo>
                    <a:pt x="3799548" y="2070061"/>
                  </a:lnTo>
                  <a:lnTo>
                    <a:pt x="3799548" y="1808784"/>
                  </a:lnTo>
                  <a:lnTo>
                    <a:pt x="3794925" y="1782457"/>
                  </a:lnTo>
                  <a:lnTo>
                    <a:pt x="3784930" y="1731518"/>
                  </a:lnTo>
                  <a:lnTo>
                    <a:pt x="3774008" y="1680997"/>
                  </a:lnTo>
                  <a:lnTo>
                    <a:pt x="3771087" y="1668640"/>
                  </a:lnTo>
                  <a:lnTo>
                    <a:pt x="3822484" y="1674279"/>
                  </a:lnTo>
                  <a:lnTo>
                    <a:pt x="3868445" y="1668640"/>
                  </a:lnTo>
                  <a:lnTo>
                    <a:pt x="3918407" y="1675079"/>
                  </a:lnTo>
                  <a:lnTo>
                    <a:pt x="3967340" y="1681975"/>
                  </a:lnTo>
                  <a:lnTo>
                    <a:pt x="4015155" y="1689328"/>
                  </a:lnTo>
                  <a:lnTo>
                    <a:pt x="4066705" y="1708899"/>
                  </a:lnTo>
                  <a:lnTo>
                    <a:pt x="4112006" y="1717319"/>
                  </a:lnTo>
                  <a:lnTo>
                    <a:pt x="4160875" y="1738020"/>
                  </a:lnTo>
                  <a:lnTo>
                    <a:pt x="4203306" y="1747659"/>
                  </a:lnTo>
                  <a:lnTo>
                    <a:pt x="4256240" y="1780425"/>
                  </a:lnTo>
                  <a:lnTo>
                    <a:pt x="4302442" y="1802257"/>
                  </a:lnTo>
                  <a:lnTo>
                    <a:pt x="4346841" y="1824850"/>
                  </a:lnTo>
                  <a:lnTo>
                    <a:pt x="4389437" y="1848205"/>
                  </a:lnTo>
                  <a:lnTo>
                    <a:pt x="4435132" y="1884032"/>
                  </a:lnTo>
                  <a:lnTo>
                    <a:pt x="4478972" y="1920646"/>
                  </a:lnTo>
                  <a:lnTo>
                    <a:pt x="4516005" y="1946363"/>
                  </a:lnTo>
                  <a:lnTo>
                    <a:pt x="4556074" y="1984578"/>
                  </a:lnTo>
                  <a:lnTo>
                    <a:pt x="4594225" y="2023592"/>
                  </a:lnTo>
                  <a:lnTo>
                    <a:pt x="4629442" y="2063864"/>
                  </a:lnTo>
                  <a:lnTo>
                    <a:pt x="4658068" y="2093125"/>
                  </a:lnTo>
                  <a:lnTo>
                    <a:pt x="4690084" y="2134743"/>
                  </a:lnTo>
                  <a:lnTo>
                    <a:pt x="4720602" y="2176983"/>
                  </a:lnTo>
                  <a:lnTo>
                    <a:pt x="4744771" y="2208136"/>
                  </a:lnTo>
                  <a:lnTo>
                    <a:pt x="4772533" y="2251545"/>
                  </a:lnTo>
                  <a:lnTo>
                    <a:pt x="4799025" y="2295499"/>
                  </a:lnTo>
                  <a:lnTo>
                    <a:pt x="4824323" y="2339962"/>
                  </a:lnTo>
                  <a:lnTo>
                    <a:pt x="4848491" y="2384895"/>
                  </a:lnTo>
                  <a:lnTo>
                    <a:pt x="4871618" y="2430272"/>
                  </a:lnTo>
                  <a:lnTo>
                    <a:pt x="4893767" y="2476055"/>
                  </a:lnTo>
                  <a:lnTo>
                    <a:pt x="4915128" y="2522182"/>
                  </a:lnTo>
                  <a:lnTo>
                    <a:pt x="4935550" y="2568702"/>
                  </a:lnTo>
                  <a:lnTo>
                    <a:pt x="4955146" y="2615565"/>
                  </a:lnTo>
                  <a:lnTo>
                    <a:pt x="4978984" y="2674429"/>
                  </a:lnTo>
                  <a:lnTo>
                    <a:pt x="4997297" y="2721851"/>
                  </a:lnTo>
                  <a:lnTo>
                    <a:pt x="5005679" y="2732087"/>
                  </a:lnTo>
                  <a:lnTo>
                    <a:pt x="5022164" y="2725115"/>
                  </a:lnTo>
                  <a:close/>
                </a:path>
                <a:path w="5139690" h="2892425">
                  <a:moveTo>
                    <a:pt x="5059540" y="2865882"/>
                  </a:moveTo>
                  <a:lnTo>
                    <a:pt x="5057787" y="2866301"/>
                  </a:lnTo>
                  <a:lnTo>
                    <a:pt x="5058930" y="2866453"/>
                  </a:lnTo>
                  <a:lnTo>
                    <a:pt x="5059540" y="2865882"/>
                  </a:lnTo>
                  <a:close/>
                </a:path>
                <a:path w="5139690" h="2892425">
                  <a:moveTo>
                    <a:pt x="5068659" y="2864815"/>
                  </a:moveTo>
                  <a:lnTo>
                    <a:pt x="5066919" y="2864726"/>
                  </a:lnTo>
                  <a:lnTo>
                    <a:pt x="5067236" y="2865348"/>
                  </a:lnTo>
                  <a:lnTo>
                    <a:pt x="5067681" y="2865247"/>
                  </a:lnTo>
                  <a:lnTo>
                    <a:pt x="5068659" y="2864815"/>
                  </a:lnTo>
                  <a:close/>
                </a:path>
                <a:path w="5139690" h="2892425">
                  <a:moveTo>
                    <a:pt x="5095202" y="2842323"/>
                  </a:moveTo>
                  <a:lnTo>
                    <a:pt x="5095176" y="2841650"/>
                  </a:lnTo>
                  <a:lnTo>
                    <a:pt x="5094490" y="2843428"/>
                  </a:lnTo>
                  <a:lnTo>
                    <a:pt x="5095125" y="2842463"/>
                  </a:lnTo>
                  <a:lnTo>
                    <a:pt x="5095202" y="2842323"/>
                  </a:lnTo>
                  <a:close/>
                </a:path>
                <a:path w="5139690" h="2892425">
                  <a:moveTo>
                    <a:pt x="5139156" y="2543416"/>
                  </a:moveTo>
                  <a:lnTo>
                    <a:pt x="5138293" y="2541562"/>
                  </a:lnTo>
                  <a:lnTo>
                    <a:pt x="5135054" y="2535923"/>
                  </a:lnTo>
                  <a:lnTo>
                    <a:pt x="5121110" y="2534729"/>
                  </a:lnTo>
                  <a:lnTo>
                    <a:pt x="5113350" y="2539263"/>
                  </a:lnTo>
                  <a:lnTo>
                    <a:pt x="5111877" y="2577985"/>
                  </a:lnTo>
                  <a:lnTo>
                    <a:pt x="5110124" y="2640927"/>
                  </a:lnTo>
                  <a:lnTo>
                    <a:pt x="5108905" y="2700820"/>
                  </a:lnTo>
                  <a:lnTo>
                    <a:pt x="5108575" y="2715044"/>
                  </a:lnTo>
                  <a:lnTo>
                    <a:pt x="5107292" y="2763647"/>
                  </a:lnTo>
                  <a:lnTo>
                    <a:pt x="5105146" y="2804858"/>
                  </a:lnTo>
                  <a:lnTo>
                    <a:pt x="5101983" y="2823870"/>
                  </a:lnTo>
                  <a:lnTo>
                    <a:pt x="5102022" y="2824048"/>
                  </a:lnTo>
                  <a:lnTo>
                    <a:pt x="5101729" y="2825038"/>
                  </a:lnTo>
                  <a:lnTo>
                    <a:pt x="5101552" y="2825889"/>
                  </a:lnTo>
                  <a:lnTo>
                    <a:pt x="5095202" y="2842323"/>
                  </a:lnTo>
                  <a:lnTo>
                    <a:pt x="5095202" y="2842526"/>
                  </a:lnTo>
                  <a:lnTo>
                    <a:pt x="5086997" y="2853944"/>
                  </a:lnTo>
                  <a:lnTo>
                    <a:pt x="5086743" y="2854248"/>
                  </a:lnTo>
                  <a:lnTo>
                    <a:pt x="5069154" y="2864828"/>
                  </a:lnTo>
                  <a:lnTo>
                    <a:pt x="5069383" y="2864840"/>
                  </a:lnTo>
                  <a:lnTo>
                    <a:pt x="5069141" y="2864828"/>
                  </a:lnTo>
                  <a:lnTo>
                    <a:pt x="5067249" y="2865437"/>
                  </a:lnTo>
                  <a:lnTo>
                    <a:pt x="5064658" y="2865894"/>
                  </a:lnTo>
                  <a:lnTo>
                    <a:pt x="5062309" y="2866225"/>
                  </a:lnTo>
                  <a:lnTo>
                    <a:pt x="5059070" y="2866440"/>
                  </a:lnTo>
                  <a:lnTo>
                    <a:pt x="5058930" y="2866453"/>
                  </a:lnTo>
                  <a:lnTo>
                    <a:pt x="5057038" y="2866466"/>
                  </a:lnTo>
                  <a:lnTo>
                    <a:pt x="5045989" y="2864916"/>
                  </a:lnTo>
                  <a:lnTo>
                    <a:pt x="5042967" y="2864193"/>
                  </a:lnTo>
                  <a:lnTo>
                    <a:pt x="5045862" y="2864853"/>
                  </a:lnTo>
                  <a:lnTo>
                    <a:pt x="5045507" y="2864637"/>
                  </a:lnTo>
                  <a:lnTo>
                    <a:pt x="5044567" y="2864535"/>
                  </a:lnTo>
                  <a:lnTo>
                    <a:pt x="5043195" y="2864104"/>
                  </a:lnTo>
                  <a:lnTo>
                    <a:pt x="5024526" y="2855582"/>
                  </a:lnTo>
                  <a:lnTo>
                    <a:pt x="5022354" y="2854337"/>
                  </a:lnTo>
                  <a:lnTo>
                    <a:pt x="5015928" y="2850261"/>
                  </a:lnTo>
                  <a:lnTo>
                    <a:pt x="5011788" y="2847365"/>
                  </a:lnTo>
                  <a:lnTo>
                    <a:pt x="4803775" y="2703499"/>
                  </a:lnTo>
                  <a:lnTo>
                    <a:pt x="4796498" y="2698445"/>
                  </a:lnTo>
                  <a:lnTo>
                    <a:pt x="4785411" y="2690787"/>
                  </a:lnTo>
                  <a:lnTo>
                    <a:pt x="4776825" y="2691346"/>
                  </a:lnTo>
                  <a:lnTo>
                    <a:pt x="4768926" y="2702915"/>
                  </a:lnTo>
                  <a:lnTo>
                    <a:pt x="4769421" y="2711335"/>
                  </a:lnTo>
                  <a:lnTo>
                    <a:pt x="4980025" y="2857030"/>
                  </a:lnTo>
                  <a:lnTo>
                    <a:pt x="4993843" y="2866669"/>
                  </a:lnTo>
                  <a:lnTo>
                    <a:pt x="5008003" y="2875940"/>
                  </a:lnTo>
                  <a:lnTo>
                    <a:pt x="5022837" y="2883928"/>
                  </a:lnTo>
                  <a:lnTo>
                    <a:pt x="5038661" y="2889681"/>
                  </a:lnTo>
                  <a:lnTo>
                    <a:pt x="5055489" y="2892133"/>
                  </a:lnTo>
                  <a:lnTo>
                    <a:pt x="5072316" y="2890647"/>
                  </a:lnTo>
                  <a:lnTo>
                    <a:pt x="5112677" y="2863278"/>
                  </a:lnTo>
                  <a:lnTo>
                    <a:pt x="5123421" y="2841587"/>
                  </a:lnTo>
                  <a:lnTo>
                    <a:pt x="5124132" y="2839682"/>
                  </a:lnTo>
                  <a:lnTo>
                    <a:pt x="5125136" y="2836951"/>
                  </a:lnTo>
                  <a:lnTo>
                    <a:pt x="5125974" y="2834678"/>
                  </a:lnTo>
                  <a:lnTo>
                    <a:pt x="5126926" y="2830538"/>
                  </a:lnTo>
                  <a:lnTo>
                    <a:pt x="5132108" y="2790152"/>
                  </a:lnTo>
                  <a:lnTo>
                    <a:pt x="5133911" y="2737853"/>
                  </a:lnTo>
                  <a:lnTo>
                    <a:pt x="5136299" y="2630652"/>
                  </a:lnTo>
                  <a:lnTo>
                    <a:pt x="5137099" y="2600121"/>
                  </a:lnTo>
                  <a:lnTo>
                    <a:pt x="5138115" y="2569591"/>
                  </a:lnTo>
                  <a:lnTo>
                    <a:pt x="5138890" y="2549893"/>
                  </a:lnTo>
                  <a:lnTo>
                    <a:pt x="5139156" y="254341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4293927" y="3406354"/>
            <a:ext cx="3458845" cy="789940"/>
          </a:xfrm>
          <a:prstGeom prst="rect">
            <a:avLst/>
          </a:prstGeom>
        </p:spPr>
        <p:txBody>
          <a:bodyPr vert="horz" wrap="square" lIns="0" tIns="15049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185"/>
              </a:spcBef>
            </a:pPr>
            <a:r>
              <a:rPr sz="1600" b="1" spc="-5" dirty="0">
                <a:latin typeface="Arial"/>
                <a:cs typeface="Arial"/>
              </a:rPr>
              <a:t>Кам'янське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90"/>
              </a:spcBef>
            </a:pPr>
            <a:r>
              <a:rPr sz="1600" b="1" spc="-5" dirty="0">
                <a:latin typeface="Arial"/>
                <a:cs typeface="Arial"/>
              </a:rPr>
              <a:t>Кропивницький</a:t>
            </a:r>
            <a:endParaRPr sz="1600">
              <a:latin typeface="Arial"/>
              <a:cs typeface="Arial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4574CE3-0405-CD74-8623-1843658A47E3}"/>
              </a:ext>
            </a:extLst>
          </p:cNvPr>
          <p:cNvSpPr txBox="1"/>
          <p:nvPr/>
        </p:nvSpPr>
        <p:spPr>
          <a:xfrm>
            <a:off x="10928209" y="9241411"/>
            <a:ext cx="655642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Будинок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родини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у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Карнаухівці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, де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зберігається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годинник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</a:t>
            </a:r>
            <a:endParaRPr lang="ru-UA" dirty="0">
              <a:latin typeface="Century Gothic" panose="020B0502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028700"/>
            <a:ext cx="7475220" cy="9258300"/>
            <a:chOff x="0" y="1028700"/>
            <a:chExt cx="7475220" cy="9258300"/>
          </a:xfrm>
        </p:grpSpPr>
        <p:sp>
          <p:nvSpPr>
            <p:cNvPr id="3" name="object 3"/>
            <p:cNvSpPr/>
            <p:nvPr/>
          </p:nvSpPr>
          <p:spPr>
            <a:xfrm>
              <a:off x="0" y="3206578"/>
              <a:ext cx="5314315" cy="7080884"/>
            </a:xfrm>
            <a:custGeom>
              <a:avLst/>
              <a:gdLst/>
              <a:ahLst/>
              <a:cxnLst/>
              <a:rect l="l" t="t" r="r" b="b"/>
              <a:pathLst>
                <a:path w="5314315" h="7080884">
                  <a:moveTo>
                    <a:pt x="5313899" y="7080421"/>
                  </a:moveTo>
                  <a:lnTo>
                    <a:pt x="0" y="7080421"/>
                  </a:lnTo>
                  <a:lnTo>
                    <a:pt x="0" y="0"/>
                  </a:lnTo>
                  <a:lnTo>
                    <a:pt x="5313899" y="0"/>
                  </a:lnTo>
                  <a:lnTo>
                    <a:pt x="5313899" y="7080421"/>
                  </a:lnTo>
                  <a:close/>
                </a:path>
              </a:pathLst>
            </a:custGeom>
            <a:solidFill>
              <a:srgbClr val="707D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47141" y="1082264"/>
              <a:ext cx="6074178" cy="8120328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293571" y="1028712"/>
              <a:ext cx="6181725" cy="8227059"/>
            </a:xfrm>
            <a:custGeom>
              <a:avLst/>
              <a:gdLst/>
              <a:ahLst/>
              <a:cxnLst/>
              <a:rect l="l" t="t" r="r" b="b"/>
              <a:pathLst>
                <a:path w="6181725" h="8227059">
                  <a:moveTo>
                    <a:pt x="6181306" y="107124"/>
                  </a:moveTo>
                  <a:lnTo>
                    <a:pt x="6074181" y="107124"/>
                  </a:lnTo>
                  <a:lnTo>
                    <a:pt x="6074181" y="8122463"/>
                  </a:lnTo>
                  <a:lnTo>
                    <a:pt x="6181306" y="8122463"/>
                  </a:lnTo>
                  <a:lnTo>
                    <a:pt x="6181306" y="107124"/>
                  </a:lnTo>
                  <a:close/>
                </a:path>
                <a:path w="6181725" h="8227059">
                  <a:moveTo>
                    <a:pt x="6181306" y="0"/>
                  </a:moveTo>
                  <a:lnTo>
                    <a:pt x="0" y="0"/>
                  </a:lnTo>
                  <a:lnTo>
                    <a:pt x="0" y="106680"/>
                  </a:lnTo>
                  <a:lnTo>
                    <a:pt x="0" y="8122907"/>
                  </a:lnTo>
                  <a:lnTo>
                    <a:pt x="0" y="8227047"/>
                  </a:lnTo>
                  <a:lnTo>
                    <a:pt x="6181306" y="8227047"/>
                  </a:lnTo>
                  <a:lnTo>
                    <a:pt x="6181306" y="8122907"/>
                  </a:lnTo>
                  <a:lnTo>
                    <a:pt x="107124" y="8122907"/>
                  </a:lnTo>
                  <a:lnTo>
                    <a:pt x="107124" y="106680"/>
                  </a:lnTo>
                  <a:lnTo>
                    <a:pt x="6181306" y="106680"/>
                  </a:lnTo>
                  <a:lnTo>
                    <a:pt x="6181306" y="0"/>
                  </a:lnTo>
                  <a:close/>
                </a:path>
              </a:pathLst>
            </a:custGeom>
            <a:solidFill>
              <a:srgbClr val="707D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16126762" y="0"/>
            <a:ext cx="2159000" cy="1609725"/>
          </a:xfrm>
          <a:custGeom>
            <a:avLst/>
            <a:gdLst/>
            <a:ahLst/>
            <a:cxnLst/>
            <a:rect l="l" t="t" r="r" b="b"/>
            <a:pathLst>
              <a:path w="2159000" h="1609725">
                <a:moveTo>
                  <a:pt x="0" y="0"/>
                </a:moveTo>
                <a:lnTo>
                  <a:pt x="2158766" y="0"/>
                </a:lnTo>
                <a:lnTo>
                  <a:pt x="2158766" y="1609308"/>
                </a:lnTo>
                <a:lnTo>
                  <a:pt x="0" y="1609308"/>
                </a:lnTo>
                <a:lnTo>
                  <a:pt x="0" y="0"/>
                </a:lnTo>
                <a:close/>
              </a:path>
            </a:pathLst>
          </a:custGeom>
          <a:solidFill>
            <a:srgbClr val="707D58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8060463" y="4530301"/>
            <a:ext cx="3551554" cy="4726940"/>
            <a:chOff x="8060463" y="4530301"/>
            <a:chExt cx="3551554" cy="4726940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091236" y="4561075"/>
              <a:ext cx="3489683" cy="4666451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8060462" y="4530305"/>
              <a:ext cx="3551554" cy="4726940"/>
            </a:xfrm>
            <a:custGeom>
              <a:avLst/>
              <a:gdLst/>
              <a:ahLst/>
              <a:cxnLst/>
              <a:rect l="l" t="t" r="r" b="b"/>
              <a:pathLst>
                <a:path w="3551554" h="4726940">
                  <a:moveTo>
                    <a:pt x="3551224" y="0"/>
                  </a:moveTo>
                  <a:lnTo>
                    <a:pt x="0" y="0"/>
                  </a:lnTo>
                  <a:lnTo>
                    <a:pt x="0" y="60960"/>
                  </a:lnTo>
                  <a:lnTo>
                    <a:pt x="0" y="4665980"/>
                  </a:lnTo>
                  <a:lnTo>
                    <a:pt x="0" y="4726940"/>
                  </a:lnTo>
                  <a:lnTo>
                    <a:pt x="3551224" y="4726940"/>
                  </a:lnTo>
                  <a:lnTo>
                    <a:pt x="3551224" y="4666450"/>
                  </a:lnTo>
                  <a:lnTo>
                    <a:pt x="3551224" y="4665980"/>
                  </a:lnTo>
                  <a:lnTo>
                    <a:pt x="3551224" y="61544"/>
                  </a:lnTo>
                  <a:lnTo>
                    <a:pt x="3489680" y="61544"/>
                  </a:lnTo>
                  <a:lnTo>
                    <a:pt x="3489680" y="4665980"/>
                  </a:lnTo>
                  <a:lnTo>
                    <a:pt x="61544" y="4665980"/>
                  </a:lnTo>
                  <a:lnTo>
                    <a:pt x="61544" y="60960"/>
                  </a:lnTo>
                  <a:lnTo>
                    <a:pt x="3551224" y="60960"/>
                  </a:lnTo>
                  <a:lnTo>
                    <a:pt x="3551224" y="0"/>
                  </a:lnTo>
                  <a:close/>
                </a:path>
              </a:pathLst>
            </a:custGeom>
            <a:solidFill>
              <a:srgbClr val="707D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11947232" y="4530301"/>
            <a:ext cx="3551554" cy="4726940"/>
            <a:chOff x="11947232" y="4530301"/>
            <a:chExt cx="3551554" cy="4726940"/>
          </a:xfrm>
        </p:grpSpPr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978006" y="4561075"/>
              <a:ext cx="3489683" cy="4666451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11947233" y="4530305"/>
              <a:ext cx="3551554" cy="4726940"/>
            </a:xfrm>
            <a:custGeom>
              <a:avLst/>
              <a:gdLst/>
              <a:ahLst/>
              <a:cxnLst/>
              <a:rect l="l" t="t" r="r" b="b"/>
              <a:pathLst>
                <a:path w="3551555" h="4726940">
                  <a:moveTo>
                    <a:pt x="3551224" y="0"/>
                  </a:moveTo>
                  <a:lnTo>
                    <a:pt x="0" y="0"/>
                  </a:lnTo>
                  <a:lnTo>
                    <a:pt x="0" y="60960"/>
                  </a:lnTo>
                  <a:lnTo>
                    <a:pt x="0" y="4665980"/>
                  </a:lnTo>
                  <a:lnTo>
                    <a:pt x="0" y="4726940"/>
                  </a:lnTo>
                  <a:lnTo>
                    <a:pt x="3551224" y="4726940"/>
                  </a:lnTo>
                  <a:lnTo>
                    <a:pt x="3551224" y="4666450"/>
                  </a:lnTo>
                  <a:lnTo>
                    <a:pt x="3551224" y="4665980"/>
                  </a:lnTo>
                  <a:lnTo>
                    <a:pt x="3551224" y="61544"/>
                  </a:lnTo>
                  <a:lnTo>
                    <a:pt x="3489680" y="61544"/>
                  </a:lnTo>
                  <a:lnTo>
                    <a:pt x="3489680" y="4665980"/>
                  </a:lnTo>
                  <a:lnTo>
                    <a:pt x="61544" y="4665980"/>
                  </a:lnTo>
                  <a:lnTo>
                    <a:pt x="61544" y="60960"/>
                  </a:lnTo>
                  <a:lnTo>
                    <a:pt x="3551224" y="60960"/>
                  </a:lnTo>
                  <a:lnTo>
                    <a:pt x="3551224" y="0"/>
                  </a:lnTo>
                  <a:close/>
                </a:path>
              </a:pathLst>
            </a:custGeom>
            <a:solidFill>
              <a:srgbClr val="707D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8047762" y="2089645"/>
            <a:ext cx="7834630" cy="2040943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r>
              <a:rPr lang="uk-UA" sz="26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Наукові консультації у фахівця – </a:t>
            </a:r>
            <a:r>
              <a:rPr lang="uk-UA" sz="2600" b="0" i="0" u="none" strike="noStrike" dirty="0" err="1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канд</a:t>
            </a:r>
            <a:r>
              <a:rPr lang="uk-UA" sz="26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. </a:t>
            </a:r>
            <a:r>
              <a:rPr lang="uk-UA" sz="2600" b="0" i="0" u="none" strike="noStrike" dirty="0" err="1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іст</a:t>
            </a:r>
            <a:r>
              <a:rPr lang="uk-UA" sz="26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. наук, директорки Музею історії </a:t>
            </a:r>
            <a:endParaRPr lang="uk-UA" sz="2600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r>
              <a:rPr lang="uk-UA" sz="26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міста </a:t>
            </a:r>
            <a:r>
              <a:rPr lang="uk-UA" sz="2600" b="0" i="0" u="none" strike="noStrike" dirty="0" err="1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Кам’янського</a:t>
            </a:r>
            <a:r>
              <a:rPr lang="uk-UA" sz="26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uk-UA" sz="26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Наталії </a:t>
            </a:r>
            <a:r>
              <a:rPr lang="uk-UA" sz="2600" b="1" i="0" u="none" strike="noStrike" dirty="0" err="1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Буланової</a:t>
            </a:r>
            <a:r>
              <a:rPr lang="uk-UA" sz="26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, </a:t>
            </a:r>
            <a:r>
              <a:rPr lang="uk-UA" sz="26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яка є авторкою досліджень з історії </a:t>
            </a:r>
            <a:r>
              <a:rPr lang="uk-UA" sz="2600" b="0" i="0" u="none" strike="noStrike" dirty="0" err="1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Кам’янського</a:t>
            </a:r>
            <a:r>
              <a:rPr lang="uk-UA" sz="26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та Карнаухівки</a:t>
            </a:r>
            <a:endParaRPr lang="uk-UA" sz="2600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88000" cy="6438265"/>
            <a:chOff x="0" y="0"/>
            <a:chExt cx="18288000" cy="6438265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18288000" cy="4316095"/>
            </a:xfrm>
            <a:custGeom>
              <a:avLst/>
              <a:gdLst/>
              <a:ahLst/>
              <a:cxnLst/>
              <a:rect l="l" t="t" r="r" b="b"/>
              <a:pathLst>
                <a:path w="18288000" h="4316095">
                  <a:moveTo>
                    <a:pt x="18287998" y="4315672"/>
                  </a:moveTo>
                  <a:lnTo>
                    <a:pt x="0" y="4315672"/>
                  </a:lnTo>
                  <a:lnTo>
                    <a:pt x="0" y="0"/>
                  </a:lnTo>
                  <a:lnTo>
                    <a:pt x="18287998" y="0"/>
                  </a:lnTo>
                  <a:lnTo>
                    <a:pt x="18287998" y="4315672"/>
                  </a:lnTo>
                  <a:close/>
                </a:path>
              </a:pathLst>
            </a:custGeom>
            <a:solidFill>
              <a:srgbClr val="707D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28700" y="1637184"/>
              <a:ext cx="8534399" cy="480059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057409" y="1637184"/>
              <a:ext cx="7200899" cy="4800599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1752848" y="6930641"/>
            <a:ext cx="14782800" cy="1397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15399"/>
              </a:lnSpc>
              <a:spcBef>
                <a:spcPts val="100"/>
              </a:spcBef>
            </a:pPr>
            <a:r>
              <a:rPr sz="2600" spc="-15" dirty="0">
                <a:latin typeface="Century Gothic" panose="020B0502020202020204" pitchFamily="34" charset="0"/>
                <a:cs typeface="Lucida Sans Unicode"/>
              </a:rPr>
              <a:t>Наукові</a:t>
            </a:r>
            <a:r>
              <a:rPr sz="2600" spc="-100" dirty="0">
                <a:latin typeface="Century Gothic" panose="020B0502020202020204" pitchFamily="34" charset="0"/>
                <a:cs typeface="Lucida Sans Unicode"/>
              </a:rPr>
              <a:t> </a:t>
            </a:r>
            <a:r>
              <a:rPr sz="2600" spc="-50" dirty="0">
                <a:latin typeface="Century Gothic" panose="020B0502020202020204" pitchFamily="34" charset="0"/>
                <a:cs typeface="Lucida Sans Unicode"/>
              </a:rPr>
              <a:t>консультації</a:t>
            </a:r>
            <a:r>
              <a:rPr sz="2600" spc="-95" dirty="0">
                <a:latin typeface="Century Gothic" panose="020B0502020202020204" pitchFamily="34" charset="0"/>
                <a:cs typeface="Lucida Sans Unicode"/>
              </a:rPr>
              <a:t> </a:t>
            </a:r>
            <a:r>
              <a:rPr sz="2600" spc="25" dirty="0">
                <a:latin typeface="Century Gothic" panose="020B0502020202020204" pitchFamily="34" charset="0"/>
                <a:cs typeface="Lucida Sans Unicode"/>
              </a:rPr>
              <a:t>у</a:t>
            </a:r>
            <a:r>
              <a:rPr sz="2600" spc="-95" dirty="0">
                <a:latin typeface="Century Gothic" panose="020B0502020202020204" pitchFamily="34" charset="0"/>
                <a:cs typeface="Lucida Sans Unicode"/>
              </a:rPr>
              <a:t> </a:t>
            </a:r>
            <a:r>
              <a:rPr sz="2600" spc="-35" dirty="0">
                <a:latin typeface="Century Gothic" panose="020B0502020202020204" pitchFamily="34" charset="0"/>
                <a:cs typeface="Lucida Sans Unicode"/>
              </a:rPr>
              <a:t>канд.</a:t>
            </a:r>
            <a:r>
              <a:rPr sz="2600" spc="-95" dirty="0">
                <a:latin typeface="Century Gothic" panose="020B0502020202020204" pitchFamily="34" charset="0"/>
                <a:cs typeface="Lucida Sans Unicode"/>
              </a:rPr>
              <a:t> </a:t>
            </a:r>
            <a:r>
              <a:rPr sz="2600" spc="-110" dirty="0">
                <a:latin typeface="Century Gothic" panose="020B0502020202020204" pitchFamily="34" charset="0"/>
                <a:cs typeface="Lucida Sans Unicode"/>
              </a:rPr>
              <a:t>іст.</a:t>
            </a:r>
            <a:r>
              <a:rPr sz="2600" spc="-95" dirty="0">
                <a:latin typeface="Century Gothic" panose="020B0502020202020204" pitchFamily="34" charset="0"/>
                <a:cs typeface="Lucida Sans Unicode"/>
              </a:rPr>
              <a:t> </a:t>
            </a:r>
            <a:r>
              <a:rPr sz="2600" spc="20" dirty="0">
                <a:latin typeface="Century Gothic" panose="020B0502020202020204" pitchFamily="34" charset="0"/>
                <a:cs typeface="Lucida Sans Unicode"/>
              </a:rPr>
              <a:t>наук,</a:t>
            </a:r>
            <a:r>
              <a:rPr sz="2600" spc="-95" dirty="0">
                <a:latin typeface="Century Gothic" panose="020B0502020202020204" pitchFamily="34" charset="0"/>
                <a:cs typeface="Lucida Sans Unicode"/>
              </a:rPr>
              <a:t> </a:t>
            </a:r>
            <a:r>
              <a:rPr sz="2600" spc="65" dirty="0">
                <a:latin typeface="Century Gothic" panose="020B0502020202020204" pitchFamily="34" charset="0"/>
                <a:cs typeface="Lucida Sans Unicode"/>
              </a:rPr>
              <a:t>старшої</a:t>
            </a:r>
            <a:r>
              <a:rPr sz="2600" spc="-100" dirty="0">
                <a:latin typeface="Century Gothic" panose="020B0502020202020204" pitchFamily="34" charset="0"/>
                <a:cs typeface="Lucida Sans Unicode"/>
              </a:rPr>
              <a:t> </a:t>
            </a:r>
            <a:r>
              <a:rPr sz="2600" spc="-5" dirty="0">
                <a:latin typeface="Century Gothic" panose="020B0502020202020204" pitchFamily="34" charset="0"/>
                <a:cs typeface="Lucida Sans Unicode"/>
              </a:rPr>
              <a:t>наукової</a:t>
            </a:r>
            <a:r>
              <a:rPr sz="2600" spc="-95" dirty="0">
                <a:latin typeface="Century Gothic" panose="020B0502020202020204" pitchFamily="34" charset="0"/>
                <a:cs typeface="Lucida Sans Unicode"/>
              </a:rPr>
              <a:t> </a:t>
            </a:r>
            <a:r>
              <a:rPr sz="2600" spc="-50" dirty="0">
                <a:latin typeface="Century Gothic" panose="020B0502020202020204" pitchFamily="34" charset="0"/>
                <a:cs typeface="Lucida Sans Unicode"/>
              </a:rPr>
              <a:t>співробітниці</a:t>
            </a:r>
            <a:r>
              <a:rPr sz="2600" spc="-95" dirty="0">
                <a:latin typeface="Century Gothic" panose="020B0502020202020204" pitchFamily="34" charset="0"/>
                <a:cs typeface="Lucida Sans Unicode"/>
              </a:rPr>
              <a:t> </a:t>
            </a:r>
            <a:r>
              <a:rPr sz="2600" spc="-15" dirty="0">
                <a:latin typeface="Century Gothic" panose="020B0502020202020204" pitchFamily="34" charset="0"/>
                <a:cs typeface="Lucida Sans Unicode"/>
              </a:rPr>
              <a:t>Дніпропетровського </a:t>
            </a:r>
            <a:r>
              <a:rPr sz="2600" spc="-805" dirty="0">
                <a:latin typeface="Century Gothic" panose="020B0502020202020204" pitchFamily="34" charset="0"/>
                <a:cs typeface="Lucida Sans Unicode"/>
              </a:rPr>
              <a:t> </a:t>
            </a:r>
            <a:r>
              <a:rPr sz="2600" spc="-5" dirty="0">
                <a:latin typeface="Century Gothic" panose="020B0502020202020204" pitchFamily="34" charset="0"/>
                <a:cs typeface="Lucida Sans Unicode"/>
              </a:rPr>
              <a:t>національного</a:t>
            </a:r>
            <a:r>
              <a:rPr sz="2600" spc="-105" dirty="0">
                <a:latin typeface="Century Gothic" panose="020B0502020202020204" pitchFamily="34" charset="0"/>
                <a:cs typeface="Lucida Sans Unicode"/>
              </a:rPr>
              <a:t> </a:t>
            </a:r>
            <a:r>
              <a:rPr sz="2600" spc="-40" dirty="0">
                <a:latin typeface="Century Gothic" panose="020B0502020202020204" pitchFamily="34" charset="0"/>
                <a:cs typeface="Lucida Sans Unicode"/>
              </a:rPr>
              <a:t>історичного</a:t>
            </a:r>
            <a:r>
              <a:rPr sz="2600" spc="-105" dirty="0">
                <a:latin typeface="Century Gothic" panose="020B0502020202020204" pitchFamily="34" charset="0"/>
                <a:cs typeface="Lucida Sans Unicode"/>
              </a:rPr>
              <a:t> </a:t>
            </a:r>
            <a:r>
              <a:rPr sz="2600" spc="105" dirty="0">
                <a:latin typeface="Century Gothic" panose="020B0502020202020204" pitchFamily="34" charset="0"/>
                <a:cs typeface="Lucida Sans Unicode"/>
              </a:rPr>
              <a:t>музею</a:t>
            </a:r>
            <a:r>
              <a:rPr sz="2600" spc="-105" dirty="0">
                <a:latin typeface="Century Gothic" panose="020B0502020202020204" pitchFamily="34" charset="0"/>
                <a:cs typeface="Lucida Sans Unicode"/>
              </a:rPr>
              <a:t> </a:t>
            </a:r>
            <a:r>
              <a:rPr sz="2600" spc="10" dirty="0">
                <a:latin typeface="Century Gothic" panose="020B0502020202020204" pitchFamily="34" charset="0"/>
                <a:cs typeface="Lucida Sans Unicode"/>
              </a:rPr>
              <a:t>ім.</a:t>
            </a:r>
            <a:r>
              <a:rPr sz="2600" spc="-100" dirty="0">
                <a:latin typeface="Century Gothic" panose="020B0502020202020204" pitchFamily="34" charset="0"/>
                <a:cs typeface="Lucida Sans Unicode"/>
              </a:rPr>
              <a:t> </a:t>
            </a:r>
            <a:r>
              <a:rPr sz="2600" spc="-120" dirty="0">
                <a:latin typeface="Century Gothic" panose="020B0502020202020204" pitchFamily="34" charset="0"/>
                <a:cs typeface="Lucida Sans Unicode"/>
              </a:rPr>
              <a:t>Д.</a:t>
            </a:r>
            <a:r>
              <a:rPr sz="2600" spc="-105" dirty="0">
                <a:latin typeface="Century Gothic" panose="020B0502020202020204" pitchFamily="34" charset="0"/>
                <a:cs typeface="Lucida Sans Unicode"/>
              </a:rPr>
              <a:t> </a:t>
            </a:r>
            <a:r>
              <a:rPr sz="2600" spc="-145" dirty="0">
                <a:latin typeface="Century Gothic" panose="020B0502020202020204" pitchFamily="34" charset="0"/>
                <a:cs typeface="Lucida Sans Unicode"/>
              </a:rPr>
              <a:t>І.</a:t>
            </a:r>
            <a:r>
              <a:rPr sz="2600" spc="-105" dirty="0">
                <a:latin typeface="Century Gothic" panose="020B0502020202020204" pitchFamily="34" charset="0"/>
                <a:cs typeface="Lucida Sans Unicode"/>
              </a:rPr>
              <a:t> </a:t>
            </a:r>
            <a:r>
              <a:rPr sz="2600" spc="-45" dirty="0">
                <a:latin typeface="Century Gothic" panose="020B0502020202020204" pitchFamily="34" charset="0"/>
                <a:cs typeface="Lucida Sans Unicode"/>
              </a:rPr>
              <a:t>Яворницького</a:t>
            </a:r>
            <a:endParaRPr sz="2600" dirty="0">
              <a:latin typeface="Century Gothic" panose="020B0502020202020204" pitchFamily="34" charset="0"/>
              <a:cs typeface="Lucida Sans Unicode"/>
            </a:endParaRPr>
          </a:p>
          <a:p>
            <a:pPr algn="ctr">
              <a:lnSpc>
                <a:spcPct val="100000"/>
              </a:lnSpc>
              <a:spcBef>
                <a:spcPts val="480"/>
              </a:spcBef>
            </a:pPr>
            <a:r>
              <a:rPr sz="2600" b="1" spc="50" dirty="0">
                <a:latin typeface="Century Gothic" panose="020B0502020202020204" pitchFamily="34" charset="0"/>
                <a:cs typeface="Arial"/>
              </a:rPr>
              <a:t>Катерини</a:t>
            </a:r>
            <a:r>
              <a:rPr sz="2600" b="1" spc="-35" dirty="0">
                <a:latin typeface="Century Gothic" panose="020B0502020202020204" pitchFamily="34" charset="0"/>
                <a:cs typeface="Arial"/>
              </a:rPr>
              <a:t> </a:t>
            </a:r>
            <a:r>
              <a:rPr sz="2600" b="1" spc="70" dirty="0">
                <a:latin typeface="Century Gothic" panose="020B0502020202020204" pitchFamily="34" charset="0"/>
                <a:cs typeface="Arial"/>
              </a:rPr>
              <a:t>Грищенко</a:t>
            </a:r>
            <a:endParaRPr sz="2600" dirty="0">
              <a:latin typeface="Century Gothic" panose="020B0502020202020204" pitchFamily="34" charset="0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7998" y="0"/>
                </a:lnTo>
                <a:lnTo>
                  <a:pt x="18287998" y="10286997"/>
                </a:lnTo>
                <a:lnTo>
                  <a:pt x="0" y="10286997"/>
                </a:lnTo>
                <a:lnTo>
                  <a:pt x="0" y="0"/>
                </a:lnTo>
                <a:close/>
              </a:path>
            </a:pathLst>
          </a:custGeom>
          <a:solidFill>
            <a:srgbClr val="707D58"/>
          </a:solidFill>
        </p:spPr>
        <p:txBody>
          <a:bodyPr wrap="square" lIns="0" tIns="0" rIns="0" bIns="0" rtlCol="0"/>
          <a:lstStyle/>
          <a:p>
            <a:endParaRPr lang="ru-UA" dirty="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16000" y="1234154"/>
            <a:ext cx="3043555" cy="78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0" spc="-60" dirty="0">
                <a:solidFill>
                  <a:srgbClr val="FFFFFF"/>
                </a:solidFill>
                <a:latin typeface="Century Gothic" panose="020B0502020202020204" pitchFamily="34" charset="0"/>
                <a:cs typeface="Arial"/>
              </a:rPr>
              <a:t>Висновки</a:t>
            </a:r>
            <a:endParaRPr sz="5000" dirty="0">
              <a:latin typeface="Century Gothic" panose="020B0502020202020204" pitchFamily="34" charset="0"/>
              <a:cs typeface="Arial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09EF4C-F3D6-C2A4-93D3-1BED99046258}"/>
              </a:ext>
            </a:extLst>
          </p:cNvPr>
          <p:cNvSpPr txBox="1"/>
          <p:nvPr/>
        </p:nvSpPr>
        <p:spPr>
          <a:xfrm>
            <a:off x="838200" y="2171700"/>
            <a:ext cx="16383000" cy="69865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+mj-lt"/>
              <a:buAutoNum type="arabicParenR"/>
            </a:pPr>
            <a:r>
              <a:rPr lang="uk-UA" sz="2800" b="0" i="0" u="none" strike="noStrike" dirty="0"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наша родинна реліквія – </a:t>
            </a:r>
            <a:r>
              <a:rPr lang="uk-UA" sz="2800" b="1" i="0" u="none" strike="noStrike" dirty="0"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годинник з 110-річною історією,</a:t>
            </a:r>
            <a:r>
              <a:rPr lang="uk-UA" sz="2800" b="0" i="0" u="none" strike="noStrike" dirty="0"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 виробником якого найшвидше є фірма «</a:t>
            </a:r>
            <a:r>
              <a:rPr lang="uk-UA" sz="2800" b="0" i="0" u="none" strike="noStrike" dirty="0" err="1"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Мозер</a:t>
            </a:r>
            <a:r>
              <a:rPr lang="uk-UA" sz="2800" b="0" i="0" u="none" strike="noStrike" dirty="0"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 і Ко», яка використовувала більш досконалі механізми та деталі німецьких годинникарів з фірми «</a:t>
            </a:r>
            <a:r>
              <a:rPr lang="uk-UA" sz="2800" b="0" i="0" u="none" strike="noStrike" dirty="0" err="1"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Ленцкірх</a:t>
            </a:r>
            <a:r>
              <a:rPr lang="uk-UA" sz="2800" b="0" i="0" u="none" strike="noStrike" dirty="0"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»;</a:t>
            </a:r>
            <a:endParaRPr lang="uk-UA" sz="2800" dirty="0">
              <a:solidFill>
                <a:srgbClr val="FFFFFF"/>
              </a:solidFill>
              <a:effectLst/>
              <a:latin typeface="Century Gothic" panose="020B0502020202020204" pitchFamily="34" charset="0"/>
            </a:endParaRPr>
          </a:p>
          <a:p>
            <a:pPr marL="342900" indent="-342900" algn="just">
              <a:buFont typeface="+mj-lt"/>
              <a:buAutoNum type="arabicParenR"/>
            </a:pPr>
            <a:r>
              <a:rPr lang="uk-UA" sz="2800" b="0" i="0" u="none" strike="noStrike" dirty="0"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появу цього артефакту в родині пов’язують з ім’ям </a:t>
            </a:r>
            <a:r>
              <a:rPr lang="uk-UA" sz="2800" b="0" i="0" u="none" strike="noStrike" dirty="0" err="1"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прапрадідуся</a:t>
            </a:r>
            <a:r>
              <a:rPr lang="uk-UA" sz="2800" b="0" i="0" u="none" strike="noStrike" dirty="0"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 по маминій лінії – Миколи Котляра – чудового механіка, який працював на заводі і як хобі лагодив годинники; </a:t>
            </a:r>
            <a:endParaRPr lang="uk-UA" sz="2800" dirty="0">
              <a:solidFill>
                <a:srgbClr val="FFFFFF"/>
              </a:solidFill>
              <a:effectLst/>
              <a:latin typeface="Century Gothic" panose="020B0502020202020204" pitchFamily="34" charset="0"/>
            </a:endParaRPr>
          </a:p>
          <a:p>
            <a:pPr marL="342900" indent="-342900" algn="just">
              <a:buFont typeface="+mj-lt"/>
              <a:buAutoNum type="arabicParenR"/>
            </a:pPr>
            <a:r>
              <a:rPr lang="uk-UA" sz="2800" b="0" i="0" u="none" strike="noStrike" dirty="0"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додаткова версія появи годинника – його купівля родиною, яка мала середній достаток, а за інформацією з наукових джерел, годинник належить до «бюджетних» і був доступним для більш-менш заможних селян чи робітників на початку XX ст.; </a:t>
            </a:r>
            <a:endParaRPr lang="uk-UA" sz="2800" dirty="0">
              <a:solidFill>
                <a:srgbClr val="FFFFFF"/>
              </a:solidFill>
              <a:effectLst/>
              <a:latin typeface="Century Gothic" panose="020B0502020202020204" pitchFamily="34" charset="0"/>
            </a:endParaRPr>
          </a:p>
          <a:p>
            <a:pPr marL="342900" indent="-342900" algn="just">
              <a:buFont typeface="+mj-lt"/>
              <a:buAutoNum type="arabicParenR"/>
            </a:pPr>
            <a:r>
              <a:rPr lang="uk-UA" sz="2800" b="0" i="0" u="none" strike="noStrike" dirty="0"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годинник належить до рідкісних екземплярів в регіоні, і аналогів немає у місцевих музеях;</a:t>
            </a:r>
            <a:endParaRPr lang="uk-UA" sz="2800" dirty="0">
              <a:solidFill>
                <a:srgbClr val="FFFFFF"/>
              </a:solidFill>
              <a:effectLst/>
              <a:latin typeface="Century Gothic" panose="020B0502020202020204" pitchFamily="34" charset="0"/>
            </a:endParaRPr>
          </a:p>
          <a:p>
            <a:pPr marL="342900" indent="-342900" algn="just">
              <a:buFont typeface="+mj-lt"/>
              <a:buAutoNum type="arabicParenR"/>
            </a:pPr>
            <a:r>
              <a:rPr lang="uk-UA" sz="2800" b="0" i="0" u="none" strike="noStrike" dirty="0"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годинник «пережив» дві світові війни, і проживає разом з родиною чергову війну, не залишаючи місце перебування; його практично ідеальному збереженню можна завдячувати усім членам родини;</a:t>
            </a:r>
            <a:endParaRPr lang="uk-UA" sz="2800" dirty="0">
              <a:solidFill>
                <a:srgbClr val="FFFFFF"/>
              </a:solidFill>
              <a:effectLst/>
              <a:latin typeface="Century Gothic" panose="020B0502020202020204" pitchFamily="34" charset="0"/>
            </a:endParaRPr>
          </a:p>
          <a:p>
            <a:pPr marL="342900" indent="-342900" algn="just">
              <a:buFont typeface="+mj-lt"/>
              <a:buAutoNum type="arabicParenR"/>
            </a:pPr>
            <a:r>
              <a:rPr lang="uk-UA" sz="2800" b="0" i="0" u="none" strike="noStrike" dirty="0"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моє невелике дослідження допомогло узагальнити нашу родинну історію та виявити її лакуни, які є бажання заповнити.</a:t>
            </a:r>
            <a:endParaRPr lang="uk-UA" sz="2800" dirty="0">
              <a:solidFill>
                <a:srgbClr val="FFFFFF"/>
              </a:solidFill>
              <a:effectLst/>
              <a:latin typeface="Century Gothic" panose="020B0502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0600" y="952500"/>
            <a:ext cx="15443200" cy="64376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35" dirty="0">
                <a:latin typeface="Century Gothic" panose="020B0502020202020204" pitchFamily="34" charset="0"/>
                <a:cs typeface="Arial"/>
              </a:rPr>
              <a:t>Список</a:t>
            </a:r>
            <a:r>
              <a:rPr spc="-5" dirty="0">
                <a:latin typeface="Century Gothic" panose="020B0502020202020204" pitchFamily="34" charset="0"/>
                <a:cs typeface="Arial"/>
              </a:rPr>
              <a:t> </a:t>
            </a:r>
            <a:r>
              <a:rPr spc="55" dirty="0">
                <a:latin typeface="Century Gothic" panose="020B0502020202020204" pitchFamily="34" charset="0"/>
                <a:cs typeface="Arial"/>
              </a:rPr>
              <a:t>використаних</a:t>
            </a:r>
            <a:r>
              <a:rPr spc="-5" dirty="0">
                <a:latin typeface="Century Gothic" panose="020B0502020202020204" pitchFamily="34" charset="0"/>
                <a:cs typeface="Arial"/>
              </a:rPr>
              <a:t> </a:t>
            </a:r>
            <a:r>
              <a:rPr spc="140" dirty="0">
                <a:latin typeface="Century Gothic" panose="020B0502020202020204" pitchFamily="34" charset="0"/>
                <a:cs typeface="Arial"/>
              </a:rPr>
              <a:t>джерел</a:t>
            </a:r>
            <a:r>
              <a:rPr spc="-5" dirty="0">
                <a:latin typeface="Century Gothic" panose="020B0502020202020204" pitchFamily="34" charset="0"/>
                <a:cs typeface="Arial"/>
              </a:rPr>
              <a:t> </a:t>
            </a:r>
            <a:r>
              <a:rPr spc="-45" dirty="0">
                <a:latin typeface="Century Gothic" panose="020B0502020202020204" pitchFamily="34" charset="0"/>
                <a:cs typeface="Arial"/>
              </a:rPr>
              <a:t>і</a:t>
            </a:r>
            <a:r>
              <a:rPr dirty="0">
                <a:latin typeface="Century Gothic" panose="020B0502020202020204" pitchFamily="34" charset="0"/>
                <a:cs typeface="Arial"/>
              </a:rPr>
              <a:t> </a:t>
            </a:r>
            <a:r>
              <a:rPr spc="55" dirty="0">
                <a:latin typeface="Century Gothic" panose="020B0502020202020204" pitchFamily="34" charset="0"/>
                <a:cs typeface="Arial"/>
              </a:rPr>
              <a:t>літератури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152207" y="1790700"/>
            <a:ext cx="15983585" cy="776879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14350" indent="-514350" algn="just">
              <a:buFont typeface="+mj-lt"/>
              <a:buAutoNum type="arabicParenR"/>
            </a:pPr>
            <a:r>
              <a:rPr lang="uk-UA" sz="2800" b="0" i="0" u="none" strike="noStrike" dirty="0" err="1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Буланова</a:t>
            </a:r>
            <a:r>
              <a:rPr lang="uk-UA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uk-UA" sz="2800" b="0" i="0" u="none" strike="noStrike" dirty="0" err="1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Н</a:t>
            </a:r>
            <a:r>
              <a:rPr lang="uk-UA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. М. Берег життя: нариси з історії Карнаухівки. Дніпропетровськ: ІМА-прес, 2012. 194 с.</a:t>
            </a:r>
            <a:endParaRPr lang="uk-UA" sz="2800" dirty="0">
              <a:latin typeface="Century Gothic" panose="020B0502020202020204" pitchFamily="34" charset="0"/>
            </a:endParaRPr>
          </a:p>
          <a:p>
            <a:pPr marL="514350" indent="-514350" algn="just">
              <a:buFont typeface="+mj-lt"/>
              <a:buAutoNum type="arabicParenR"/>
            </a:pPr>
            <a:r>
              <a:rPr lang="uk-UA" sz="2800" b="0" i="0" u="none" strike="noStrike" dirty="0" err="1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Буланова</a:t>
            </a:r>
            <a:r>
              <a:rPr lang="uk-UA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uk-UA" sz="2800" b="0" i="0" u="none" strike="noStrike" dirty="0" err="1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Н</a:t>
            </a:r>
            <a:r>
              <a:rPr lang="uk-UA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. М. </a:t>
            </a:r>
            <a:r>
              <a:rPr lang="uk-UA" sz="2800" b="0" i="0" u="none" strike="noStrike" dirty="0" err="1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Кам’янське</a:t>
            </a:r>
            <a:r>
              <a:rPr lang="uk-UA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та його околиці середини XVIII – початку XX ст.: топонім. </a:t>
            </a:r>
            <a:r>
              <a:rPr lang="uk-UA" sz="2800" b="0" i="0" u="none" strike="noStrike" dirty="0" err="1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слов</a:t>
            </a:r>
            <a:r>
              <a:rPr lang="uk-UA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. Дніпропетровськ : ІМА-прес, 2010. 108 с.</a:t>
            </a:r>
            <a:endParaRPr lang="uk-UA" sz="2800" dirty="0">
              <a:latin typeface="Century Gothic" panose="020B0502020202020204" pitchFamily="34" charset="0"/>
            </a:endParaRPr>
          </a:p>
          <a:p>
            <a:pPr marL="514350" indent="-514350" algn="just">
              <a:buFont typeface="+mj-lt"/>
              <a:buAutoNum type="arabicParenR"/>
            </a:pPr>
            <a:r>
              <a:rPr lang="uk-UA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Годинники </a:t>
            </a:r>
            <a:r>
              <a:rPr lang="uk-UA" sz="2800" b="0" i="0" u="none" strike="noStrike" dirty="0" err="1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Lenzkirch</a:t>
            </a:r>
            <a:r>
              <a:rPr lang="uk-UA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. Сторінка електронної крамниці антикварних </a:t>
            </a:r>
            <a:r>
              <a:rPr lang="uk-UA" sz="2800" b="0" i="0" u="none" strike="noStrike" dirty="0" err="1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годиинників</a:t>
            </a:r>
            <a:r>
              <a:rPr lang="uk-UA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uk-UA" sz="2800" b="0" i="0" u="none" strike="noStrike" dirty="0" err="1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antique-watch.com.ua</a:t>
            </a:r>
            <a:r>
              <a:rPr lang="uk-UA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URL: </a:t>
            </a:r>
            <a:r>
              <a:rPr lang="uk-UA" sz="2800" b="0" i="0" u="none" strike="noStrike" dirty="0" err="1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https</a:t>
            </a:r>
            <a:r>
              <a:rPr lang="uk-UA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://</a:t>
            </a:r>
            <a:r>
              <a:rPr lang="uk-UA" sz="2800" b="0" i="0" u="none" strike="noStrike" dirty="0" err="1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antique-watch.com.ua</a:t>
            </a:r>
            <a:r>
              <a:rPr lang="uk-UA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/</a:t>
            </a:r>
            <a:r>
              <a:rPr lang="uk-UA" sz="2800" b="0" i="0" u="none" strike="noStrike" dirty="0" err="1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uk</a:t>
            </a:r>
            <a:r>
              <a:rPr lang="uk-UA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/</a:t>
            </a:r>
            <a:r>
              <a:rPr lang="uk-UA" sz="2800" b="0" i="0" u="none" strike="noStrike" dirty="0" err="1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chasy_nastennye</a:t>
            </a:r>
            <a:r>
              <a:rPr lang="uk-UA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_/</a:t>
            </a:r>
            <a:r>
              <a:rPr lang="uk-UA" sz="2800" b="0" i="0" u="none" strike="noStrike" dirty="0" err="1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chasy_lenzkirc</a:t>
            </a:r>
            <a:endParaRPr lang="uk-UA" sz="2800" dirty="0">
              <a:latin typeface="Century Gothic" panose="020B0502020202020204" pitchFamily="34" charset="0"/>
            </a:endParaRPr>
          </a:p>
          <a:p>
            <a:pPr marL="514350" indent="-514350" algn="just">
              <a:buFont typeface="+mj-lt"/>
              <a:buAutoNum type="arabicParenR"/>
            </a:pPr>
            <a:r>
              <a:rPr lang="uk-UA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Спогади Олександра Троня, 1954 року народження. Записані 28. 03. 2023 р. Архів авторки.</a:t>
            </a:r>
            <a:endParaRPr lang="uk-UA" sz="2800" dirty="0">
              <a:latin typeface="Century Gothic" panose="020B0502020202020204" pitchFamily="34" charset="0"/>
            </a:endParaRPr>
          </a:p>
          <a:p>
            <a:pPr marL="514350" indent="-514350" algn="just">
              <a:buFont typeface="+mj-lt"/>
              <a:buAutoNum type="arabicParenR"/>
            </a:pPr>
            <a:r>
              <a:rPr lang="uk-UA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Спогади Любові Тронь, 1953 року народження. Записані 28. 03. 2023 р. Архів авторки.</a:t>
            </a:r>
            <a:endParaRPr lang="uk-UA" sz="2800" dirty="0">
              <a:latin typeface="Century Gothic" panose="020B0502020202020204" pitchFamily="34" charset="0"/>
            </a:endParaRPr>
          </a:p>
          <a:p>
            <a:pPr marL="514350" indent="-514350" algn="just">
              <a:buFont typeface="+mj-lt"/>
              <a:buAutoNum type="arabicParenR"/>
            </a:pPr>
            <a:r>
              <a:rPr lang="uk-UA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Спогади Тетяни Поломаної, 1978 року народження. Записані 25. 03. 2023 р. Архів авторки.</a:t>
            </a:r>
            <a:endParaRPr lang="uk-UA" sz="2800" dirty="0">
              <a:latin typeface="Century Gothic" panose="020B0502020202020204" pitchFamily="34" charset="0"/>
            </a:endParaRPr>
          </a:p>
          <a:p>
            <a:pPr marL="514350" indent="-514350" algn="just">
              <a:buFont typeface="+mj-lt"/>
              <a:buAutoNum type="arabicParenR"/>
            </a:pPr>
            <a:r>
              <a:rPr lang="uk-UA" sz="2800" b="0" i="0" u="none" strike="noStrike" dirty="0" err="1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Moser</a:t>
            </a:r>
            <a:r>
              <a:rPr lang="uk-UA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&amp; </a:t>
            </a:r>
            <a:r>
              <a:rPr lang="uk-UA" sz="2800" b="0" i="0" u="none" strike="noStrike" dirty="0" err="1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</a:t>
            </a:r>
            <a:r>
              <a:rPr lang="uk-UA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. Офіційна сторінка фірми «</a:t>
            </a:r>
            <a:r>
              <a:rPr lang="uk-UA" sz="2800" b="0" i="0" u="none" strike="noStrike" dirty="0" err="1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Мозер</a:t>
            </a:r>
            <a:r>
              <a:rPr lang="uk-UA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і </a:t>
            </a:r>
            <a:r>
              <a:rPr lang="uk-UA" sz="2800" b="0" i="0" u="none" strike="noStrike" dirty="0" err="1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К</a:t>
            </a:r>
            <a:r>
              <a:rPr lang="uk-UA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». URL: </a:t>
            </a:r>
            <a:r>
              <a:rPr lang="uk-UA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hlinkClick r:id="rId2"/>
              </a:rPr>
              <a:t>https://www.h-moser.com/about-us/</a:t>
            </a:r>
            <a:endParaRPr lang="uk-UA" sz="2800" dirty="0">
              <a:latin typeface="Century Gothic" panose="020B0502020202020204" pitchFamily="34" charset="0"/>
            </a:endParaRPr>
          </a:p>
          <a:p>
            <a:pPr marL="514350" indent="-514350" algn="just">
              <a:buFont typeface="+mj-lt"/>
              <a:buAutoNum type="arabicParenR"/>
            </a:pPr>
            <a:r>
              <a:rPr lang="uk-UA" sz="2800" b="0" i="0" u="none" strike="noStrike" dirty="0" err="1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History</a:t>
            </a:r>
            <a:r>
              <a:rPr lang="uk-UA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uk-UA" sz="2800" b="0" i="0" u="none" strike="noStrike" dirty="0" err="1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Of</a:t>
            </a:r>
            <a:r>
              <a:rPr lang="uk-UA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uk-UA" sz="2800" b="0" i="0" u="none" strike="noStrike" dirty="0" err="1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Henry</a:t>
            </a:r>
            <a:r>
              <a:rPr lang="uk-UA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uk-UA" sz="2800" b="0" i="0" u="none" strike="noStrike" dirty="0" err="1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Moser</a:t>
            </a:r>
            <a:r>
              <a:rPr lang="uk-UA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&amp; </a:t>
            </a:r>
            <a:r>
              <a:rPr lang="uk-UA" sz="2800" b="0" i="0" u="none" strike="noStrike" dirty="0" err="1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</a:t>
            </a:r>
            <a:r>
              <a:rPr lang="uk-UA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. / </a:t>
            </a:r>
            <a:r>
              <a:rPr lang="uk-UA" sz="2800" b="0" i="0" u="none" strike="noStrike" dirty="0" err="1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Henry</a:t>
            </a:r>
            <a:r>
              <a:rPr lang="uk-UA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uk-UA" sz="2800" b="0" i="0" u="none" strike="noStrike" dirty="0" err="1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Moser</a:t>
            </a:r>
            <a:r>
              <a:rPr lang="uk-UA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&amp; </a:t>
            </a:r>
            <a:r>
              <a:rPr lang="uk-UA" sz="2800" b="0" i="0" u="none" strike="noStrike" dirty="0" err="1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Cie</a:t>
            </a:r>
            <a:r>
              <a:rPr lang="uk-UA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. HOROLOGICAL UNDERGROUND (незалежна годинникова майстерня та мануфактура, Велика Британія). URL: </a:t>
            </a:r>
            <a:r>
              <a:rPr lang="uk-UA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hlinkClick r:id="rId3"/>
              </a:rPr>
              <a:t>https://www.hautehorlogerie.org/en/watches-and-culture/partner-brands/brand/s/h-moser-cie/</a:t>
            </a:r>
            <a:endParaRPr lang="uk-UA" sz="2800" dirty="0">
              <a:latin typeface="Century Gothic" panose="020B0502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118</TotalTime>
  <Words>913</Words>
  <Application>Microsoft Office PowerPoint</Application>
  <PresentationFormat>Произвольный</PresentationFormat>
  <Paragraphs>55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Arial</vt:lpstr>
      <vt:lpstr>Calibri</vt:lpstr>
      <vt:lpstr>Century Gothic</vt:lpstr>
      <vt:lpstr>Trebuchet MS</vt:lpstr>
      <vt:lpstr>Office Theme</vt:lpstr>
      <vt:lpstr>Родинна історія</vt:lpstr>
      <vt:lpstr>Презентация PowerPoint</vt:lpstr>
      <vt:lpstr>Презентация PowerPoint</vt:lpstr>
      <vt:lpstr>Таємниця походження годинника – «Мозер і Ко» або «Ленцкірх»?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Висновки</vt:lpstr>
      <vt:lpstr>Список використаних джерел і літератури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Родинна історія старого годинника</dc:title>
  <dc:creator>Vika Frolova</dc:creator>
  <cp:keywords>DAFgHL1SrGI,BADsqx28lW8</cp:keywords>
  <cp:lastModifiedBy>Lenovo</cp:lastModifiedBy>
  <cp:revision>3</cp:revision>
  <dcterms:created xsi:type="dcterms:W3CDTF">2023-04-17T14:06:19Z</dcterms:created>
  <dcterms:modified xsi:type="dcterms:W3CDTF">2023-04-17T16:09:11Z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2023-04-17T00:00:00Z</vt:filetime>
  </property>
  <property fmtid="{D5CDD505-2E9C-101B-9397-08002B2CF9AE}" pid="3" name="Creator">
    <vt:lpwstr>Canva</vt:lpwstr>
  </property>
  <property fmtid="{D5CDD505-2E9C-101B-9397-08002B2CF9AE}" pid="4" name="LastSaved">
    <vt:filetime>2023-04-17T00:00:00Z</vt:filetime>
  </property>
</Properties>
</file>