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84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60"/>
  </p:normalViewPr>
  <p:slideViewPr>
    <p:cSldViewPr snapToGrid="0">
      <p:cViewPr varScale="1">
        <p:scale>
          <a:sx n="81" d="100"/>
          <a:sy n="81" d="100"/>
        </p:scale>
        <p:origin x="73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5F45D-2911-482F-8208-7DCD499DF3E2}" type="datetimeFigureOut">
              <a:rPr lang="en-US" smtClean="0"/>
              <a:t>4/16/2023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F9FF2-D40C-4F83-8971-523DAF348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618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8F9FF2-D40C-4F83-8971-523DAF348D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083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EB555-527C-44B0-9384-C7AD033942BD}" type="datetime1">
              <a:rPr lang="en-US" smtClean="0"/>
              <a:t>4/16/2023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GRB221009A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6537-A486-426F-BC31-48F370B9692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113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AB8E-58C1-4E91-AF75-77DAA80D61FD}" type="datetime1">
              <a:rPr lang="en-US" smtClean="0"/>
              <a:t>4/16/2023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GRB221009A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6537-A486-426F-BC31-48F370B96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134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6BD8E-2362-430F-A3A1-4E44A5989920}" type="datetime1">
              <a:rPr lang="en-US" smtClean="0"/>
              <a:t>4/16/2023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GRB221009A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6537-A486-426F-BC31-48F370B9692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8687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8FE5-2A57-4FB8-B654-E91A9B70AD3D}" type="datetime1">
              <a:rPr lang="en-US" smtClean="0"/>
              <a:t>4/16/2023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GRB221009A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6537-A486-426F-BC31-48F370B96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274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675B7-4A02-439C-8766-046812772D97}" type="datetime1">
              <a:rPr lang="en-US" smtClean="0"/>
              <a:t>4/16/2023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GRB221009A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6537-A486-426F-BC31-48F370B96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673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3D9C1-BB23-4E2F-8523-9F38DFCA419D}" type="datetime1">
              <a:rPr lang="en-US" smtClean="0"/>
              <a:t>4/16/2023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GRB221009A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6537-A486-426F-BC31-48F370B96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649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4082B-69FB-4842-B5D9-ABAEAC8AE23B}" type="datetime1">
              <a:rPr lang="en-US" smtClean="0"/>
              <a:t>4/16/2023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GRB221009A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6537-A486-426F-BC31-48F370B96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031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AE511DA-A63C-471A-A551-FC8A84554465}" type="datetime1">
              <a:rPr lang="en-US" smtClean="0"/>
              <a:t>4/16/2023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GRB221009A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9DF6537-A486-426F-BC31-48F370B96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088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A3F24-7412-418B-A95F-73BE5BDB0DCE}" type="datetime1">
              <a:rPr lang="en-US" smtClean="0"/>
              <a:t>4/16/2023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GRB221009A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6537-A486-426F-BC31-48F370B96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726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7334A-C1AA-4BC8-A1C8-4414D423B326}" type="datetime1">
              <a:rPr lang="en-US" smtClean="0"/>
              <a:t>4/16/2023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GRB221009A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6537-A486-426F-BC31-48F370B96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900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2B29-E807-403E-8D52-E846179988D7}" type="datetime1">
              <a:rPr lang="en-US" smtClean="0"/>
              <a:t>4/16/2023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GRB221009A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6537-A486-426F-BC31-48F370B96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939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E6C56AE-344E-4EC4-BB82-433DB87E6830}" type="datetime1">
              <a:rPr lang="en-US" smtClean="0"/>
              <a:t>4/16/2023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GRB221009A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9DF6537-A486-426F-BC31-48F370B9692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3180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GRB_221009A" TargetMode="External"/><Relationship Id="rId3" Type="http://schemas.openxmlformats.org/officeDocument/2006/relationships/hyperlink" Target="https://glast.sites.stanford.edu/" TargetMode="External"/><Relationship Id="rId7" Type="http://schemas.openxmlformats.org/officeDocument/2006/relationships/hyperlink" Target="https://gcn.gsfc.nasa.gov/other/221009A.gcn3" TargetMode="External"/><Relationship Id="rId2" Type="http://schemas.openxmlformats.org/officeDocument/2006/relationships/hyperlink" Target="https://www.esa.int/ESA_Multimedia/Images/2022/10/XMM-Newton_observation_of_gamma-ray_burst_221009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cn.gsfc.nasa.gov/other/080319.gcn3" TargetMode="External"/><Relationship Id="rId5" Type="http://schemas.openxmlformats.org/officeDocument/2006/relationships/hyperlink" Target="https://stdpipe.readthedocs.io/en/latest/" TargetMode="External"/><Relationship Id="rId10" Type="http://schemas.openxmlformats.org/officeDocument/2006/relationships/hyperlink" Target="https://github.com/geoffryan/afterglowpy" TargetMode="External"/><Relationship Id="rId4" Type="http://schemas.openxmlformats.org/officeDocument/2006/relationships/hyperlink" Target="https://grandma.ijclab.in2p3.fr/" TargetMode="External"/><Relationship Id="rId9" Type="http://schemas.openxmlformats.org/officeDocument/2006/relationships/hyperlink" Target="https://www.nasa.gov/feature/goddard/2023/nasa-missions-study-what-may-be-a-1-in-10000-year-gamma-ray-burs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BE268116-E2A7-4F98-8812-192B4975E4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428100-8990-64C2-248A-73D0513109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6959" y="3809834"/>
            <a:ext cx="10909073" cy="1057655"/>
          </a:xfrm>
        </p:spPr>
        <p:txBody>
          <a:bodyPr>
            <a:normAutofit/>
          </a:bodyPr>
          <a:lstStyle/>
          <a:p>
            <a:r>
              <a:rPr lang="uk-UA" sz="3300" b="1" dirty="0">
                <a:latin typeface="Century Schoolbook" panose="02040604050505020304" pitchFamily="18" charset="0"/>
              </a:rPr>
              <a:t>Дослідження </a:t>
            </a:r>
            <a:r>
              <a:rPr lang="uk-UA" sz="3300" b="1" dirty="0" err="1">
                <a:latin typeface="Century Schoolbook" panose="02040604050505020304" pitchFamily="18" charset="0"/>
              </a:rPr>
              <a:t>надяскравого</a:t>
            </a:r>
            <a:r>
              <a:rPr lang="uk-UA" sz="3300" b="1" dirty="0">
                <a:latin typeface="Century Schoolbook" panose="02040604050505020304" pitchFamily="18" charset="0"/>
              </a:rPr>
              <a:t> гамма-спалаху    </a:t>
            </a:r>
            <a:r>
              <a:rPr lang="en-US" sz="3300" b="1" dirty="0">
                <a:latin typeface="Century Schoolbook" panose="02040604050505020304" pitchFamily="18" charset="0"/>
              </a:rPr>
              <a:t>GRB221009A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BBED76-02BD-7EB7-1AFF-1D1348E761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6959" y="5708912"/>
            <a:ext cx="10925101" cy="566417"/>
          </a:xfrm>
        </p:spPr>
        <p:txBody>
          <a:bodyPr>
            <a:normAutofit fontScale="70000" lnSpcReduction="20000"/>
          </a:bodyPr>
          <a:lstStyle/>
          <a:p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</a:rPr>
              <a:t>Науковий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</a:rPr>
              <a:t>керівник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</a:rPr>
              <a:t>: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</a:rPr>
              <a:t>Баранський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</a:rPr>
              <a:t> Олександр Ростиславович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</a:rPr>
              <a:t>,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</a:rPr>
              <a:t>старший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</a:rPr>
              <a:t>науковий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</a:rPr>
              <a:t>співробітник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</a:rPr>
              <a:t>Національного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</a:rPr>
              <a:t>ботанічного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</a:rPr>
              <a:t> саду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</a:rPr>
              <a:t>ім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</a:rPr>
              <a:t>. М.М. Гришка НАНУ, кандидат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</a:rPr>
              <a:t>біологічних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</a:rPr>
              <a:t> наук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2050" name="Picture 2" descr="Astronomers Detect Record-Breaking Gamma-Ray Burst | Sci.News">
            <a:extLst>
              <a:ext uri="{FF2B5EF4-FFF2-40B4-BE49-F238E27FC236}">
                <a16:creationId xmlns:a16="http://schemas.microsoft.com/office/drawing/2014/main" id="{A9A01B2F-AD93-0AB5-81DC-05A256ECEA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80" r="-1" b="11848"/>
          <a:stretch/>
        </p:blipFill>
        <p:spPr bwMode="auto">
          <a:xfrm>
            <a:off x="516959" y="156997"/>
            <a:ext cx="10916463" cy="360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57" name="Straight Connector 2056">
            <a:extLst>
              <a:ext uri="{FF2B5EF4-FFF2-40B4-BE49-F238E27FC236}">
                <a16:creationId xmlns:a16="http://schemas.microsoft.com/office/drawing/2014/main" id="{73D8893D-DEBE-4F67-901F-166F75E9C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086" y="5618770"/>
            <a:ext cx="105156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FBEFFA83-BC6D-4CD2-A2BA-98AD67423B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70" name="Rectangle 2060">
            <a:extLst>
              <a:ext uri="{FF2B5EF4-FFF2-40B4-BE49-F238E27FC236}">
                <a16:creationId xmlns:a16="http://schemas.microsoft.com/office/drawing/2014/main" id="{AB5696BF-D495-4CAC-AA8A-4EBFF2C32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361818-AB88-9633-7D39-046D57FFB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GRB221009A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ECAC69-B1A3-B73B-A428-5DB3E55E8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9DF6537-A486-426F-BC31-48F370B9692F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F4B0AC-8B5A-C1CC-5F0C-B7C978EDCAE7}"/>
              </a:ext>
            </a:extLst>
          </p:cNvPr>
          <p:cNvSpPr txBox="1"/>
          <p:nvPr/>
        </p:nvSpPr>
        <p:spPr>
          <a:xfrm>
            <a:off x="516959" y="4711083"/>
            <a:ext cx="81446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latin typeface="Century Schoolbook" panose="02040604050505020304" pitchFamily="18" charset="0"/>
              </a:rPr>
              <a:t>Пишна</a:t>
            </a:r>
            <a:r>
              <a:rPr lang="ru-RU" dirty="0">
                <a:latin typeface="Century Schoolbook" panose="02040604050505020304" pitchFamily="18" charset="0"/>
              </a:rPr>
              <a:t> Олександра </a:t>
            </a:r>
            <a:r>
              <a:rPr lang="ru-RU" dirty="0" err="1">
                <a:latin typeface="Century Schoolbook" panose="02040604050505020304" pitchFamily="18" charset="0"/>
              </a:rPr>
              <a:t>Максимівна</a:t>
            </a:r>
            <a:r>
              <a:rPr lang="ru-RU" dirty="0">
                <a:latin typeface="Century Schoolbook" panose="02040604050505020304" pitchFamily="18" charset="0"/>
              </a:rPr>
              <a:t>, </a:t>
            </a:r>
            <a:r>
              <a:rPr lang="ru-RU" dirty="0" err="1">
                <a:latin typeface="Century Schoolbook" panose="02040604050505020304" pitchFamily="18" charset="0"/>
              </a:rPr>
              <a:t>учениця</a:t>
            </a:r>
            <a:r>
              <a:rPr lang="ru-RU" dirty="0">
                <a:latin typeface="Century Schoolbook" panose="02040604050505020304" pitchFamily="18" charset="0"/>
              </a:rPr>
              <a:t> 10-Б4 </a:t>
            </a:r>
            <a:r>
              <a:rPr lang="ru-RU" dirty="0" err="1">
                <a:latin typeface="Century Schoolbook" panose="02040604050505020304" pitchFamily="18" charset="0"/>
              </a:rPr>
              <a:t>класу</a:t>
            </a:r>
            <a:r>
              <a:rPr lang="ru-RU" dirty="0">
                <a:latin typeface="Century Schoolbook" panose="02040604050505020304" pitchFamily="18" charset="0"/>
              </a:rPr>
              <a:t>, </a:t>
            </a:r>
            <a:r>
              <a:rPr lang="ru-RU" dirty="0" err="1">
                <a:latin typeface="Century Schoolbook" panose="02040604050505020304" pitchFamily="18" charset="0"/>
              </a:rPr>
              <a:t>Товариства</a:t>
            </a:r>
            <a:r>
              <a:rPr lang="ru-RU" dirty="0">
                <a:latin typeface="Century Schoolbook" panose="02040604050505020304" pitchFamily="18" charset="0"/>
              </a:rPr>
              <a:t> з     </a:t>
            </a:r>
            <a:r>
              <a:rPr lang="ru-RU" dirty="0" err="1">
                <a:latin typeface="Century Schoolbook" panose="02040604050505020304" pitchFamily="18" charset="0"/>
              </a:rPr>
              <a:t>обмеженою</a:t>
            </a:r>
            <a:r>
              <a:rPr lang="ru-RU" dirty="0">
                <a:latin typeface="Century Schoolbook" panose="02040604050505020304" pitchFamily="18" charset="0"/>
              </a:rPr>
              <a:t> </a:t>
            </a:r>
            <a:r>
              <a:rPr lang="ru-RU" dirty="0" err="1">
                <a:latin typeface="Century Schoolbook" panose="02040604050505020304" pitchFamily="18" charset="0"/>
              </a:rPr>
              <a:t>відповідальністю</a:t>
            </a:r>
            <a:r>
              <a:rPr lang="ru-RU" dirty="0">
                <a:latin typeface="Century Schoolbook" panose="02040604050505020304" pitchFamily="18" charset="0"/>
              </a:rPr>
              <a:t> «Центр </a:t>
            </a:r>
            <a:r>
              <a:rPr lang="ru-RU" dirty="0" err="1">
                <a:latin typeface="Century Schoolbook" panose="02040604050505020304" pitchFamily="18" charset="0"/>
              </a:rPr>
              <a:t>освіти</a:t>
            </a:r>
            <a:r>
              <a:rPr lang="ru-RU" dirty="0">
                <a:latin typeface="Century Schoolbook" panose="02040604050505020304" pitchFamily="18" charset="0"/>
              </a:rPr>
              <a:t> «</a:t>
            </a:r>
            <a:r>
              <a:rPr lang="ru-RU" dirty="0" err="1">
                <a:latin typeface="Century Schoolbook" panose="02040604050505020304" pitchFamily="18" charset="0"/>
              </a:rPr>
              <a:t>Оптіма</a:t>
            </a:r>
            <a:r>
              <a:rPr lang="ru-RU" dirty="0">
                <a:latin typeface="Century Schoolbook" panose="02040604050505020304" pitchFamily="18" charset="0"/>
              </a:rPr>
              <a:t>» </a:t>
            </a:r>
            <a:r>
              <a:rPr lang="ru-RU" dirty="0" err="1">
                <a:latin typeface="Century Schoolbook" panose="02040604050505020304" pitchFamily="18" charset="0"/>
              </a:rPr>
              <a:t>Шевченківського</a:t>
            </a:r>
            <a:r>
              <a:rPr lang="ru-RU" dirty="0">
                <a:latin typeface="Century Schoolbook" panose="02040604050505020304" pitchFamily="18" charset="0"/>
              </a:rPr>
              <a:t> району </a:t>
            </a:r>
            <a:r>
              <a:rPr lang="ru-RU" dirty="0" err="1">
                <a:latin typeface="Century Schoolbook" panose="02040604050505020304" pitchFamily="18" charset="0"/>
              </a:rPr>
              <a:t>міста</a:t>
            </a:r>
            <a:r>
              <a:rPr lang="ru-RU" dirty="0">
                <a:latin typeface="Century Schoolbook" panose="02040604050505020304" pitchFamily="18" charset="0"/>
              </a:rPr>
              <a:t> </a:t>
            </a:r>
            <a:r>
              <a:rPr lang="ru-RU" dirty="0" err="1">
                <a:latin typeface="Century Schoolbook" panose="02040604050505020304" pitchFamily="18" charset="0"/>
              </a:rPr>
              <a:t>Києва</a:t>
            </a:r>
            <a:r>
              <a:rPr lang="ru-RU" dirty="0">
                <a:latin typeface="Century Schoolbook" panose="02040604050505020304" pitchFamily="18" charset="0"/>
              </a:rPr>
              <a:t>, </a:t>
            </a:r>
            <a:r>
              <a:rPr lang="ru-RU" dirty="0" err="1">
                <a:latin typeface="Century Schoolbook" panose="02040604050505020304" pitchFamily="18" charset="0"/>
              </a:rPr>
              <a:t>вихованка</a:t>
            </a:r>
            <a:r>
              <a:rPr lang="ru-RU" dirty="0">
                <a:latin typeface="Century Schoolbook" panose="02040604050505020304" pitchFamily="18" charset="0"/>
              </a:rPr>
              <a:t> </a:t>
            </a:r>
            <a:r>
              <a:rPr lang="ru-RU" dirty="0" err="1">
                <a:latin typeface="Century Schoolbook" panose="02040604050505020304" pitchFamily="18" charset="0"/>
              </a:rPr>
              <a:t>Київської</a:t>
            </a:r>
            <a:r>
              <a:rPr lang="ru-RU" dirty="0">
                <a:latin typeface="Century Schoolbook" panose="02040604050505020304" pitchFamily="18" charset="0"/>
              </a:rPr>
              <a:t> </a:t>
            </a:r>
            <a:r>
              <a:rPr lang="ru-RU" dirty="0" err="1">
                <a:latin typeface="Century Schoolbook" panose="02040604050505020304" pitchFamily="18" charset="0"/>
              </a:rPr>
              <a:t>Малої</a:t>
            </a:r>
            <a:r>
              <a:rPr lang="ru-RU" dirty="0">
                <a:latin typeface="Century Schoolbook" panose="02040604050505020304" pitchFamily="18" charset="0"/>
              </a:rPr>
              <a:t> </a:t>
            </a:r>
            <a:r>
              <a:rPr lang="ru-RU" dirty="0" err="1">
                <a:latin typeface="Century Schoolbook" panose="02040604050505020304" pitchFamily="18" charset="0"/>
              </a:rPr>
              <a:t>Академії</a:t>
            </a:r>
            <a:r>
              <a:rPr lang="ru-RU" dirty="0">
                <a:latin typeface="Century Schoolbook" panose="02040604050505020304" pitchFamily="18" charset="0"/>
              </a:rPr>
              <a:t> наук</a:t>
            </a:r>
            <a:endParaRPr lang="en-US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651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E41EDDA-8412-3F77-28F2-19739C19D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6185" y="6478638"/>
            <a:ext cx="4822804" cy="365125"/>
          </a:xfrm>
        </p:spPr>
        <p:txBody>
          <a:bodyPr/>
          <a:lstStyle/>
          <a:p>
            <a:r>
              <a:rPr lang="en-US" dirty="0"/>
              <a:t>GRB221009A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999658-E02B-5502-AC96-5BE9DE66C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6537-A486-426F-BC31-48F370B9692F}" type="slidenum">
              <a:rPr lang="en-US" sz="900" smtClean="0"/>
              <a:t>2</a:t>
            </a:fld>
            <a:endParaRPr lang="en-US" sz="900" dirty="0"/>
          </a:p>
        </p:txBody>
      </p:sp>
      <p:pic>
        <p:nvPicPr>
          <p:cNvPr id="1026" name="Picture 2" descr="Sydney astronomers provide rapid radio-wave follow-up observation for gamma  ray burst GRB 221009A">
            <a:extLst>
              <a:ext uri="{FF2B5EF4-FFF2-40B4-BE49-F238E27FC236}">
                <a16:creationId xmlns:a16="http://schemas.microsoft.com/office/drawing/2014/main" id="{38DBDC85-F280-D362-27C6-1A86ED555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583" y="735496"/>
            <a:ext cx="4522304" cy="4522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0D541A-3EB3-533A-94D3-868F2FFC1FE4}"/>
              </a:ext>
            </a:extLst>
          </p:cNvPr>
          <p:cNvSpPr txBox="1"/>
          <p:nvPr/>
        </p:nvSpPr>
        <p:spPr>
          <a:xfrm>
            <a:off x="834887" y="944217"/>
            <a:ext cx="4822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latin typeface="Century Schoolbook" panose="02040604050505020304" pitchFamily="18" charset="0"/>
              </a:rPr>
              <a:t>ПЛАН</a:t>
            </a:r>
            <a:endParaRPr lang="en-US" sz="3200" dirty="0">
              <a:latin typeface="Century Schoolbook" panose="020406040505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6889AC-4D94-AEBC-902B-F232E9001667}"/>
              </a:ext>
            </a:extLst>
          </p:cNvPr>
          <p:cNvSpPr txBox="1"/>
          <p:nvPr/>
        </p:nvSpPr>
        <p:spPr>
          <a:xfrm>
            <a:off x="557827" y="1607174"/>
            <a:ext cx="472108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>
                <a:latin typeface="Century Schoolbook" panose="02040604050505020304" pitchFamily="18" charset="0"/>
              </a:rPr>
              <a:t>GRB 221009A</a:t>
            </a:r>
          </a:p>
          <a:p>
            <a:pPr marL="342900" indent="-342900">
              <a:buAutoNum type="arabicPeriod"/>
            </a:pPr>
            <a:r>
              <a:rPr lang="en-US" dirty="0">
                <a:latin typeface="Century Schoolbook" panose="02040604050505020304" pitchFamily="18" charset="0"/>
              </a:rPr>
              <a:t>GRANDMA</a:t>
            </a:r>
          </a:p>
          <a:p>
            <a:pPr marL="342900" indent="-342900">
              <a:buAutoNum type="arabicPeriod"/>
            </a:pPr>
            <a:r>
              <a:rPr lang="uk-UA" dirty="0">
                <a:latin typeface="Century Schoolbook" panose="02040604050505020304" pitchFamily="18" charset="0"/>
              </a:rPr>
              <a:t>Спостереження </a:t>
            </a:r>
            <a:r>
              <a:rPr lang="en-US" dirty="0">
                <a:latin typeface="Century Schoolbook" panose="02040604050505020304" pitchFamily="18" charset="0"/>
              </a:rPr>
              <a:t>GRB 221009A </a:t>
            </a:r>
            <a:r>
              <a:rPr lang="uk-UA" dirty="0">
                <a:latin typeface="Century Schoolbook" panose="02040604050505020304" pitchFamily="18" charset="0"/>
              </a:rPr>
              <a:t>на спостережній станції «Лісники»</a:t>
            </a:r>
          </a:p>
          <a:p>
            <a:pPr marL="342900" indent="-342900">
              <a:buAutoNum type="arabicPeriod"/>
            </a:pPr>
            <a:r>
              <a:rPr lang="uk-UA" dirty="0">
                <a:latin typeface="Century Schoolbook" panose="02040604050505020304" pitchFamily="18" charset="0"/>
              </a:rPr>
              <a:t>Фотометрія у </a:t>
            </a:r>
            <a:r>
              <a:rPr lang="en-US" dirty="0" err="1">
                <a:latin typeface="Century Schoolbook" panose="02040604050505020304" pitchFamily="18" charset="0"/>
              </a:rPr>
              <a:t>MaxIm</a:t>
            </a:r>
            <a:r>
              <a:rPr lang="en-US" dirty="0">
                <a:latin typeface="Century Schoolbook" panose="02040604050505020304" pitchFamily="18" charset="0"/>
              </a:rPr>
              <a:t> DL</a:t>
            </a:r>
          </a:p>
          <a:p>
            <a:pPr marL="342900" indent="-342900">
              <a:buAutoNum type="arabicPeriod"/>
            </a:pPr>
            <a:r>
              <a:rPr lang="uk-UA" dirty="0">
                <a:latin typeface="Century Schoolbook" panose="02040604050505020304" pitchFamily="18" charset="0"/>
              </a:rPr>
              <a:t>Фотометрія у </a:t>
            </a:r>
            <a:r>
              <a:rPr lang="en-US" dirty="0" err="1">
                <a:latin typeface="Century Schoolbook" panose="02040604050505020304" pitchFamily="18" charset="0"/>
              </a:rPr>
              <a:t>STDpipe</a:t>
            </a:r>
            <a:endParaRPr lang="en-US" dirty="0">
              <a:latin typeface="Century Schoolbook" panose="02040604050505020304" pitchFamily="18" charset="0"/>
            </a:endParaRPr>
          </a:p>
          <a:p>
            <a:pPr marL="342900" indent="-342900">
              <a:buAutoNum type="arabicPeriod"/>
            </a:pPr>
            <a:r>
              <a:rPr lang="uk-UA" dirty="0">
                <a:latin typeface="Century Schoolbook" panose="02040604050505020304" pitchFamily="18" charset="0"/>
              </a:rPr>
              <a:t>Фотометрія у </a:t>
            </a:r>
            <a:r>
              <a:rPr lang="en-US" dirty="0" err="1">
                <a:latin typeface="Century Schoolbook" panose="02040604050505020304" pitchFamily="18" charset="0"/>
              </a:rPr>
              <a:t>Astrometrica</a:t>
            </a:r>
            <a:endParaRPr lang="en-US" dirty="0">
              <a:latin typeface="Century Schoolbook" panose="02040604050505020304" pitchFamily="18" charset="0"/>
            </a:endParaRPr>
          </a:p>
          <a:p>
            <a:pPr marL="342900" indent="-342900">
              <a:buAutoNum type="arabicPeriod"/>
            </a:pPr>
            <a:r>
              <a:rPr lang="uk-UA" dirty="0">
                <a:latin typeface="Century Schoolbook" panose="02040604050505020304" pitchFamily="18" charset="0"/>
              </a:rPr>
              <a:t>Результати фотометрії</a:t>
            </a:r>
          </a:p>
          <a:p>
            <a:pPr marL="342900" indent="-342900">
              <a:buAutoNum type="arabicPeriod"/>
            </a:pPr>
            <a:r>
              <a:rPr lang="uk-UA" dirty="0">
                <a:latin typeface="Century Schoolbook" panose="02040604050505020304" pitchFamily="18" charset="0"/>
              </a:rPr>
              <a:t>Фізичні параметри </a:t>
            </a:r>
            <a:r>
              <a:rPr lang="en-US" dirty="0">
                <a:latin typeface="Century Schoolbook" panose="02040604050505020304" pitchFamily="18" charset="0"/>
              </a:rPr>
              <a:t>GRB 221009A: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>
                <a:latin typeface="Century Schoolbook" panose="02040604050505020304" pitchFamily="18" charset="0"/>
              </a:rPr>
              <a:t>На основі формул кореляцій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>
                <a:latin typeface="Century Schoolbook" panose="02040604050505020304" pitchFamily="18" charset="0"/>
              </a:rPr>
              <a:t>На основі моделювання в </a:t>
            </a:r>
            <a:r>
              <a:rPr lang="en-US" dirty="0" err="1">
                <a:latin typeface="Century Schoolbook" panose="02040604050505020304" pitchFamily="18" charset="0"/>
              </a:rPr>
              <a:t>afterglowpy</a:t>
            </a:r>
            <a:endParaRPr lang="en-US" dirty="0">
              <a:latin typeface="Century Schoolbook" panose="02040604050505020304" pitchFamily="18" charset="0"/>
            </a:endParaRPr>
          </a:p>
          <a:p>
            <a:r>
              <a:rPr lang="en-US" dirty="0">
                <a:latin typeface="Century Schoolbook" panose="02040604050505020304" pitchFamily="18" charset="0"/>
              </a:rPr>
              <a:t>9. </a:t>
            </a:r>
            <a:r>
              <a:rPr lang="uk-UA" dirty="0">
                <a:latin typeface="Century Schoolbook" panose="02040604050505020304" pitchFamily="18" charset="0"/>
              </a:rPr>
              <a:t>Асоціація </a:t>
            </a:r>
            <a:r>
              <a:rPr lang="en-US" dirty="0">
                <a:latin typeface="Century Schoolbook" panose="02040604050505020304" pitchFamily="18" charset="0"/>
              </a:rPr>
              <a:t>GRB 221009A </a:t>
            </a:r>
            <a:r>
              <a:rPr lang="uk-UA" dirty="0">
                <a:latin typeface="Century Schoolbook" panose="02040604050505020304" pitchFamily="18" charset="0"/>
              </a:rPr>
              <a:t>з надновою</a:t>
            </a:r>
          </a:p>
          <a:p>
            <a:r>
              <a:rPr lang="uk-UA" dirty="0">
                <a:latin typeface="Century Schoolbook" panose="02040604050505020304" pitchFamily="18" charset="0"/>
              </a:rPr>
              <a:t>1</a:t>
            </a:r>
            <a:r>
              <a:rPr lang="en-US" dirty="0">
                <a:latin typeface="Century Schoolbook" panose="02040604050505020304" pitchFamily="18" charset="0"/>
              </a:rPr>
              <a:t>0</a:t>
            </a:r>
            <a:r>
              <a:rPr lang="uk-UA" dirty="0">
                <a:latin typeface="Century Schoolbook" panose="02040604050505020304" pitchFamily="18" charset="0"/>
              </a:rPr>
              <a:t>. Висновки</a:t>
            </a:r>
          </a:p>
          <a:p>
            <a:r>
              <a:rPr lang="uk-UA" dirty="0">
                <a:latin typeface="Century Schoolbook" panose="02040604050505020304" pitchFamily="18" charset="0"/>
              </a:rPr>
              <a:t>1</a:t>
            </a:r>
            <a:r>
              <a:rPr lang="en-US" dirty="0">
                <a:latin typeface="Century Schoolbook" panose="02040604050505020304" pitchFamily="18" charset="0"/>
              </a:rPr>
              <a:t>1</a:t>
            </a:r>
            <a:r>
              <a:rPr lang="uk-UA" dirty="0">
                <a:latin typeface="Century Schoolbook" panose="02040604050505020304" pitchFamily="18" charset="0"/>
              </a:rPr>
              <a:t>. Список використаних джерел</a:t>
            </a:r>
            <a:endParaRPr lang="en-US" dirty="0">
              <a:latin typeface="Century Schoolbook" panose="02040604050505020304" pitchFamily="18" charset="0"/>
            </a:endParaRPr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86CF94-C29A-31A4-F0FD-540055DCE55A}"/>
              </a:ext>
            </a:extLst>
          </p:cNvPr>
          <p:cNvSpPr txBox="1"/>
          <p:nvPr/>
        </p:nvSpPr>
        <p:spPr>
          <a:xfrm>
            <a:off x="7364520" y="5364245"/>
            <a:ext cx="41383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b="1" dirty="0">
                <a:latin typeface="Century Schoolbook" panose="02040604050505020304" pitchFamily="18" charset="0"/>
              </a:rPr>
              <a:t>(Рентгенівські «хвилі» від </a:t>
            </a:r>
            <a:r>
              <a:rPr lang="en-US" sz="1200" b="1" dirty="0">
                <a:latin typeface="Century Schoolbook" panose="02040604050505020304" pitchFamily="18" charset="0"/>
              </a:rPr>
              <a:t>GRB 221009A) [</a:t>
            </a:r>
            <a:r>
              <a:rPr lang="uk-UA" sz="1200" b="1" dirty="0">
                <a:latin typeface="Century Schoolbook" panose="02040604050505020304" pitchFamily="18" charset="0"/>
              </a:rPr>
              <a:t>1</a:t>
            </a:r>
            <a:r>
              <a:rPr lang="en-US" sz="1200" b="1" dirty="0">
                <a:latin typeface="Century Schoolbook" panose="02040604050505020304" pitchFamily="18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998638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9CD5EE2-8C58-9E6D-E8C6-4A5348705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GRB221009A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F7738E-88FD-87D6-0917-A1A018D32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6537-A486-426F-BC31-48F370B9692F}" type="slidenum">
              <a:rPr lang="en-US" smtClean="0"/>
              <a:t>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CBA0B8-BCA7-9BCA-DC23-1495625C16FA}"/>
              </a:ext>
            </a:extLst>
          </p:cNvPr>
          <p:cNvSpPr txBox="1"/>
          <p:nvPr/>
        </p:nvSpPr>
        <p:spPr>
          <a:xfrm>
            <a:off x="160648" y="53620"/>
            <a:ext cx="5071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entury Schoolbook" panose="02040604050505020304" pitchFamily="18" charset="0"/>
              </a:rPr>
              <a:t>GRB 221009A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89E811-BF03-5D2F-6041-4915592E53A8}"/>
              </a:ext>
            </a:extLst>
          </p:cNvPr>
          <p:cNvSpPr txBox="1"/>
          <p:nvPr/>
        </p:nvSpPr>
        <p:spPr>
          <a:xfrm>
            <a:off x="6106298" y="53620"/>
            <a:ext cx="608570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dirty="0">
                <a:latin typeface="Century Schoolbook" panose="02040604050505020304" pitchFamily="18" charset="0"/>
              </a:rPr>
              <a:t>9 </a:t>
            </a:r>
            <a:r>
              <a:rPr lang="uk-UA" sz="1400" dirty="0">
                <a:latin typeface="Century Schoolbook" panose="02040604050505020304" pitchFamily="18" charset="0"/>
              </a:rPr>
              <a:t>жовтня 2022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entury Schoolbook" panose="02040604050505020304" pitchFamily="18" charset="0"/>
              </a:rPr>
              <a:t> Neil </a:t>
            </a:r>
            <a:r>
              <a:rPr lang="en-US" sz="1400" dirty="0" err="1">
                <a:latin typeface="Century Schoolbook" panose="02040604050505020304" pitchFamily="18" charset="0"/>
              </a:rPr>
              <a:t>Gehrels</a:t>
            </a:r>
            <a:r>
              <a:rPr lang="en-US" sz="1400" dirty="0">
                <a:latin typeface="Century Schoolbook" panose="02040604050505020304" pitchFamily="18" charset="0"/>
              </a:rPr>
              <a:t> Swift Observatory </a:t>
            </a:r>
            <a:r>
              <a:rPr lang="uk-UA" sz="1400" dirty="0">
                <a:latin typeface="Century Schoolbook" panose="02040604050505020304" pitchFamily="18" charset="0"/>
              </a:rPr>
              <a:t>та </a:t>
            </a:r>
            <a:r>
              <a:rPr lang="en-US" sz="1400" dirty="0">
                <a:latin typeface="Century Schoolbook" panose="02040604050505020304" pitchFamily="18" charset="0"/>
              </a:rPr>
              <a:t>Fermi Gamma-ray Space Telescope</a:t>
            </a:r>
            <a:endParaRPr lang="pt-BR" sz="1400" dirty="0">
              <a:latin typeface="Century Schoolbook" panose="020406040505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dirty="0">
                <a:latin typeface="Century Schoolbook" panose="02040604050505020304" pitchFamily="18" charset="0"/>
              </a:rPr>
              <a:t>19h 13m 03.48s 	+19° 46′ 24.6″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400" dirty="0">
                <a:latin typeface="Century Schoolbook" panose="02040604050505020304" pitchFamily="18" charset="0"/>
              </a:rPr>
              <a:t>Відстань до Землі: ≈ </a:t>
            </a:r>
            <a:r>
              <a:rPr lang="en-US" sz="1400" dirty="0">
                <a:latin typeface="Century Schoolbook" panose="02040604050505020304" pitchFamily="18" charset="0"/>
              </a:rPr>
              <a:t>2.4</a:t>
            </a:r>
            <a:r>
              <a:rPr lang="uk-UA" sz="1400" dirty="0">
                <a:latin typeface="Century Schoolbook" panose="02040604050505020304" pitchFamily="18" charset="0"/>
              </a:rPr>
              <a:t> мільярди світлових років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entury Schoolbook" panose="02040604050505020304" pitchFamily="18" charset="0"/>
              </a:rPr>
              <a:t>z ≈ 0.151</a:t>
            </a:r>
            <a:endParaRPr lang="uk-UA" sz="1400" dirty="0">
              <a:latin typeface="Century Schoolbook" panose="020406040505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400" dirty="0">
                <a:latin typeface="Century Schoolbook" panose="02040604050505020304" pitchFamily="18" charset="0"/>
              </a:rPr>
              <a:t>Рекордна енергія фотону: 18</a:t>
            </a:r>
            <a:r>
              <a:rPr lang="en-US" sz="1400" dirty="0">
                <a:latin typeface="Century Schoolbook" panose="02040604050505020304" pitchFamily="18" charset="0"/>
              </a:rPr>
              <a:t> </a:t>
            </a:r>
            <a:r>
              <a:rPr lang="en-US" sz="1400" dirty="0" err="1">
                <a:latin typeface="Century Schoolbook" panose="02040604050505020304" pitchFamily="18" charset="0"/>
              </a:rPr>
              <a:t>TeV</a:t>
            </a:r>
            <a:r>
              <a:rPr lang="en-US" sz="1400" dirty="0">
                <a:latin typeface="Century Schoolbook" panose="02040604050505020304" pitchFamily="18" charset="0"/>
              </a:rPr>
              <a:t> [11]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>
                <a:latin typeface="Century Schoolbook" panose="02040604050505020304" pitchFamily="18" charset="0"/>
              </a:rPr>
              <a:t>E</a:t>
            </a:r>
            <a:r>
              <a:rPr lang="en-US" sz="1400" baseline="-25000" dirty="0" err="1">
                <a:latin typeface="Century Schoolbook" panose="02040604050505020304" pitchFamily="18" charset="0"/>
              </a:rPr>
              <a:t>iso</a:t>
            </a:r>
            <a:r>
              <a:rPr lang="en-US" sz="1400" dirty="0">
                <a:latin typeface="Century Schoolbook" panose="02040604050505020304" pitchFamily="18" charset="0"/>
              </a:rPr>
              <a:t> ≈ 10</a:t>
            </a:r>
            <a:r>
              <a:rPr lang="en-US" sz="1400" baseline="30000" dirty="0">
                <a:latin typeface="Century Schoolbook" panose="02040604050505020304" pitchFamily="18" charset="0"/>
              </a:rPr>
              <a:t>54</a:t>
            </a:r>
            <a:r>
              <a:rPr lang="en-US" sz="1400" dirty="0">
                <a:latin typeface="Century Schoolbook" panose="02040604050505020304" pitchFamily="18" charset="0"/>
              </a:rPr>
              <a:t> erg [9]</a:t>
            </a:r>
            <a:endParaRPr lang="uk-UA" sz="1400" dirty="0">
              <a:latin typeface="Century Schoolbook" panose="020406040505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400" dirty="0">
                <a:latin typeface="Century Schoolbook" panose="02040604050505020304" pitchFamily="18" charset="0"/>
              </a:rPr>
              <a:t>Таке явище, за оцінками, відбувається раз на 10 000 років</a:t>
            </a:r>
            <a:r>
              <a:rPr lang="en-US" sz="1400" dirty="0">
                <a:latin typeface="Century Schoolbook" panose="02040604050505020304" pitchFamily="18" charset="0"/>
              </a:rPr>
              <a:t> [12]</a:t>
            </a:r>
            <a:endParaRPr lang="uk-UA" sz="1400" dirty="0">
              <a:latin typeface="Century Schoolbook" panose="020406040505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Century Schoolbook" panose="020406040505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8" name="Picture 7" descr="A picture containing night sky">
            <a:extLst>
              <a:ext uri="{FF2B5EF4-FFF2-40B4-BE49-F238E27FC236}">
                <a16:creationId xmlns:a16="http://schemas.microsoft.com/office/drawing/2014/main" id="{B6087EFA-5C8F-1F51-B9E7-157169F3CA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212" y="2425574"/>
            <a:ext cx="3904271" cy="33757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BC2C2E-4EED-97DD-C2C0-C2A7F488D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757" y="3568943"/>
            <a:ext cx="4986387" cy="25616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DEA376-4DD6-066F-144F-688FDCF5F2DC}"/>
              </a:ext>
            </a:extLst>
          </p:cNvPr>
          <p:cNvSpPr txBox="1"/>
          <p:nvPr/>
        </p:nvSpPr>
        <p:spPr>
          <a:xfrm>
            <a:off x="7621457" y="5801371"/>
            <a:ext cx="327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entury Schoolbook" panose="02040604050505020304" pitchFamily="18" charset="0"/>
              </a:rPr>
              <a:t>(</a:t>
            </a:r>
            <a:r>
              <a:rPr lang="uk-UA" sz="1200" b="1" dirty="0" err="1">
                <a:latin typeface="Century Schoolbook" panose="02040604050505020304" pitchFamily="18" charset="0"/>
              </a:rPr>
              <a:t>Таймлапс</a:t>
            </a:r>
            <a:r>
              <a:rPr lang="uk-UA" sz="1200" b="1" dirty="0">
                <a:latin typeface="Century Schoolbook" panose="02040604050505020304" pitchFamily="18" charset="0"/>
              </a:rPr>
              <a:t> </a:t>
            </a:r>
            <a:r>
              <a:rPr lang="en-US" sz="1200" b="1" dirty="0">
                <a:latin typeface="Century Schoolbook" panose="02040604050505020304" pitchFamily="18" charset="0"/>
              </a:rPr>
              <a:t>GRB 221009A </a:t>
            </a:r>
            <a:r>
              <a:rPr lang="uk-UA" sz="1200" b="1" dirty="0">
                <a:latin typeface="Century Schoolbook" panose="02040604050505020304" pitchFamily="18" charset="0"/>
              </a:rPr>
              <a:t>отриманий </a:t>
            </a:r>
            <a:r>
              <a:rPr lang="en-US" sz="1200" b="1" i="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</a:rPr>
              <a:t>Fermi Gamma-ray Space Telescope</a:t>
            </a:r>
            <a:r>
              <a:rPr lang="uk-UA" sz="1200" b="1" i="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</a:rPr>
              <a:t>) </a:t>
            </a:r>
            <a:r>
              <a:rPr lang="en-US" sz="1200" b="1" i="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</a:rPr>
              <a:t>[</a:t>
            </a:r>
            <a:r>
              <a:rPr lang="uk-UA" sz="1200" b="1" i="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</a:rPr>
              <a:t>2</a:t>
            </a:r>
            <a:r>
              <a:rPr lang="en-US" sz="1200" b="1" i="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</a:rPr>
              <a:t>]</a:t>
            </a:r>
            <a:endParaRPr lang="en-US" sz="1200" b="1" dirty="0">
              <a:latin typeface="Century Schoolbook" panose="020406040505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279E30-FA2A-4B39-0C4F-FC49EDF10FA1}"/>
              </a:ext>
            </a:extLst>
          </p:cNvPr>
          <p:cNvSpPr txBox="1"/>
          <p:nvPr/>
        </p:nvSpPr>
        <p:spPr>
          <a:xfrm>
            <a:off x="89859" y="6056865"/>
            <a:ext cx="71926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entury Schoolbook" panose="02040604050505020304" pitchFamily="18" charset="0"/>
              </a:rPr>
              <a:t>(</a:t>
            </a:r>
            <a:r>
              <a:rPr lang="uk-UA" sz="1200" b="1" dirty="0">
                <a:latin typeface="Century Schoolbook" panose="02040604050505020304" pitchFamily="18" charset="0"/>
              </a:rPr>
              <a:t>Крива блиску оптичного післясвітіння </a:t>
            </a:r>
            <a:r>
              <a:rPr lang="en-US" sz="1200" b="1" dirty="0">
                <a:latin typeface="Century Schoolbook" panose="02040604050505020304" pitchFamily="18" charset="0"/>
              </a:rPr>
              <a:t>GRB 221009A </a:t>
            </a:r>
            <a:r>
              <a:rPr lang="uk-UA" sz="1200" b="1" dirty="0">
                <a:latin typeface="Century Schoolbook" panose="02040604050505020304" pitchFamily="18" charset="0"/>
              </a:rPr>
              <a:t>на основі даних </a:t>
            </a:r>
            <a:r>
              <a:rPr lang="en-US" sz="1200" b="1" dirty="0">
                <a:latin typeface="Century Schoolbook" panose="02040604050505020304" pitchFamily="18" charset="0"/>
              </a:rPr>
              <a:t>GRANDMA) [</a:t>
            </a:r>
            <a:r>
              <a:rPr lang="uk-UA" sz="1200" b="1" dirty="0">
                <a:latin typeface="Century Schoolbook" panose="02040604050505020304" pitchFamily="18" charset="0"/>
              </a:rPr>
              <a:t>3</a:t>
            </a:r>
            <a:r>
              <a:rPr lang="en-US" sz="1200" b="1" dirty="0">
                <a:latin typeface="Century Schoolbook" panose="02040604050505020304" pitchFamily="18" charset="0"/>
              </a:rPr>
              <a:t>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B1624A-27D7-FE28-DB2E-3F252F9844D5}"/>
              </a:ext>
            </a:extLst>
          </p:cNvPr>
          <p:cNvSpPr txBox="1"/>
          <p:nvPr/>
        </p:nvSpPr>
        <p:spPr>
          <a:xfrm>
            <a:off x="269364" y="677660"/>
            <a:ext cx="50567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Century Schoolbook" panose="02040604050505020304" pitchFamily="18" charset="0"/>
              </a:rPr>
              <a:t>Мета</a:t>
            </a:r>
            <a:r>
              <a:rPr lang="ru-RU" sz="1200" dirty="0">
                <a:latin typeface="Century Schoolbook" panose="02040604050505020304" pitchFamily="18" charset="0"/>
              </a:rPr>
              <a:t>: </a:t>
            </a:r>
            <a:r>
              <a:rPr lang="ru-RU" sz="1200" dirty="0" err="1">
                <a:latin typeface="Century Schoolbook" panose="02040604050505020304" pitchFamily="18" charset="0"/>
              </a:rPr>
              <a:t>Спостереження</a:t>
            </a:r>
            <a:r>
              <a:rPr lang="ru-RU" sz="1200" dirty="0">
                <a:latin typeface="Century Schoolbook" panose="02040604050505020304" pitchFamily="18" charset="0"/>
              </a:rPr>
              <a:t>, </a:t>
            </a:r>
            <a:r>
              <a:rPr lang="ru-RU" sz="1200" dirty="0" err="1">
                <a:latin typeface="Century Schoolbook" panose="02040604050505020304" pitchFamily="18" charset="0"/>
              </a:rPr>
              <a:t>фотометричне</a:t>
            </a:r>
            <a:r>
              <a:rPr lang="ru-RU" sz="1200" dirty="0">
                <a:latin typeface="Century Schoolbook" panose="02040604050505020304" pitchFamily="18" charset="0"/>
              </a:rPr>
              <a:t> </a:t>
            </a:r>
            <a:r>
              <a:rPr lang="ru-RU" sz="1200" dirty="0" err="1">
                <a:latin typeface="Century Schoolbook" panose="02040604050505020304" pitchFamily="18" charset="0"/>
              </a:rPr>
              <a:t>опрацювання</a:t>
            </a:r>
            <a:r>
              <a:rPr lang="ru-RU" sz="1200" dirty="0">
                <a:latin typeface="Century Schoolbook" panose="02040604050505020304" pitchFamily="18" charset="0"/>
              </a:rPr>
              <a:t> </a:t>
            </a:r>
            <a:r>
              <a:rPr lang="ru-RU" sz="1200" dirty="0" err="1">
                <a:latin typeface="Century Schoolbook" panose="02040604050505020304" pitchFamily="18" charset="0"/>
              </a:rPr>
              <a:t>об’єкту</a:t>
            </a:r>
            <a:r>
              <a:rPr lang="ru-RU" sz="1200" dirty="0">
                <a:latin typeface="Century Schoolbook" panose="02040604050505020304" pitchFamily="18" charset="0"/>
              </a:rPr>
              <a:t> </a:t>
            </a:r>
            <a:r>
              <a:rPr lang="en-US" sz="1200" dirty="0">
                <a:latin typeface="Century Schoolbook" panose="02040604050505020304" pitchFamily="18" charset="0"/>
              </a:rPr>
              <a:t>GRB</a:t>
            </a:r>
            <a:r>
              <a:rPr lang="uk-UA" sz="1200" dirty="0">
                <a:latin typeface="Century Schoolbook" panose="02040604050505020304" pitchFamily="18" charset="0"/>
              </a:rPr>
              <a:t> </a:t>
            </a:r>
            <a:r>
              <a:rPr lang="en-US" sz="1200" dirty="0">
                <a:latin typeface="Century Schoolbook" panose="02040604050505020304" pitchFamily="18" charset="0"/>
              </a:rPr>
              <a:t>221009</a:t>
            </a:r>
            <a:r>
              <a:rPr lang="ru-RU" sz="1200" dirty="0">
                <a:latin typeface="Century Schoolbook" panose="02040604050505020304" pitchFamily="18" charset="0"/>
              </a:rPr>
              <a:t>А та </a:t>
            </a:r>
            <a:r>
              <a:rPr lang="ru-RU" sz="1200" dirty="0" err="1">
                <a:latin typeface="Century Schoolbook" panose="02040604050505020304" pitchFamily="18" charset="0"/>
              </a:rPr>
              <a:t>інтеграція</a:t>
            </a:r>
            <a:r>
              <a:rPr lang="ru-RU" sz="1200" dirty="0">
                <a:latin typeface="Century Schoolbook" panose="02040604050505020304" pitchFamily="18" charset="0"/>
              </a:rPr>
              <a:t> </a:t>
            </a:r>
            <a:r>
              <a:rPr lang="ru-RU" sz="1200" dirty="0" err="1">
                <a:latin typeface="Century Schoolbook" panose="02040604050505020304" pitchFamily="18" charset="0"/>
              </a:rPr>
              <a:t>результатів</a:t>
            </a:r>
            <a:r>
              <a:rPr lang="ru-RU" sz="1200" dirty="0">
                <a:latin typeface="Century Schoolbook" panose="02040604050505020304" pitchFamily="18" charset="0"/>
              </a:rPr>
              <a:t> наших </a:t>
            </a:r>
            <a:r>
              <a:rPr lang="ru-RU" sz="1200" dirty="0" err="1">
                <a:latin typeface="Century Schoolbook" panose="02040604050505020304" pitchFamily="18" charset="0"/>
              </a:rPr>
              <a:t>спостережень</a:t>
            </a:r>
            <a:r>
              <a:rPr lang="ru-RU" sz="1200" dirty="0">
                <a:latin typeface="Century Schoolbook" panose="02040604050505020304" pitchFamily="18" charset="0"/>
              </a:rPr>
              <a:t> у </a:t>
            </a:r>
            <a:r>
              <a:rPr lang="ru-RU" sz="1200" dirty="0" err="1">
                <a:latin typeface="Century Schoolbook" panose="02040604050505020304" pitchFamily="18" charset="0"/>
              </a:rPr>
              <a:t>міжнародну</a:t>
            </a:r>
            <a:r>
              <a:rPr lang="ru-RU" sz="1200" dirty="0">
                <a:latin typeface="Century Schoolbook" panose="02040604050505020304" pitchFamily="18" charset="0"/>
              </a:rPr>
              <a:t> базу </a:t>
            </a:r>
            <a:r>
              <a:rPr lang="ru-RU" sz="1200" dirty="0" err="1">
                <a:latin typeface="Century Schoolbook" panose="02040604050505020304" pitchFamily="18" charset="0"/>
              </a:rPr>
              <a:t>даних</a:t>
            </a:r>
            <a:r>
              <a:rPr lang="ru-RU" sz="1200" dirty="0">
                <a:latin typeface="Century Schoolbook" panose="02040604050505020304" pitchFamily="18" charset="0"/>
              </a:rPr>
              <a:t> </a:t>
            </a:r>
            <a:r>
              <a:rPr lang="en-US" sz="1200" dirty="0">
                <a:latin typeface="Century Schoolbook" panose="02040604050505020304" pitchFamily="18" charset="0"/>
              </a:rPr>
              <a:t>GRANDMA; </a:t>
            </a:r>
            <a:r>
              <a:rPr lang="ru-RU" sz="1200" dirty="0" err="1">
                <a:latin typeface="Century Schoolbook" panose="02040604050505020304" pitchFamily="18" charset="0"/>
              </a:rPr>
              <a:t>оцінка</a:t>
            </a:r>
            <a:r>
              <a:rPr lang="ru-RU" sz="1200" dirty="0">
                <a:latin typeface="Century Schoolbook" panose="02040604050505020304" pitchFamily="18" charset="0"/>
              </a:rPr>
              <a:t> </a:t>
            </a:r>
            <a:r>
              <a:rPr lang="ru-RU" sz="1200" dirty="0" err="1">
                <a:latin typeface="Century Schoolbook" panose="02040604050505020304" pitchFamily="18" charset="0"/>
              </a:rPr>
              <a:t>фізичних</a:t>
            </a:r>
            <a:r>
              <a:rPr lang="ru-RU" sz="1200" dirty="0">
                <a:latin typeface="Century Schoolbook" panose="02040604050505020304" pitchFamily="18" charset="0"/>
              </a:rPr>
              <a:t> </a:t>
            </a:r>
            <a:r>
              <a:rPr lang="ru-RU" sz="1200" dirty="0" err="1">
                <a:latin typeface="Century Schoolbook" panose="02040604050505020304" pitchFamily="18" charset="0"/>
              </a:rPr>
              <a:t>параметрів</a:t>
            </a:r>
            <a:r>
              <a:rPr lang="ru-RU" sz="1200" dirty="0">
                <a:latin typeface="Century Schoolbook" panose="02040604050505020304" pitchFamily="18" charset="0"/>
              </a:rPr>
              <a:t> та </a:t>
            </a:r>
            <a:r>
              <a:rPr lang="ru-RU" sz="1200" dirty="0" err="1">
                <a:latin typeface="Century Schoolbook" panose="02040604050505020304" pitchFamily="18" charset="0"/>
              </a:rPr>
              <a:t>аналіз</a:t>
            </a:r>
            <a:r>
              <a:rPr lang="ru-RU" sz="1200" dirty="0">
                <a:latin typeface="Century Schoolbook" panose="02040604050505020304" pitchFamily="18" charset="0"/>
              </a:rPr>
              <a:t> </a:t>
            </a:r>
            <a:r>
              <a:rPr lang="ru-RU" sz="1200" dirty="0" err="1">
                <a:latin typeface="Century Schoolbook" panose="02040604050505020304" pitchFamily="18" charset="0"/>
              </a:rPr>
              <a:t>можливості</a:t>
            </a:r>
            <a:r>
              <a:rPr lang="ru-RU" sz="1200" dirty="0">
                <a:latin typeface="Century Schoolbook" panose="02040604050505020304" pitchFamily="18" charset="0"/>
              </a:rPr>
              <a:t> </a:t>
            </a:r>
            <a:r>
              <a:rPr lang="ru-RU" sz="1200" dirty="0" err="1">
                <a:latin typeface="Century Schoolbook" panose="02040604050505020304" pitchFamily="18" charset="0"/>
              </a:rPr>
              <a:t>асоціації</a:t>
            </a:r>
            <a:r>
              <a:rPr lang="ru-RU" sz="1200" dirty="0">
                <a:latin typeface="Century Schoolbook" panose="02040604050505020304" pitchFamily="18" charset="0"/>
              </a:rPr>
              <a:t> з </a:t>
            </a:r>
            <a:r>
              <a:rPr lang="ru-RU" sz="1200" dirty="0" err="1">
                <a:latin typeface="Century Schoolbook" panose="02040604050505020304" pitchFamily="18" charset="0"/>
              </a:rPr>
              <a:t>надновою</a:t>
            </a:r>
            <a:r>
              <a:rPr lang="ru-RU" sz="1200" dirty="0">
                <a:latin typeface="Century Schoolbook" panose="02040604050505020304" pitchFamily="18" charset="0"/>
              </a:rPr>
              <a:t> </a:t>
            </a:r>
            <a:r>
              <a:rPr lang="ru-RU" sz="1200" dirty="0" err="1">
                <a:latin typeface="Century Schoolbook" panose="02040604050505020304" pitchFamily="18" charset="0"/>
              </a:rPr>
              <a:t>даного</a:t>
            </a:r>
            <a:r>
              <a:rPr lang="ru-RU" sz="1200" dirty="0">
                <a:latin typeface="Century Schoolbook" panose="02040604050505020304" pitchFamily="18" charset="0"/>
              </a:rPr>
              <a:t> </a:t>
            </a:r>
            <a:r>
              <a:rPr lang="ru-RU" sz="1200" dirty="0" err="1">
                <a:latin typeface="Century Schoolbook" panose="02040604050505020304" pitchFamily="18" charset="0"/>
              </a:rPr>
              <a:t>об’єкту</a:t>
            </a:r>
            <a:r>
              <a:rPr lang="ru-RU" sz="1200" dirty="0">
                <a:latin typeface="Century Schoolbook" panose="02040604050505020304" pitchFamily="18" charset="0"/>
              </a:rPr>
              <a:t>. </a:t>
            </a:r>
          </a:p>
          <a:p>
            <a:endParaRPr lang="ru-RU" sz="1200" dirty="0">
              <a:latin typeface="Century Schoolbook" panose="02040604050505020304" pitchFamily="18" charset="0"/>
            </a:endParaRPr>
          </a:p>
          <a:p>
            <a:r>
              <a:rPr lang="ru-RU" sz="1200" b="1" dirty="0" err="1">
                <a:latin typeface="Century Schoolbook" panose="02040604050505020304" pitchFamily="18" charset="0"/>
              </a:rPr>
              <a:t>Завдання</a:t>
            </a:r>
            <a:r>
              <a:rPr lang="ru-RU" sz="1200" dirty="0">
                <a:latin typeface="Century Schoolbook" panose="02040604050505020304" pitchFamily="18" charset="0"/>
              </a:rPr>
              <a:t>:</a:t>
            </a:r>
          </a:p>
          <a:p>
            <a:endParaRPr lang="ru-RU" sz="1200" dirty="0">
              <a:latin typeface="Century Schoolbook" panose="02040604050505020304" pitchFamily="18" charset="0"/>
            </a:endParaRPr>
          </a:p>
          <a:p>
            <a:pPr marL="228600" indent="-228600">
              <a:buAutoNum type="arabicPeriod"/>
            </a:pPr>
            <a:r>
              <a:rPr lang="ru-RU" sz="1200" dirty="0" err="1">
                <a:latin typeface="Century Schoolbook" panose="02040604050505020304" pitchFamily="18" charset="0"/>
              </a:rPr>
              <a:t>Спостереження</a:t>
            </a:r>
            <a:r>
              <a:rPr lang="ru-RU" sz="1200" dirty="0">
                <a:latin typeface="Century Schoolbook" panose="02040604050505020304" pitchFamily="18" charset="0"/>
              </a:rPr>
              <a:t> </a:t>
            </a:r>
            <a:r>
              <a:rPr lang="ru-RU" sz="1200" dirty="0" err="1">
                <a:latin typeface="Century Schoolbook" panose="02040604050505020304" pitchFamily="18" charset="0"/>
              </a:rPr>
              <a:t>об’єкту</a:t>
            </a:r>
            <a:r>
              <a:rPr lang="ru-RU" sz="1200" dirty="0">
                <a:latin typeface="Century Schoolbook" panose="02040604050505020304" pitchFamily="18" charset="0"/>
              </a:rPr>
              <a:t> </a:t>
            </a:r>
            <a:r>
              <a:rPr lang="en-US" sz="1200" dirty="0">
                <a:latin typeface="Century Schoolbook" panose="02040604050505020304" pitchFamily="18" charset="0"/>
              </a:rPr>
              <a:t>GRB</a:t>
            </a:r>
            <a:r>
              <a:rPr lang="uk-UA" sz="1200" dirty="0">
                <a:latin typeface="Century Schoolbook" panose="02040604050505020304" pitchFamily="18" charset="0"/>
              </a:rPr>
              <a:t> </a:t>
            </a:r>
            <a:r>
              <a:rPr lang="en-US" sz="1200" dirty="0">
                <a:latin typeface="Century Schoolbook" panose="02040604050505020304" pitchFamily="18" charset="0"/>
              </a:rPr>
              <a:t>221009</a:t>
            </a:r>
            <a:r>
              <a:rPr lang="ru-RU" sz="1200" dirty="0">
                <a:latin typeface="Century Schoolbook" panose="02040604050505020304" pitchFamily="18" charset="0"/>
              </a:rPr>
              <a:t>А у рамках </a:t>
            </a:r>
            <a:r>
              <a:rPr lang="ru-RU" sz="1200" dirty="0" err="1">
                <a:latin typeface="Century Schoolbook" panose="02040604050505020304" pitchFamily="18" charset="0"/>
              </a:rPr>
              <a:t>міжнародної</a:t>
            </a:r>
            <a:r>
              <a:rPr lang="ru-RU" sz="1200" dirty="0">
                <a:latin typeface="Century Schoolbook" panose="02040604050505020304" pitchFamily="18" charset="0"/>
              </a:rPr>
              <a:t>      </a:t>
            </a:r>
            <a:r>
              <a:rPr lang="ru-RU" sz="1200" dirty="0" err="1">
                <a:latin typeface="Century Schoolbook" panose="02040604050505020304" pitchFamily="18" charset="0"/>
              </a:rPr>
              <a:t>колаборації</a:t>
            </a:r>
            <a:r>
              <a:rPr lang="ru-RU" sz="1200" dirty="0">
                <a:latin typeface="Century Schoolbook" panose="02040604050505020304" pitchFamily="18" charset="0"/>
              </a:rPr>
              <a:t> </a:t>
            </a:r>
            <a:r>
              <a:rPr lang="en-US" sz="1200" dirty="0">
                <a:latin typeface="Century Schoolbook" panose="02040604050505020304" pitchFamily="18" charset="0"/>
              </a:rPr>
              <a:t>GRANDMA</a:t>
            </a:r>
          </a:p>
          <a:p>
            <a:pPr marL="228600" indent="-228600">
              <a:buAutoNum type="arabicPeriod" startAt="2"/>
            </a:pPr>
            <a:r>
              <a:rPr lang="ru-RU" sz="1200" dirty="0" err="1">
                <a:latin typeface="Century Schoolbook" panose="02040604050505020304" pitchFamily="18" charset="0"/>
              </a:rPr>
              <a:t>Аналіз</a:t>
            </a:r>
            <a:r>
              <a:rPr lang="ru-RU" sz="1200" dirty="0">
                <a:latin typeface="Century Schoolbook" panose="02040604050505020304" pitchFamily="18" charset="0"/>
              </a:rPr>
              <a:t> </a:t>
            </a:r>
            <a:r>
              <a:rPr lang="ru-RU" sz="1200" dirty="0" err="1">
                <a:latin typeface="Century Schoolbook" panose="02040604050505020304" pitchFamily="18" charset="0"/>
              </a:rPr>
              <a:t>різних</a:t>
            </a:r>
            <a:r>
              <a:rPr lang="ru-RU" sz="1200" dirty="0">
                <a:latin typeface="Century Schoolbook" panose="02040604050505020304" pitchFamily="18" charset="0"/>
              </a:rPr>
              <a:t> </a:t>
            </a:r>
            <a:r>
              <a:rPr lang="ru-RU" sz="1200" dirty="0" err="1">
                <a:latin typeface="Century Schoolbook" panose="02040604050505020304" pitchFamily="18" charset="0"/>
              </a:rPr>
              <a:t>фотометричних</a:t>
            </a:r>
            <a:r>
              <a:rPr lang="ru-RU" sz="1200" dirty="0">
                <a:latin typeface="Century Schoolbook" panose="02040604050505020304" pitchFamily="18" charset="0"/>
              </a:rPr>
              <a:t> методик для </a:t>
            </a:r>
            <a:r>
              <a:rPr lang="ru-RU" sz="1200" dirty="0" err="1">
                <a:latin typeface="Century Schoolbook" panose="02040604050505020304" pitchFamily="18" charset="0"/>
              </a:rPr>
              <a:t>транзієнтних</a:t>
            </a:r>
            <a:r>
              <a:rPr lang="ru-RU" sz="1200" dirty="0">
                <a:latin typeface="Century Schoolbook" panose="02040604050505020304" pitchFamily="18" charset="0"/>
              </a:rPr>
              <a:t> </a:t>
            </a:r>
            <a:r>
              <a:rPr lang="ru-RU" sz="1200" dirty="0" err="1">
                <a:latin typeface="Century Schoolbook" panose="02040604050505020304" pitchFamily="18" charset="0"/>
              </a:rPr>
              <a:t>об’єктів</a:t>
            </a:r>
            <a:endParaRPr lang="ru-RU" sz="1200" dirty="0">
              <a:latin typeface="Century Schoolbook" panose="02040604050505020304" pitchFamily="18" charset="0"/>
            </a:endParaRPr>
          </a:p>
          <a:p>
            <a:r>
              <a:rPr lang="ru-RU" sz="1200" dirty="0">
                <a:latin typeface="Century Schoolbook" panose="02040604050505020304" pitchFamily="18" charset="0"/>
              </a:rPr>
              <a:t>3.  </a:t>
            </a:r>
            <a:r>
              <a:rPr lang="ru-RU" sz="1200" dirty="0" err="1">
                <a:latin typeface="Century Schoolbook" panose="02040604050505020304" pitchFamily="18" charset="0"/>
              </a:rPr>
              <a:t>Отримання</a:t>
            </a:r>
            <a:r>
              <a:rPr lang="ru-RU" sz="1200" dirty="0">
                <a:latin typeface="Century Schoolbook" panose="02040604050505020304" pitchFamily="18" charset="0"/>
              </a:rPr>
              <a:t> </a:t>
            </a:r>
            <a:r>
              <a:rPr lang="ru-RU" sz="1200" dirty="0" err="1">
                <a:latin typeface="Century Schoolbook" panose="02040604050505020304" pitchFamily="18" charset="0"/>
              </a:rPr>
              <a:t>власних</a:t>
            </a:r>
            <a:r>
              <a:rPr lang="ru-RU" sz="1200" dirty="0">
                <a:latin typeface="Century Schoolbook" panose="02040604050505020304" pitchFamily="18" charset="0"/>
              </a:rPr>
              <a:t> </a:t>
            </a:r>
            <a:r>
              <a:rPr lang="ru-RU" sz="1200" dirty="0" err="1">
                <a:latin typeface="Century Schoolbook" panose="02040604050505020304" pitchFamily="18" charset="0"/>
              </a:rPr>
              <a:t>результатів</a:t>
            </a:r>
            <a:r>
              <a:rPr lang="ru-RU" sz="1200" dirty="0">
                <a:latin typeface="Century Schoolbook" panose="02040604050505020304" pitchFamily="18" charset="0"/>
              </a:rPr>
              <a:t> </a:t>
            </a:r>
            <a:r>
              <a:rPr lang="ru-RU" sz="1200" dirty="0" err="1">
                <a:latin typeface="Century Schoolbook" panose="02040604050505020304" pitchFamily="18" charset="0"/>
              </a:rPr>
              <a:t>фотометрії</a:t>
            </a:r>
            <a:r>
              <a:rPr lang="ru-RU" sz="1200" dirty="0">
                <a:latin typeface="Century Schoolbook" panose="02040604050505020304" pitchFamily="18" charset="0"/>
              </a:rPr>
              <a:t> </a:t>
            </a:r>
            <a:r>
              <a:rPr lang="en-US" sz="1200" dirty="0">
                <a:latin typeface="Century Schoolbook" panose="02040604050505020304" pitchFamily="18" charset="0"/>
              </a:rPr>
              <a:t>GRB 221009A</a:t>
            </a:r>
          </a:p>
          <a:p>
            <a:r>
              <a:rPr lang="en-US" sz="1200" dirty="0">
                <a:latin typeface="Century Schoolbook" panose="02040604050505020304" pitchFamily="18" charset="0"/>
              </a:rPr>
              <a:t>4.</a:t>
            </a:r>
            <a:r>
              <a:rPr lang="uk-UA" sz="1200" dirty="0">
                <a:latin typeface="Century Schoolbook" panose="02040604050505020304" pitchFamily="18" charset="0"/>
              </a:rPr>
              <a:t>  </a:t>
            </a:r>
            <a:r>
              <a:rPr lang="ru-RU" sz="1200" dirty="0" err="1">
                <a:latin typeface="Century Schoolbook" panose="02040604050505020304" pitchFamily="18" charset="0"/>
              </a:rPr>
              <a:t>Оцінка</a:t>
            </a:r>
            <a:r>
              <a:rPr lang="ru-RU" sz="1200" dirty="0">
                <a:latin typeface="Century Schoolbook" panose="02040604050505020304" pitchFamily="18" charset="0"/>
              </a:rPr>
              <a:t> </a:t>
            </a:r>
            <a:r>
              <a:rPr lang="ru-RU" sz="1200" dirty="0" err="1">
                <a:latin typeface="Century Schoolbook" panose="02040604050505020304" pitchFamily="18" charset="0"/>
              </a:rPr>
              <a:t>фізичних</a:t>
            </a:r>
            <a:r>
              <a:rPr lang="ru-RU" sz="1200" dirty="0">
                <a:latin typeface="Century Schoolbook" panose="02040604050505020304" pitchFamily="18" charset="0"/>
              </a:rPr>
              <a:t> </a:t>
            </a:r>
            <a:r>
              <a:rPr lang="ru-RU" sz="1200" dirty="0" err="1">
                <a:latin typeface="Century Schoolbook" panose="02040604050505020304" pitchFamily="18" charset="0"/>
              </a:rPr>
              <a:t>параметрів</a:t>
            </a:r>
            <a:r>
              <a:rPr lang="ru-RU" sz="1200" dirty="0">
                <a:latin typeface="Century Schoolbook" panose="02040604050505020304" pitchFamily="18" charset="0"/>
              </a:rPr>
              <a:t> </a:t>
            </a:r>
            <a:r>
              <a:rPr lang="ru-RU" sz="1200" dirty="0" err="1">
                <a:latin typeface="Century Schoolbook" panose="02040604050505020304" pitchFamily="18" charset="0"/>
              </a:rPr>
              <a:t>об’єкту</a:t>
            </a:r>
            <a:endParaRPr lang="ru-RU" sz="1200" dirty="0">
              <a:latin typeface="Century Schoolbook" panose="02040604050505020304" pitchFamily="18" charset="0"/>
            </a:endParaRPr>
          </a:p>
          <a:p>
            <a:r>
              <a:rPr lang="ru-RU" sz="1200" dirty="0">
                <a:latin typeface="Century Schoolbook" panose="02040604050505020304" pitchFamily="18" charset="0"/>
              </a:rPr>
              <a:t>5.  </a:t>
            </a:r>
            <a:r>
              <a:rPr lang="ru-RU" sz="1200" dirty="0" err="1">
                <a:latin typeface="Century Schoolbook" panose="02040604050505020304" pitchFamily="18" charset="0"/>
              </a:rPr>
              <a:t>Аналіз</a:t>
            </a:r>
            <a:r>
              <a:rPr lang="ru-RU" sz="1200" dirty="0">
                <a:latin typeface="Century Schoolbook" panose="02040604050505020304" pitchFamily="18" charset="0"/>
              </a:rPr>
              <a:t> </a:t>
            </a:r>
            <a:r>
              <a:rPr lang="ru-RU" sz="1200" dirty="0" err="1">
                <a:latin typeface="Century Schoolbook" panose="02040604050505020304" pitchFamily="18" charset="0"/>
              </a:rPr>
              <a:t>ймовірної</a:t>
            </a:r>
            <a:r>
              <a:rPr lang="ru-RU" sz="1200" dirty="0">
                <a:latin typeface="Century Schoolbook" panose="02040604050505020304" pitchFamily="18" charset="0"/>
              </a:rPr>
              <a:t> </a:t>
            </a:r>
            <a:r>
              <a:rPr lang="ru-RU" sz="1200" dirty="0" err="1">
                <a:latin typeface="Century Schoolbook" panose="02040604050505020304" pitchFamily="18" charset="0"/>
              </a:rPr>
              <a:t>класифікації</a:t>
            </a:r>
            <a:r>
              <a:rPr lang="ru-RU" sz="1200" dirty="0">
                <a:latin typeface="Century Schoolbook" panose="02040604050505020304" pitchFamily="18" charset="0"/>
              </a:rPr>
              <a:t> </a:t>
            </a:r>
            <a:r>
              <a:rPr lang="en-US" sz="1200" dirty="0">
                <a:latin typeface="Century Schoolbook" panose="02040604050505020304" pitchFamily="18" charset="0"/>
              </a:rPr>
              <a:t>GRB 221009A</a:t>
            </a:r>
          </a:p>
        </p:txBody>
      </p:sp>
    </p:spTree>
    <p:extLst>
      <p:ext uri="{BB962C8B-B14F-4D97-AF65-F5344CB8AC3E}">
        <p14:creationId xmlns:p14="http://schemas.microsoft.com/office/powerpoint/2010/main" val="2769573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C271FF8-198C-6116-466E-0A8A29AB8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GRB221009A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8C8346-C15C-9AB4-60F0-26C38A640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6537-A486-426F-BC31-48F370B9692F}" type="slidenum">
              <a:rPr lang="en-US" smtClean="0"/>
              <a:t>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9501DF-5799-8BB7-30E4-19C9716610CC}"/>
              </a:ext>
            </a:extLst>
          </p:cNvPr>
          <p:cNvSpPr txBox="1"/>
          <p:nvPr/>
        </p:nvSpPr>
        <p:spPr>
          <a:xfrm>
            <a:off x="499620" y="197963"/>
            <a:ext cx="115666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entury Schoolbook" panose="02040604050505020304" pitchFamily="18" charset="0"/>
              </a:rPr>
              <a:t>GRANDMA (Global Rapid Advanced Network Devoted to the Multi-messenger Addicts)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B4070A-CE4A-F108-E6AE-25089148E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5548" y="2910661"/>
            <a:ext cx="3534450" cy="1947048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765DABE-47EF-802B-0C49-806C2D5577DA}"/>
              </a:ext>
            </a:extLst>
          </p:cNvPr>
          <p:cNvSpPr/>
          <p:nvPr/>
        </p:nvSpPr>
        <p:spPr>
          <a:xfrm>
            <a:off x="643895" y="1472398"/>
            <a:ext cx="1959572" cy="493804"/>
          </a:xfrm>
          <a:prstGeom prst="round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/>
              <a:t>Сповіщення </a:t>
            </a:r>
            <a:r>
              <a:rPr lang="en-US" dirty="0"/>
              <a:t>GCN</a:t>
            </a:r>
            <a:r>
              <a:rPr lang="uk-UA" dirty="0"/>
              <a:t> </a:t>
            </a:r>
            <a:endParaRPr lang="en-US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8E468812-F745-1545-AB21-28A95DB2C9A5}"/>
              </a:ext>
            </a:extLst>
          </p:cNvPr>
          <p:cNvSpPr/>
          <p:nvPr/>
        </p:nvSpPr>
        <p:spPr>
          <a:xfrm rot="5400000">
            <a:off x="1376778" y="2138231"/>
            <a:ext cx="493806" cy="293413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4B590A3-6B88-F895-D5C8-4B56352A17C1}"/>
              </a:ext>
            </a:extLst>
          </p:cNvPr>
          <p:cNvSpPr/>
          <p:nvPr/>
        </p:nvSpPr>
        <p:spPr>
          <a:xfrm>
            <a:off x="643895" y="2603672"/>
            <a:ext cx="1959572" cy="825327"/>
          </a:xfrm>
          <a:prstGeom prst="round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/>
              <a:t>Аналіз спостережних умов та об’єкту</a:t>
            </a:r>
            <a:endParaRPr lang="en-US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0488FC6-2FE1-C517-6C77-BFEABAB39871}"/>
              </a:ext>
            </a:extLst>
          </p:cNvPr>
          <p:cNvSpPr/>
          <p:nvPr/>
        </p:nvSpPr>
        <p:spPr>
          <a:xfrm>
            <a:off x="643895" y="4066468"/>
            <a:ext cx="1959572" cy="825326"/>
          </a:xfrm>
          <a:prstGeom prst="round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/>
              <a:t>Активізація телескопів </a:t>
            </a:r>
            <a:r>
              <a:rPr lang="en-US" dirty="0"/>
              <a:t>GRANDMA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601A41A1-D122-D524-D6EF-C8C8550E60A5}"/>
              </a:ext>
            </a:extLst>
          </p:cNvPr>
          <p:cNvSpPr/>
          <p:nvPr/>
        </p:nvSpPr>
        <p:spPr>
          <a:xfrm rot="5400000">
            <a:off x="1376778" y="3601027"/>
            <a:ext cx="493806" cy="293413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Curved Up 12">
            <a:extLst>
              <a:ext uri="{FF2B5EF4-FFF2-40B4-BE49-F238E27FC236}">
                <a16:creationId xmlns:a16="http://schemas.microsoft.com/office/drawing/2014/main" id="{D773E58F-AC3C-3809-EAFC-319E5EA7A94D}"/>
              </a:ext>
            </a:extLst>
          </p:cNvPr>
          <p:cNvSpPr/>
          <p:nvPr/>
        </p:nvSpPr>
        <p:spPr>
          <a:xfrm>
            <a:off x="2264661" y="5119458"/>
            <a:ext cx="1187777" cy="49380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7531789-D529-1A8A-8654-9716A54255CA}"/>
              </a:ext>
            </a:extLst>
          </p:cNvPr>
          <p:cNvSpPr/>
          <p:nvPr/>
        </p:nvSpPr>
        <p:spPr>
          <a:xfrm>
            <a:off x="3216854" y="4107580"/>
            <a:ext cx="1822614" cy="659159"/>
          </a:xfrm>
          <a:prstGeom prst="round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/>
              <a:t>Спостереження об’єкту</a:t>
            </a:r>
            <a:endParaRPr lang="en-US" dirty="0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DC79180A-0524-8429-C2E9-DD332B3E878A}"/>
              </a:ext>
            </a:extLst>
          </p:cNvPr>
          <p:cNvSpPr/>
          <p:nvPr/>
        </p:nvSpPr>
        <p:spPr>
          <a:xfrm rot="16200000">
            <a:off x="3881259" y="3601027"/>
            <a:ext cx="493806" cy="293413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4187F56-E322-2C82-AE6A-982FDFD513E8}"/>
              </a:ext>
            </a:extLst>
          </p:cNvPr>
          <p:cNvSpPr/>
          <p:nvPr/>
        </p:nvSpPr>
        <p:spPr>
          <a:xfrm>
            <a:off x="3216854" y="2602077"/>
            <a:ext cx="1822614" cy="763750"/>
          </a:xfrm>
          <a:prstGeom prst="round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/>
              <a:t>Калібрування та стикування знімків</a:t>
            </a:r>
            <a:endParaRPr lang="en-US" dirty="0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5EA246C1-B582-14CA-B4DD-84B5499AE352}"/>
              </a:ext>
            </a:extLst>
          </p:cNvPr>
          <p:cNvSpPr/>
          <p:nvPr/>
        </p:nvSpPr>
        <p:spPr>
          <a:xfrm rot="16200000">
            <a:off x="3881259" y="2131433"/>
            <a:ext cx="493806" cy="293413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77D03B3-ABBC-9D6C-57FC-3A85CE69E4E5}"/>
              </a:ext>
            </a:extLst>
          </p:cNvPr>
          <p:cNvSpPr/>
          <p:nvPr/>
        </p:nvSpPr>
        <p:spPr>
          <a:xfrm>
            <a:off x="2858550" y="1472398"/>
            <a:ext cx="2539222" cy="522212"/>
          </a:xfrm>
          <a:prstGeom prst="round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GRANDMA OwnCloud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BAB2DFC-94B4-6CCD-15FF-7DB09C014811}"/>
              </a:ext>
            </a:extLst>
          </p:cNvPr>
          <p:cNvSpPr/>
          <p:nvPr/>
        </p:nvSpPr>
        <p:spPr>
          <a:xfrm>
            <a:off x="6282964" y="1361894"/>
            <a:ext cx="1822614" cy="763750"/>
          </a:xfrm>
          <a:prstGeom prst="roundRect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/>
              <a:t>Фотометрія у </a:t>
            </a:r>
            <a:r>
              <a:rPr lang="en-US" dirty="0" err="1"/>
              <a:t>STDpipe</a:t>
            </a:r>
            <a:endParaRPr lang="en-US" dirty="0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6A6CAD4C-267B-5440-B409-8244FA4EDDBE}"/>
              </a:ext>
            </a:extLst>
          </p:cNvPr>
          <p:cNvSpPr/>
          <p:nvPr/>
        </p:nvSpPr>
        <p:spPr>
          <a:xfrm>
            <a:off x="5574892" y="1597063"/>
            <a:ext cx="493806" cy="293413"/>
          </a:xfrm>
          <a:prstGeom prst="rightArrow">
            <a:avLst/>
          </a:prstGeom>
          <a:solidFill>
            <a:schemeClr val="tx1"/>
          </a:solidFill>
          <a:ln>
            <a:solidFill>
              <a:schemeClr val="tx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EF58B0-8983-07C4-FEB4-FFF57EE3EF2C}"/>
              </a:ext>
            </a:extLst>
          </p:cNvPr>
          <p:cNvSpPr txBox="1"/>
          <p:nvPr/>
        </p:nvSpPr>
        <p:spPr>
          <a:xfrm>
            <a:off x="5821795" y="2834844"/>
            <a:ext cx="27840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Follow-up advocate</a:t>
            </a:r>
          </a:p>
          <a:p>
            <a:endParaRPr lang="en-US" dirty="0"/>
          </a:p>
          <a:p>
            <a:r>
              <a:rPr lang="en-US" dirty="0"/>
              <a:t>Observer </a:t>
            </a:r>
          </a:p>
          <a:p>
            <a:endParaRPr lang="en-US" dirty="0"/>
          </a:p>
          <a:p>
            <a:r>
              <a:rPr lang="en-US" dirty="0"/>
              <a:t>Data-analysis advocate</a:t>
            </a:r>
          </a:p>
        </p:txBody>
      </p:sp>
      <p:sp>
        <p:nvSpPr>
          <p:cNvPr id="23" name="Star: 4 Points 22">
            <a:extLst>
              <a:ext uri="{FF2B5EF4-FFF2-40B4-BE49-F238E27FC236}">
                <a16:creationId xmlns:a16="http://schemas.microsoft.com/office/drawing/2014/main" id="{7301B15C-7A2A-AC53-4197-A8BD3D5EA3C7}"/>
              </a:ext>
            </a:extLst>
          </p:cNvPr>
          <p:cNvSpPr/>
          <p:nvPr/>
        </p:nvSpPr>
        <p:spPr>
          <a:xfrm>
            <a:off x="5527592" y="3401510"/>
            <a:ext cx="316861" cy="365125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tar: 4 Points 23">
            <a:extLst>
              <a:ext uri="{FF2B5EF4-FFF2-40B4-BE49-F238E27FC236}">
                <a16:creationId xmlns:a16="http://schemas.microsoft.com/office/drawing/2014/main" id="{B42FE04F-1EEE-3069-3D48-D42FF1A5D611}"/>
              </a:ext>
            </a:extLst>
          </p:cNvPr>
          <p:cNvSpPr/>
          <p:nvPr/>
        </p:nvSpPr>
        <p:spPr>
          <a:xfrm>
            <a:off x="5529251" y="2855973"/>
            <a:ext cx="316861" cy="365125"/>
          </a:xfrm>
          <a:prstGeom prst="star4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Star: 4 Points 24">
            <a:extLst>
              <a:ext uri="{FF2B5EF4-FFF2-40B4-BE49-F238E27FC236}">
                <a16:creationId xmlns:a16="http://schemas.microsoft.com/office/drawing/2014/main" id="{C03F550E-456A-00B2-6D9F-B129292473DE}"/>
              </a:ext>
            </a:extLst>
          </p:cNvPr>
          <p:cNvSpPr/>
          <p:nvPr/>
        </p:nvSpPr>
        <p:spPr>
          <a:xfrm>
            <a:off x="5527592" y="3883905"/>
            <a:ext cx="316861" cy="365125"/>
          </a:xfrm>
          <a:prstGeom prst="star4">
            <a:avLst/>
          </a:prstGeom>
          <a:solidFill>
            <a:schemeClr val="tx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55A3C4B-5B95-9FB7-3A05-AD30AFB7C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7626" y="835947"/>
            <a:ext cx="2134857" cy="16328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1EDF52-0123-D60D-F478-37B83DEE16A9}"/>
              </a:ext>
            </a:extLst>
          </p:cNvPr>
          <p:cNvSpPr txBox="1"/>
          <p:nvPr/>
        </p:nvSpPr>
        <p:spPr>
          <a:xfrm>
            <a:off x="527072" y="5637249"/>
            <a:ext cx="53795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b="1" dirty="0">
                <a:latin typeface="Century Schoolbook" panose="02040604050505020304" pitchFamily="18" charset="0"/>
              </a:rPr>
              <a:t>(Блок-схема процесу досліджень у </a:t>
            </a:r>
            <a:r>
              <a:rPr lang="uk-UA" sz="1200" b="1" dirty="0" err="1">
                <a:latin typeface="Century Schoolbook" panose="02040604050505020304" pitchFamily="18" charset="0"/>
              </a:rPr>
              <a:t>колаборації</a:t>
            </a:r>
            <a:r>
              <a:rPr lang="uk-UA" sz="1200" b="1" dirty="0">
                <a:latin typeface="Century Schoolbook" panose="02040604050505020304" pitchFamily="18" charset="0"/>
              </a:rPr>
              <a:t> </a:t>
            </a:r>
            <a:r>
              <a:rPr lang="en-US" sz="1200" b="1" dirty="0">
                <a:latin typeface="Century Schoolbook" panose="02040604050505020304" pitchFamily="18" charset="0"/>
              </a:rPr>
              <a:t>GRANDMA)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17A603-3391-FD6D-33BE-1EE08C02C5FC}"/>
              </a:ext>
            </a:extLst>
          </p:cNvPr>
          <p:cNvSpPr txBox="1"/>
          <p:nvPr/>
        </p:nvSpPr>
        <p:spPr>
          <a:xfrm>
            <a:off x="8300706" y="4857709"/>
            <a:ext cx="53795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b="1" dirty="0">
                <a:latin typeface="Century Schoolbook" panose="02040604050505020304" pitchFamily="18" charset="0"/>
              </a:rPr>
              <a:t>(Карта телескопів-учасників </a:t>
            </a:r>
            <a:r>
              <a:rPr lang="en-US" sz="1200" b="1" dirty="0">
                <a:latin typeface="Century Schoolbook" panose="02040604050505020304" pitchFamily="18" charset="0"/>
              </a:rPr>
              <a:t>GRANDMA)</a:t>
            </a:r>
            <a:r>
              <a:rPr lang="uk-UA" sz="1200" b="1" dirty="0">
                <a:latin typeface="Century Schoolbook" panose="02040604050505020304" pitchFamily="18" charset="0"/>
              </a:rPr>
              <a:t> </a:t>
            </a:r>
            <a:r>
              <a:rPr lang="en-US" sz="1200" b="1" dirty="0">
                <a:latin typeface="Century Schoolbook" panose="02040604050505020304" pitchFamily="18" charset="0"/>
              </a:rPr>
              <a:t>[4]</a:t>
            </a:r>
          </a:p>
        </p:txBody>
      </p:sp>
    </p:spTree>
    <p:extLst>
      <p:ext uri="{BB962C8B-B14F-4D97-AF65-F5344CB8AC3E}">
        <p14:creationId xmlns:p14="http://schemas.microsoft.com/office/powerpoint/2010/main" val="2828878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8AD9D0B-A5AB-84BC-B724-1ED3EB5FE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GRB221009A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5D4821-D16B-91A1-E9F3-2E2AF6895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6537-A486-426F-BC31-48F370B9692F}" type="slidenum">
              <a:rPr lang="en-US" smtClean="0"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A06A3E-905B-5B68-BC9B-24EBEAE2AC05}"/>
              </a:ext>
            </a:extLst>
          </p:cNvPr>
          <p:cNvSpPr txBox="1"/>
          <p:nvPr/>
        </p:nvSpPr>
        <p:spPr>
          <a:xfrm>
            <a:off x="273378" y="136476"/>
            <a:ext cx="112744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latin typeface="Century Schoolbook" panose="02040604050505020304" pitchFamily="18" charset="0"/>
              </a:rPr>
              <a:t>Спостереження </a:t>
            </a:r>
            <a:r>
              <a:rPr lang="en-US" sz="3200" dirty="0">
                <a:latin typeface="Century Schoolbook" panose="02040604050505020304" pitchFamily="18" charset="0"/>
              </a:rPr>
              <a:t>GRB 221009A </a:t>
            </a:r>
            <a:r>
              <a:rPr lang="uk-UA" sz="3200" dirty="0">
                <a:latin typeface="Century Schoolbook" panose="02040604050505020304" pitchFamily="18" charset="0"/>
              </a:rPr>
              <a:t>на спостережній станції «Лісники»</a:t>
            </a:r>
          </a:p>
          <a:p>
            <a:endParaRPr lang="en-US" sz="3200" dirty="0">
              <a:latin typeface="Century Schoolbook" panose="020406040505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689743-7300-5E96-BF98-7532A12D4EE3}"/>
              </a:ext>
            </a:extLst>
          </p:cNvPr>
          <p:cNvSpPr txBox="1"/>
          <p:nvPr/>
        </p:nvSpPr>
        <p:spPr>
          <a:xfrm>
            <a:off x="273378" y="1420729"/>
            <a:ext cx="6094428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effectLst/>
                <a:latin typeface="Century Schoolbook" panose="02040604050505020304" pitchFamily="18" charset="0"/>
              </a:rPr>
              <a:t>Kyiv Comet Station (LISNYKY)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effectLst/>
                <a:latin typeface="Century Schoolbook" panose="02040604050505020304" pitchFamily="18" charset="0"/>
              </a:rPr>
              <a:t>0.7-m (f/4) </a:t>
            </a:r>
            <a:r>
              <a:rPr lang="ru-RU" b="0" i="0" u="none" strike="noStrike" dirty="0">
                <a:effectLst/>
                <a:latin typeface="Century Schoolbook" panose="02040604050505020304" pitchFamily="18" charset="0"/>
              </a:rPr>
              <a:t>рефлектор </a:t>
            </a:r>
            <a:r>
              <a:rPr lang="en-US" b="0" i="0" u="none" strike="noStrike" dirty="0">
                <a:effectLst/>
                <a:latin typeface="Century Schoolbook" panose="02040604050505020304" pitchFamily="18" charset="0"/>
              </a:rPr>
              <a:t>AZT-8 + Moravian C4 16000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effectLst/>
                <a:latin typeface="Century Schoolbook" panose="02040604050505020304" pitchFamily="18" charset="0"/>
              </a:rPr>
              <a:t>R </a:t>
            </a:r>
            <a:r>
              <a:rPr lang="ru-RU" b="0" i="0" u="none" strike="noStrike" dirty="0">
                <a:effectLst/>
                <a:latin typeface="Century Schoolbook" panose="02040604050505020304" pitchFamily="18" charset="0"/>
              </a:rPr>
              <a:t>та </a:t>
            </a:r>
            <a:r>
              <a:rPr lang="en-US" b="0" i="0" u="none" strike="noStrike" dirty="0">
                <a:effectLst/>
                <a:latin typeface="Century Schoolbook" panose="02040604050505020304" pitchFamily="18" charset="0"/>
              </a:rPr>
              <a:t>I </a:t>
            </a:r>
            <a:r>
              <a:rPr lang="ru-RU" b="0" i="0" u="none" strike="noStrike" dirty="0" err="1">
                <a:effectLst/>
                <a:latin typeface="Century Schoolbook" panose="02040604050505020304" pitchFamily="18" charset="0"/>
              </a:rPr>
              <a:t>фільтри</a:t>
            </a:r>
            <a:r>
              <a:rPr lang="ru-RU" b="0" i="0" u="none" strike="noStrike" dirty="0">
                <a:effectLst/>
                <a:latin typeface="Century Schoolbook" panose="02040604050505020304" pitchFamily="18" charset="0"/>
              </a:rPr>
              <a:t>, </a:t>
            </a:r>
            <a:r>
              <a:rPr lang="ru-RU" b="0" i="0" u="none" strike="noStrike" dirty="0" err="1">
                <a:effectLst/>
                <a:latin typeface="Century Schoolbook" panose="02040604050505020304" pitchFamily="18" charset="0"/>
              </a:rPr>
              <a:t>експозиція</a:t>
            </a:r>
            <a:r>
              <a:rPr lang="ru-RU" b="0" i="0" u="none" strike="noStrike" dirty="0">
                <a:effectLst/>
                <a:latin typeface="Century Schoolbook" panose="02040604050505020304" pitchFamily="18" charset="0"/>
              </a:rPr>
              <a:t> 30 та 60 секунд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0" i="0" u="none" strike="noStrike" dirty="0" err="1">
                <a:effectLst/>
                <a:latin typeface="Century Schoolbook" panose="02040604050505020304" pitchFamily="18" charset="0"/>
              </a:rPr>
              <a:t>Отримано</a:t>
            </a:r>
            <a:r>
              <a:rPr lang="ru-RU" b="0" i="0" u="none" strike="noStrike" dirty="0">
                <a:effectLst/>
                <a:latin typeface="Century Schoolbook" panose="02040604050505020304" pitchFamily="18" charset="0"/>
              </a:rPr>
              <a:t> 371 </a:t>
            </a:r>
            <a:r>
              <a:rPr lang="ru-RU" b="0" i="0" u="none" strike="noStrike" dirty="0" err="1">
                <a:effectLst/>
                <a:latin typeface="Century Schoolbook" panose="02040604050505020304" pitchFamily="18" charset="0"/>
              </a:rPr>
              <a:t>знімків</a:t>
            </a:r>
            <a:r>
              <a:rPr lang="ru-RU" b="0" i="0" u="none" strike="noStrike" dirty="0">
                <a:effectLst/>
                <a:latin typeface="Century Schoolbook" panose="02040604050505020304" pitchFamily="18" charset="0"/>
              </a:rPr>
              <a:t> у </a:t>
            </a:r>
            <a:r>
              <a:rPr lang="en-US" b="0" i="0" u="none" strike="noStrike" dirty="0">
                <a:effectLst/>
                <a:latin typeface="Century Schoolbook" panose="02040604050505020304" pitchFamily="18" charset="0"/>
              </a:rPr>
              <a:t>R </a:t>
            </a:r>
            <a:r>
              <a:rPr lang="ru-RU" b="0" i="0" u="none" strike="noStrike" dirty="0" err="1">
                <a:effectLst/>
                <a:latin typeface="Century Schoolbook" panose="02040604050505020304" pitchFamily="18" charset="0"/>
              </a:rPr>
              <a:t>фільтрі</a:t>
            </a:r>
            <a:r>
              <a:rPr lang="ru-RU" b="0" i="0" u="none" strike="noStrike" dirty="0">
                <a:effectLst/>
                <a:latin typeface="Century Schoolbook" panose="02040604050505020304" pitchFamily="18" charset="0"/>
              </a:rPr>
              <a:t> та 165 </a:t>
            </a:r>
            <a:r>
              <a:rPr lang="ru-RU" b="0" i="0" u="none" strike="noStrike" dirty="0" err="1">
                <a:effectLst/>
                <a:latin typeface="Century Schoolbook" panose="02040604050505020304" pitchFamily="18" charset="0"/>
              </a:rPr>
              <a:t>знімків</a:t>
            </a:r>
            <a:r>
              <a:rPr lang="ru-RU" b="0" i="0" u="none" strike="noStrike" dirty="0">
                <a:effectLst/>
                <a:latin typeface="Century Schoolbook" panose="02040604050505020304" pitchFamily="18" charset="0"/>
              </a:rPr>
              <a:t> в І </a:t>
            </a:r>
            <a:r>
              <a:rPr lang="ru-RU" b="0" i="0" u="none" strike="noStrike" dirty="0" err="1">
                <a:effectLst/>
                <a:latin typeface="Century Schoolbook" panose="02040604050505020304" pitchFamily="18" charset="0"/>
              </a:rPr>
              <a:t>фільтрі</a:t>
            </a:r>
            <a:endParaRPr lang="ru-RU" b="0" i="0" u="none" strike="noStrike" dirty="0">
              <a:effectLst/>
              <a:latin typeface="Century Schoolbook" panose="02040604050505020304" pitchFamily="18" charset="0"/>
            </a:endParaRPr>
          </a:p>
          <a:p>
            <a:pPr rtl="0" fontAlgn="base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effectLst/>
                <a:latin typeface="Century Schoolbook" panose="02040604050505020304" pitchFamily="18" charset="0"/>
              </a:rPr>
              <a:t>14 у </a:t>
            </a:r>
            <a:r>
              <a:rPr lang="en-US" b="0" i="0" u="none" strike="noStrike" dirty="0">
                <a:effectLst/>
                <a:latin typeface="Century Schoolbook" panose="02040604050505020304" pitchFamily="18" charset="0"/>
              </a:rPr>
              <a:t>R </a:t>
            </a:r>
            <a:r>
              <a:rPr lang="ru-RU" b="0" i="0" u="none" strike="noStrike" dirty="0">
                <a:effectLst/>
                <a:latin typeface="Century Schoolbook" panose="02040604050505020304" pitchFamily="18" charset="0"/>
              </a:rPr>
              <a:t>та 2 в </a:t>
            </a:r>
            <a:r>
              <a:rPr lang="en-US" b="0" i="0" u="none" strike="noStrike" dirty="0">
                <a:effectLst/>
                <a:latin typeface="Century Schoolbook" panose="02040604050505020304" pitchFamily="18" charset="0"/>
              </a:rPr>
              <a:t>I </a:t>
            </a:r>
            <a:r>
              <a:rPr lang="ru-RU" b="0" i="0" u="none" strike="noStrike" dirty="0" err="1">
                <a:effectLst/>
                <a:latin typeface="Century Schoolbook" panose="02040604050505020304" pitchFamily="18" charset="0"/>
              </a:rPr>
              <a:t>фільтрах</a:t>
            </a:r>
            <a:r>
              <a:rPr lang="ru-RU" b="0" i="0" u="none" strike="noStrike" dirty="0">
                <a:effectLst/>
                <a:latin typeface="Century Schoolbook" panose="02040604050505020304" pitchFamily="18" charset="0"/>
              </a:rPr>
              <a:t>, з </a:t>
            </a:r>
            <a:r>
              <a:rPr lang="ru-RU" b="0" i="0" u="none" strike="noStrike" dirty="0" err="1">
                <a:effectLst/>
                <a:latin typeface="Century Schoolbook" panose="02040604050505020304" pitchFamily="18" charset="0"/>
              </a:rPr>
              <a:t>експозицією</a:t>
            </a:r>
            <a:r>
              <a:rPr lang="ru-RU" b="0" i="0" u="none" strike="noStrike" dirty="0">
                <a:effectLst/>
                <a:latin typeface="Century Schoolbook" panose="02040604050505020304" pitchFamily="18" charset="0"/>
              </a:rPr>
              <a:t> </a:t>
            </a:r>
            <a:r>
              <a:rPr lang="ru-RU" b="0" i="0" u="none" strike="noStrike" dirty="0" err="1">
                <a:effectLst/>
                <a:latin typeface="Century Schoolbook" panose="02040604050505020304" pitchFamily="18" charset="0"/>
              </a:rPr>
              <a:t>від</a:t>
            </a:r>
            <a:r>
              <a:rPr lang="ru-RU" b="0" i="0" u="none" strike="noStrike" dirty="0">
                <a:effectLst/>
                <a:latin typeface="Century Schoolbook" panose="02040604050505020304" pitchFamily="18" charset="0"/>
              </a:rPr>
              <a:t> 300</a:t>
            </a:r>
            <a:r>
              <a:rPr lang="en-US" b="0" i="0" u="none" strike="noStrike" dirty="0">
                <a:effectLst/>
                <a:latin typeface="Century Schoolbook" panose="02040604050505020304" pitchFamily="18" charset="0"/>
              </a:rPr>
              <a:t>s </a:t>
            </a:r>
            <a:r>
              <a:rPr lang="ru-RU" b="0" i="0" u="none" strike="noStrike" dirty="0">
                <a:effectLst/>
                <a:latin typeface="Century Schoolbook" panose="02040604050505020304" pitchFamily="18" charset="0"/>
              </a:rPr>
              <a:t>до 6660</a:t>
            </a:r>
            <a:r>
              <a:rPr lang="en-US" b="0" i="0" u="none" strike="noStrike" dirty="0">
                <a:effectLst/>
                <a:latin typeface="Century Schoolbook" panose="02040604050505020304" pitchFamily="18" charset="0"/>
              </a:rPr>
              <a:t>s</a:t>
            </a:r>
          </a:p>
          <a:p>
            <a:br>
              <a:rPr lang="en-US" b="0" dirty="0">
                <a:effectLst/>
                <a:latin typeface="Century Schoolbook" panose="02040604050505020304" pitchFamily="18" charset="0"/>
              </a:rPr>
            </a:br>
            <a:endParaRPr lang="en-US" dirty="0">
              <a:latin typeface="Century Schoolbook" panose="020406040505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388D2FB-B2A7-AC83-F237-1112EE37FF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151" y="3449928"/>
            <a:ext cx="6534150" cy="26289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C3D2D8-01BB-C52F-6AC9-654C2CF44E93}"/>
              </a:ext>
            </a:extLst>
          </p:cNvPr>
          <p:cNvSpPr txBox="1"/>
          <p:nvPr/>
        </p:nvSpPr>
        <p:spPr>
          <a:xfrm>
            <a:off x="6523348" y="6018536"/>
            <a:ext cx="65341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b="1" dirty="0">
                <a:latin typeface="Century Schoolbook" panose="02040604050505020304" pitchFamily="18" charset="0"/>
              </a:rPr>
              <a:t>(Знімки </a:t>
            </a:r>
            <a:r>
              <a:rPr lang="en-US" sz="1200" b="1" dirty="0">
                <a:latin typeface="Century Schoolbook" panose="02040604050505020304" pitchFamily="18" charset="0"/>
              </a:rPr>
              <a:t>GRB 221009A </a:t>
            </a:r>
            <a:r>
              <a:rPr lang="uk-UA" sz="1200" b="1" dirty="0">
                <a:latin typeface="Century Schoolbook" panose="02040604050505020304" pitchFamily="18" charset="0"/>
              </a:rPr>
              <a:t>отримані на спостережній станції «Лісники»)</a:t>
            </a:r>
            <a:endParaRPr lang="en-US" sz="1200" b="1" dirty="0">
              <a:latin typeface="Century Schoolbook" panose="020406040505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BE43BE-42E8-23DA-773A-40DDDF479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9185" y="865532"/>
            <a:ext cx="4438650" cy="496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251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C6CB811-2295-11B8-2248-F5FA0910B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GRB221009A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32096D-B13A-58BA-32F4-D2D5710E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6537-A486-426F-BC31-48F370B9692F}" type="slidenum">
              <a:rPr lang="en-US" smtClean="0"/>
              <a:t>6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B01856-6014-218F-C1C9-BF9B8B15540F}"/>
              </a:ext>
            </a:extLst>
          </p:cNvPr>
          <p:cNvSpPr txBox="1"/>
          <p:nvPr/>
        </p:nvSpPr>
        <p:spPr>
          <a:xfrm>
            <a:off x="544749" y="291829"/>
            <a:ext cx="100875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latin typeface="Century Schoolbook" panose="02040604050505020304" pitchFamily="18" charset="0"/>
              </a:rPr>
              <a:t>Фотометрія у </a:t>
            </a:r>
            <a:r>
              <a:rPr lang="en-US" sz="3200" dirty="0" err="1">
                <a:latin typeface="Century Schoolbook" panose="02040604050505020304" pitchFamily="18" charset="0"/>
              </a:rPr>
              <a:t>MaxIm</a:t>
            </a:r>
            <a:r>
              <a:rPr lang="en-US" sz="3200" dirty="0">
                <a:latin typeface="Century Schoolbook" panose="02040604050505020304" pitchFamily="18" charset="0"/>
              </a:rPr>
              <a:t> DL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623C67-974C-FC40-E187-AC1A9794CEA1}"/>
              </a:ext>
            </a:extLst>
          </p:cNvPr>
          <p:cNvSpPr txBox="1"/>
          <p:nvPr/>
        </p:nvSpPr>
        <p:spPr>
          <a:xfrm>
            <a:off x="544749" y="975401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Оптимальні значення:</a:t>
            </a:r>
          </a:p>
          <a:p>
            <a:r>
              <a:rPr lang="en-US" b="1" dirty="0"/>
              <a:t>Aperture</a:t>
            </a:r>
            <a:r>
              <a:rPr lang="en-US" dirty="0"/>
              <a:t> = 5 </a:t>
            </a:r>
            <a:r>
              <a:rPr lang="uk-UA" dirty="0"/>
              <a:t>пікселів</a:t>
            </a:r>
            <a:endParaRPr lang="en-US" dirty="0"/>
          </a:p>
          <a:p>
            <a:r>
              <a:rPr lang="en-US" b="1" dirty="0"/>
              <a:t>Gap</a:t>
            </a:r>
            <a:r>
              <a:rPr lang="en-US" dirty="0"/>
              <a:t> = </a:t>
            </a:r>
            <a:r>
              <a:rPr lang="uk-UA" dirty="0"/>
              <a:t>8 пікселів</a:t>
            </a:r>
            <a:endParaRPr lang="en-US" dirty="0"/>
          </a:p>
          <a:p>
            <a:r>
              <a:rPr lang="en-US" b="1" dirty="0"/>
              <a:t>Annulus</a:t>
            </a:r>
            <a:r>
              <a:rPr lang="en-US" dirty="0"/>
              <a:t> = </a:t>
            </a:r>
            <a:r>
              <a:rPr lang="uk-UA" dirty="0"/>
              <a:t>1 піксель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85B377-D581-7F2A-7698-C29A1D887B2E}"/>
              </a:ext>
            </a:extLst>
          </p:cNvPr>
          <p:cNvSpPr txBox="1"/>
          <p:nvPr/>
        </p:nvSpPr>
        <p:spPr>
          <a:xfrm>
            <a:off x="544749" y="2254414"/>
            <a:ext cx="29955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/>
              <a:t>Зорі порівняння</a:t>
            </a:r>
            <a:r>
              <a:rPr lang="uk-UA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/>
              <a:t>17-18 зоряної величини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 Pan-STARRS 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575B37-73A3-BB8E-ACF0-6BF267BA5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888" y="3474858"/>
            <a:ext cx="5216557" cy="22574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42C43C8-04C9-E293-99A6-1770FE8A93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9861" y="415735"/>
            <a:ext cx="5551251" cy="54389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B7BA093-9E6D-32FC-4C69-1C97D29194A3}"/>
              </a:ext>
            </a:extLst>
          </p:cNvPr>
          <p:cNvSpPr txBox="1"/>
          <p:nvPr/>
        </p:nvSpPr>
        <p:spPr>
          <a:xfrm>
            <a:off x="460888" y="5732316"/>
            <a:ext cx="568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entury Schoolbook" panose="02040604050505020304" pitchFamily="18" charset="0"/>
              </a:rPr>
              <a:t>(</a:t>
            </a:r>
            <a:r>
              <a:rPr lang="uk-UA" sz="1200" b="1" dirty="0">
                <a:latin typeface="Century Schoolbook" panose="02040604050505020304" pitchFamily="18" charset="0"/>
              </a:rPr>
              <a:t>Результати фотометричних вимірювань відносно апертури)</a:t>
            </a:r>
            <a:endParaRPr lang="en-US" sz="1200" b="1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635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487F61F-211F-EE02-B546-B9B2F110E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GRB221009A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035752-06DE-D438-A198-0F548B4DC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6537-A486-426F-BC31-48F370B9692F}" type="slidenum">
              <a:rPr lang="en-US" smtClean="0"/>
              <a:t>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9B41AB-5315-1EE6-9B7B-3EC8C0D115E6}"/>
              </a:ext>
            </a:extLst>
          </p:cNvPr>
          <p:cNvSpPr txBox="1"/>
          <p:nvPr/>
        </p:nvSpPr>
        <p:spPr>
          <a:xfrm>
            <a:off x="527900" y="405353"/>
            <a:ext cx="105108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latin typeface="Century Schoolbook" panose="02040604050505020304" pitchFamily="18" charset="0"/>
              </a:rPr>
              <a:t>Фотометрія у </a:t>
            </a:r>
            <a:r>
              <a:rPr lang="en-US" sz="3200" dirty="0" err="1">
                <a:latin typeface="Century Schoolbook" panose="02040604050505020304" pitchFamily="18" charset="0"/>
              </a:rPr>
              <a:t>STDpipe</a:t>
            </a:r>
            <a:r>
              <a:rPr lang="en-US" sz="3200" dirty="0">
                <a:latin typeface="Century Schoolbook" panose="02040604050505020304" pitchFamily="18" charset="0"/>
              </a:rPr>
              <a:t> (Simple Transient Detection Pipeline) [5]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D70AF2-F007-B9BC-987E-D604C098B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9985" y="2767857"/>
            <a:ext cx="2740473" cy="21494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8BCE85-80EB-378C-4BE0-EE876489289B}"/>
              </a:ext>
            </a:extLst>
          </p:cNvPr>
          <p:cNvSpPr txBox="1"/>
          <p:nvPr/>
        </p:nvSpPr>
        <p:spPr>
          <a:xfrm>
            <a:off x="670607" y="1788863"/>
            <a:ext cx="364787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>
                <a:latin typeface="Century Schoolbook" panose="02040604050505020304" pitchFamily="18" charset="0"/>
              </a:rPr>
              <a:t>Написана на мові програмування </a:t>
            </a:r>
            <a:r>
              <a:rPr lang="en-US" dirty="0">
                <a:latin typeface="Century Schoolbook" panose="02040604050505020304" pitchFamily="18" charset="0"/>
              </a:rPr>
              <a:t>python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>
                <a:latin typeface="Century Schoolbook" panose="02040604050505020304" pitchFamily="18" charset="0"/>
              </a:rPr>
              <a:t>Підбирає опорні зорі по </a:t>
            </a:r>
            <a:r>
              <a:rPr lang="uk-UA" dirty="0" err="1">
                <a:latin typeface="Century Schoolbook" panose="02040604050505020304" pitchFamily="18" charset="0"/>
              </a:rPr>
              <a:t>магнітуді</a:t>
            </a:r>
            <a:r>
              <a:rPr lang="uk-UA" dirty="0">
                <a:latin typeface="Century Schoolbook" panose="02040604050505020304" pitchFamily="18" charset="0"/>
              </a:rPr>
              <a:t> з </a:t>
            </a:r>
            <a:r>
              <a:rPr lang="en-US" dirty="0">
                <a:latin typeface="Century Schoolbook" panose="02040604050505020304" pitchFamily="18" charset="0"/>
              </a:rPr>
              <a:t>Pan-STARRS 1</a:t>
            </a:r>
            <a:endParaRPr lang="uk-UA" dirty="0">
              <a:latin typeface="Century Schoolbook" panose="020406040505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>
                <a:latin typeface="Century Schoolbook" panose="02040604050505020304" pitchFamily="18" charset="0"/>
              </a:rPr>
              <a:t>Фіксує кандидатів у </a:t>
            </a:r>
            <a:r>
              <a:rPr lang="uk-UA" dirty="0" err="1">
                <a:latin typeface="Century Schoolbook" panose="02040604050505020304" pitchFamily="18" charset="0"/>
              </a:rPr>
              <a:t>транзієнтні</a:t>
            </a:r>
            <a:r>
              <a:rPr lang="uk-UA" dirty="0">
                <a:latin typeface="Century Schoolbook" panose="02040604050505020304" pitchFamily="18" charset="0"/>
              </a:rPr>
              <a:t> об’єкти на знімку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>
                <a:latin typeface="Century Schoolbook" panose="02040604050505020304" pitchFamily="18" charset="0"/>
              </a:rPr>
              <a:t>Виконує фотометрію над кандидатами, звіряючи наявність об’єкту у каталогах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>
                <a:latin typeface="Century Schoolbook" panose="02040604050505020304" pitchFamily="18" charset="0"/>
              </a:rPr>
              <a:t>У нашому випадку, доцільно використовувати функцію </a:t>
            </a:r>
            <a:r>
              <a:rPr lang="en-US" dirty="0">
                <a:latin typeface="Biome Light" panose="020B0502040204020203" pitchFamily="34" charset="0"/>
                <a:cs typeface="Biome Light" panose="020B0502040204020203" pitchFamily="34" charset="0"/>
              </a:rPr>
              <a:t>forced photometry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0F1ACD7-206F-2724-A0CE-1B696E0B8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878" y="4763199"/>
            <a:ext cx="5149883" cy="12948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924D793-2828-8CE9-AFE9-31BBC781BC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4786" y="1071271"/>
            <a:ext cx="4760068" cy="16154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84875A-23D2-2009-F629-713A680958F4}"/>
              </a:ext>
            </a:extLst>
          </p:cNvPr>
          <p:cNvSpPr txBox="1"/>
          <p:nvPr/>
        </p:nvSpPr>
        <p:spPr>
          <a:xfrm>
            <a:off x="7616857" y="5981906"/>
            <a:ext cx="4958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Century Schoolbook" panose="02040604050505020304" pitchFamily="18" charset="0"/>
              </a:rPr>
              <a:t>(Фотометр</a:t>
            </a:r>
            <a:r>
              <a:rPr lang="uk-UA" sz="1200" b="1" dirty="0" err="1">
                <a:latin typeface="Century Schoolbook" panose="02040604050505020304" pitchFamily="18" charset="0"/>
              </a:rPr>
              <a:t>ія</a:t>
            </a:r>
            <a:r>
              <a:rPr lang="uk-UA" sz="1200" b="1" dirty="0">
                <a:latin typeface="Century Schoolbook" panose="02040604050505020304" pitchFamily="18" charset="0"/>
              </a:rPr>
              <a:t> у </a:t>
            </a:r>
            <a:r>
              <a:rPr lang="en-US" sz="1200" b="1" dirty="0" err="1">
                <a:latin typeface="Century Schoolbook" panose="02040604050505020304" pitchFamily="18" charset="0"/>
              </a:rPr>
              <a:t>STDpipe</a:t>
            </a:r>
            <a:r>
              <a:rPr lang="en-US" sz="1200" b="1" dirty="0">
                <a:latin typeface="Century Schoolbook" panose="020406040505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67037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039CA65-1F76-9022-F289-50612ED32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GRB221009A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552B55-0756-BC54-ADDB-0AC8D9AE0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6537-A486-426F-BC31-48F370B9692F}" type="slidenum">
              <a:rPr lang="en-US" smtClean="0"/>
              <a:t>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C064AE-4784-D04A-704D-0E8259EE1E78}"/>
              </a:ext>
            </a:extLst>
          </p:cNvPr>
          <p:cNvSpPr txBox="1"/>
          <p:nvPr/>
        </p:nvSpPr>
        <p:spPr>
          <a:xfrm>
            <a:off x="573932" y="272932"/>
            <a:ext cx="68774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latin typeface="Century Schoolbook" panose="02040604050505020304" pitchFamily="18" charset="0"/>
              </a:rPr>
              <a:t>Фотометрія у </a:t>
            </a:r>
            <a:r>
              <a:rPr lang="en-US" sz="3200" dirty="0" err="1">
                <a:latin typeface="Century Schoolbook" panose="02040604050505020304" pitchFamily="18" charset="0"/>
              </a:rPr>
              <a:t>Astrometrica</a:t>
            </a:r>
            <a:endParaRPr lang="en-US" sz="3200" dirty="0">
              <a:latin typeface="Century Schoolbook" panose="020406040505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24C026-50CD-D6CA-512B-F45B6DB85E93}"/>
              </a:ext>
            </a:extLst>
          </p:cNvPr>
          <p:cNvSpPr txBox="1"/>
          <p:nvPr/>
        </p:nvSpPr>
        <p:spPr>
          <a:xfrm>
            <a:off x="414529" y="1058830"/>
            <a:ext cx="45525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>
                <a:latin typeface="Century Schoolbook" panose="02040604050505020304" pitchFamily="18" charset="0"/>
              </a:rPr>
              <a:t>Використання всіх опорних зір на полі знімку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>
                <a:latin typeface="Century Schoolbook" panose="02040604050505020304" pitchFamily="18" charset="0"/>
              </a:rPr>
              <a:t>Є лише коло </a:t>
            </a:r>
            <a:r>
              <a:rPr lang="en-US" dirty="0">
                <a:latin typeface="Century Schoolbook" panose="02040604050505020304" pitchFamily="18" charset="0"/>
              </a:rPr>
              <a:t>aperture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Schoolbook" panose="02040604050505020304" pitchFamily="18" charset="0"/>
              </a:rPr>
              <a:t>Gaia DR2 </a:t>
            </a:r>
            <a:r>
              <a:rPr lang="uk-UA" dirty="0">
                <a:latin typeface="Century Schoolbook" panose="02040604050505020304" pitchFamily="18" charset="0"/>
              </a:rPr>
              <a:t>та </a:t>
            </a:r>
            <a:r>
              <a:rPr lang="en-US" dirty="0">
                <a:latin typeface="Century Schoolbook" panose="02040604050505020304" pitchFamily="18" charset="0"/>
              </a:rPr>
              <a:t>USNO-B1</a:t>
            </a:r>
            <a:r>
              <a:rPr lang="uk-UA" dirty="0">
                <a:latin typeface="Century Schoolbook" panose="020406040505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>
                <a:latin typeface="Century Schoolbook" panose="02040604050505020304" pitchFamily="18" charset="0"/>
              </a:rPr>
              <a:t>Точність нижча, в порівнянні з фотометричними програмами</a:t>
            </a:r>
            <a:endParaRPr lang="en-US" dirty="0">
              <a:latin typeface="Century Schoolbook" panose="020406040505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A31BEB-14A0-C5D1-9D9B-296C922C7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1653" y="272932"/>
            <a:ext cx="5210175" cy="58959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75A7F1C-5FED-2A75-F286-F895BBAAB3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072" t="12299" r="36105" b="20673"/>
          <a:stretch/>
        </p:blipFill>
        <p:spPr>
          <a:xfrm>
            <a:off x="733861" y="2874738"/>
            <a:ext cx="2952324" cy="325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251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F9215B0-F5C8-958B-A12D-D0A15FDB8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GRB221009A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DAAFD1-7B0C-AC8B-675B-5556327E9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6537-A486-426F-BC31-48F370B9692F}" type="slidenum">
              <a:rPr lang="en-US" smtClean="0"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373362-B3A7-E49B-2330-EDE5DEAA6416}"/>
              </a:ext>
            </a:extLst>
          </p:cNvPr>
          <p:cNvSpPr txBox="1"/>
          <p:nvPr/>
        </p:nvSpPr>
        <p:spPr>
          <a:xfrm>
            <a:off x="377071" y="302924"/>
            <a:ext cx="58634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latin typeface="Century Schoolbook" panose="02040604050505020304" pitchFamily="18" charset="0"/>
              </a:rPr>
              <a:t>Результати фотометрії</a:t>
            </a:r>
          </a:p>
          <a:p>
            <a:endParaRPr lang="en-US" sz="3200" dirty="0">
              <a:latin typeface="Century Schoolbook" panose="020406040505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D54C6A-0382-7F82-162E-5CDDE1BD5D8D}"/>
              </a:ext>
            </a:extLst>
          </p:cNvPr>
          <p:cNvSpPr txBox="1"/>
          <p:nvPr/>
        </p:nvSpPr>
        <p:spPr>
          <a:xfrm>
            <a:off x="499621" y="992377"/>
            <a:ext cx="496792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Ми </a:t>
            </a:r>
            <a:r>
              <a:rPr lang="ru-RU" sz="16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спостерігали</a:t>
            </a:r>
            <a:r>
              <a:rPr lang="ru-RU" sz="16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GRB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ru-RU" sz="16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221009A </a:t>
            </a:r>
            <a:r>
              <a:rPr lang="ru-RU" sz="16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протягом</a:t>
            </a:r>
            <a:r>
              <a:rPr lang="ru-RU" sz="16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5 </a:t>
            </a:r>
            <a:r>
              <a:rPr lang="ru-RU" sz="16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днів</a:t>
            </a:r>
            <a:r>
              <a:rPr lang="ru-RU" sz="16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. За </a:t>
            </a:r>
            <a:r>
              <a:rPr lang="ru-RU" sz="16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цей</a:t>
            </a:r>
            <a:r>
              <a:rPr lang="ru-RU" sz="16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час, </a:t>
            </a:r>
            <a:r>
              <a:rPr lang="ru-RU" sz="16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блиск</a:t>
            </a:r>
            <a:r>
              <a:rPr lang="ru-RU" sz="16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ru-RU" sz="16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зменшився</a:t>
            </a:r>
            <a:r>
              <a:rPr lang="ru-RU" sz="16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ru-RU" sz="16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від</a:t>
            </a:r>
            <a:r>
              <a:rPr lang="ru-RU" sz="16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18.31</a:t>
            </a:r>
            <a:r>
              <a:rPr lang="en-US" sz="1600" b="0" i="0" u="none" strike="noStrike" baseline="30000" dirty="0">
                <a:solidFill>
                  <a:srgbClr val="000000"/>
                </a:solidFill>
                <a:latin typeface="Century Schoolbook" panose="02040604050505020304" pitchFamily="18" charset="0"/>
              </a:rPr>
              <a:t>m</a:t>
            </a:r>
            <a:r>
              <a:rPr lang="ru-RU" sz="16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до 20.48</a:t>
            </a:r>
            <a:r>
              <a:rPr lang="en-US" sz="1600" b="0" i="0" u="none" strike="noStrike" baseline="30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m</a:t>
            </a:r>
            <a:r>
              <a:rPr lang="ru-RU" sz="16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у R </a:t>
            </a:r>
            <a:r>
              <a:rPr lang="ru-RU" sz="16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фільтрі</a:t>
            </a:r>
            <a:r>
              <a:rPr lang="ru-RU" sz="16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та </a:t>
            </a:r>
            <a:r>
              <a:rPr lang="ru-RU" sz="16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від</a:t>
            </a:r>
            <a:r>
              <a:rPr lang="ru-RU" sz="16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18.14</a:t>
            </a:r>
            <a:r>
              <a:rPr lang="en-US" sz="1600" b="0" i="0" u="none" strike="noStrike" baseline="30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m</a:t>
            </a:r>
            <a:r>
              <a:rPr lang="ru-RU" sz="16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до 20.13</a:t>
            </a:r>
            <a:r>
              <a:rPr lang="en-US" sz="1600" b="0" i="0" u="none" strike="noStrike" baseline="30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m</a:t>
            </a:r>
            <a:r>
              <a:rPr lang="ru-RU" sz="16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в І </a:t>
            </a:r>
            <a:r>
              <a:rPr lang="ru-RU" sz="16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фільтрі</a:t>
            </a:r>
            <a:r>
              <a:rPr lang="ru-RU" sz="16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b="0" i="0" u="none" strike="noStrike" baseline="0" dirty="0">
              <a:solidFill>
                <a:srgbClr val="000000"/>
              </a:solidFill>
              <a:latin typeface="Century Schoolbook" panose="020406040505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Поглинання</a:t>
            </a:r>
            <a:r>
              <a:rPr lang="ru-RU" sz="16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ru-RU" sz="16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галактичного</a:t>
            </a:r>
            <a:r>
              <a:rPr lang="ru-RU" sz="16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пилу для </a:t>
            </a:r>
            <a:r>
              <a:rPr lang="ru-RU" sz="16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системи</a:t>
            </a:r>
            <a:r>
              <a:rPr lang="ru-RU" sz="16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SF11 становить: </a:t>
            </a:r>
            <a:r>
              <a:rPr lang="ru-RU" sz="16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Av</a:t>
            </a:r>
            <a:r>
              <a:rPr lang="ru-RU" sz="16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= 4.1034 (</a:t>
            </a:r>
            <a:r>
              <a:rPr lang="ru-RU" sz="16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mag</a:t>
            </a:r>
            <a:r>
              <a:rPr lang="ru-RU" sz="16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), а для си-</a:t>
            </a:r>
            <a:r>
              <a:rPr lang="ru-RU" sz="16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стеми</a:t>
            </a:r>
            <a:r>
              <a:rPr lang="ru-RU" sz="16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SFD: </a:t>
            </a:r>
            <a:r>
              <a:rPr lang="ru-RU" sz="16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Av</a:t>
            </a:r>
            <a:r>
              <a:rPr lang="ru-RU" sz="16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= 4.7714 (</a:t>
            </a:r>
            <a:r>
              <a:rPr lang="ru-RU" sz="16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mag</a:t>
            </a:r>
            <a:r>
              <a:rPr lang="ru-RU" sz="16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4104C3-4304-8D6A-D66B-4F06E2BF3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670" y="3217300"/>
            <a:ext cx="5248275" cy="28670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B8109F-D23B-64B6-2085-30AB07FF8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5593" y="546370"/>
            <a:ext cx="4648200" cy="5181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A2643D-6016-88F5-B5A7-910757399729}"/>
              </a:ext>
            </a:extLst>
          </p:cNvPr>
          <p:cNvSpPr txBox="1"/>
          <p:nvPr/>
        </p:nvSpPr>
        <p:spPr>
          <a:xfrm>
            <a:off x="1368114" y="6031942"/>
            <a:ext cx="41572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b="1" dirty="0">
                <a:latin typeface="Century Schoolbook" panose="02040604050505020304" pitchFamily="18" charset="0"/>
              </a:rPr>
              <a:t>(Результати фотометрії у всіх програмах)</a:t>
            </a:r>
            <a:endParaRPr lang="en-US" sz="1200" b="1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237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6FA8135-2F03-166B-CFE0-B29B9066E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GRB221009A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4B2EA3-5A62-5FC7-57DA-960AC0252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6537-A486-426F-BC31-48F370B9692F}" type="slidenum">
              <a:rPr lang="en-US" smtClean="0"/>
              <a:t>10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6EBAC6-B258-620D-9C74-30A932294622}"/>
              </a:ext>
            </a:extLst>
          </p:cNvPr>
          <p:cNvSpPr txBox="1"/>
          <p:nvPr/>
        </p:nvSpPr>
        <p:spPr>
          <a:xfrm>
            <a:off x="275685" y="213908"/>
            <a:ext cx="7746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latin typeface="Century Schoolbook" panose="02040604050505020304" pitchFamily="18" charset="0"/>
              </a:rPr>
              <a:t>Фізичні параметри </a:t>
            </a:r>
            <a:r>
              <a:rPr lang="en-US" sz="3200" dirty="0">
                <a:latin typeface="Century Schoolbook" panose="02040604050505020304" pitchFamily="18" charset="0"/>
              </a:rPr>
              <a:t>GRB 221009A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AABDEA-21AE-E60F-7BB9-70D377927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797" y="1276052"/>
            <a:ext cx="1808509" cy="4283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55DDEB-7FE3-D271-63CB-FE16A4746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24" y="2837820"/>
            <a:ext cx="2238375" cy="6762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88987B0-3BAE-74E4-81B4-1A048B9DC3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6306" y="2992577"/>
            <a:ext cx="2724150" cy="5619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7E4BBEB-B403-2DBF-58AA-7968B7AEAF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8890" y="2962039"/>
            <a:ext cx="2174295" cy="65990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7BAFD5E-39A9-9FF0-A4F6-CDFDC2D92836}"/>
              </a:ext>
            </a:extLst>
          </p:cNvPr>
          <p:cNvSpPr txBox="1"/>
          <p:nvPr/>
        </p:nvSpPr>
        <p:spPr>
          <a:xfrm>
            <a:off x="7294898" y="1704383"/>
            <a:ext cx="427034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latin typeface="Century Schoolbook" panose="02040604050505020304" pitchFamily="18" charset="0"/>
              </a:rPr>
              <a:t>Ep</a:t>
            </a:r>
            <a:r>
              <a:rPr lang="en-US" dirty="0">
                <a:latin typeface="Century Schoolbook" panose="02040604050505020304" pitchFamily="18" charset="0"/>
              </a:rPr>
              <a:t> - </a:t>
            </a:r>
            <a:r>
              <a:rPr lang="ru-RU" dirty="0" err="1">
                <a:latin typeface="Century Schoolbook" panose="02040604050505020304" pitchFamily="18" charset="0"/>
              </a:rPr>
              <a:t>Пікова</a:t>
            </a:r>
            <a:r>
              <a:rPr lang="ru-RU" dirty="0">
                <a:latin typeface="Century Schoolbook" panose="02040604050505020304" pitchFamily="18" charset="0"/>
              </a:rPr>
              <a:t> </a:t>
            </a:r>
            <a:r>
              <a:rPr lang="ru-RU" dirty="0" err="1">
                <a:latin typeface="Century Schoolbook" panose="02040604050505020304" pitchFamily="18" charset="0"/>
              </a:rPr>
              <a:t>енергія</a:t>
            </a:r>
            <a:r>
              <a:rPr lang="ru-RU" dirty="0">
                <a:latin typeface="Century Schoolbook" panose="02040604050505020304" pitchFamily="18" charset="0"/>
              </a:rPr>
              <a:t> </a:t>
            </a:r>
            <a:r>
              <a:rPr lang="ru-RU" dirty="0" err="1">
                <a:latin typeface="Century Schoolbook" panose="02040604050505020304" pitchFamily="18" charset="0"/>
              </a:rPr>
              <a:t>випромінювання</a:t>
            </a:r>
            <a:endParaRPr lang="ru-RU" dirty="0">
              <a:latin typeface="Century Schoolbook" panose="02040604050505020304" pitchFamily="18" charset="0"/>
            </a:endParaRPr>
          </a:p>
          <a:p>
            <a:r>
              <a:rPr lang="en-US" b="1" i="1" dirty="0" err="1">
                <a:latin typeface="Century Schoolbook" panose="02040604050505020304" pitchFamily="18" charset="0"/>
              </a:rPr>
              <a:t>Ep,z</a:t>
            </a:r>
            <a:r>
              <a:rPr lang="en-US" b="1" i="1" dirty="0">
                <a:latin typeface="Century Schoolbook" panose="02040604050505020304" pitchFamily="18" charset="0"/>
              </a:rPr>
              <a:t> </a:t>
            </a:r>
            <a:r>
              <a:rPr lang="en-US" dirty="0">
                <a:latin typeface="Century Schoolbook" panose="02040604050505020304" pitchFamily="18" charset="0"/>
              </a:rPr>
              <a:t>- </a:t>
            </a:r>
            <a:r>
              <a:rPr lang="ru-RU" dirty="0" err="1">
                <a:latin typeface="Century Schoolbook" panose="02040604050505020304" pitchFamily="18" charset="0"/>
              </a:rPr>
              <a:t>Пікова</a:t>
            </a:r>
            <a:r>
              <a:rPr lang="ru-RU" dirty="0">
                <a:latin typeface="Century Schoolbook" panose="02040604050505020304" pitchFamily="18" charset="0"/>
              </a:rPr>
              <a:t> </a:t>
            </a:r>
            <a:r>
              <a:rPr lang="ru-RU" dirty="0" err="1">
                <a:latin typeface="Century Schoolbook" panose="02040604050505020304" pitchFamily="18" charset="0"/>
              </a:rPr>
              <a:t>енергія</a:t>
            </a:r>
            <a:r>
              <a:rPr lang="ru-RU" dirty="0">
                <a:latin typeface="Century Schoolbook" panose="02040604050505020304" pitchFamily="18" charset="0"/>
              </a:rPr>
              <a:t> </a:t>
            </a:r>
            <a:r>
              <a:rPr lang="ru-RU" dirty="0" err="1">
                <a:latin typeface="Century Schoolbook" panose="02040604050505020304" pitchFamily="18" charset="0"/>
              </a:rPr>
              <a:t>випромінювання</a:t>
            </a:r>
            <a:r>
              <a:rPr lang="ru-RU" dirty="0">
                <a:latin typeface="Century Schoolbook" panose="02040604050505020304" pitchFamily="18" charset="0"/>
              </a:rPr>
              <a:t> </a:t>
            </a:r>
            <a:r>
              <a:rPr lang="ru-RU" dirty="0" err="1">
                <a:latin typeface="Century Schoolbook" panose="02040604050505020304" pitchFamily="18" charset="0"/>
              </a:rPr>
              <a:t>відносно</a:t>
            </a:r>
            <a:r>
              <a:rPr lang="ru-RU" dirty="0">
                <a:latin typeface="Century Schoolbook" panose="02040604050505020304" pitchFamily="18" charset="0"/>
              </a:rPr>
              <a:t> спокою</a:t>
            </a:r>
          </a:p>
          <a:p>
            <a:r>
              <a:rPr lang="ru-RU" b="1" i="1" dirty="0">
                <a:latin typeface="Century Schoolbook" panose="02040604050505020304" pitchFamily="18" charset="0"/>
              </a:rPr>
              <a:t>Е</a:t>
            </a:r>
            <a:r>
              <a:rPr lang="el-GR" b="1" i="1" dirty="0">
                <a:latin typeface="Century Schoolbook" panose="02040604050505020304" pitchFamily="18" charset="0"/>
              </a:rPr>
              <a:t>γ,</a:t>
            </a:r>
            <a:r>
              <a:rPr lang="en-US" b="1" i="1" dirty="0">
                <a:latin typeface="Century Schoolbook" panose="02040604050505020304" pitchFamily="18" charset="0"/>
              </a:rPr>
              <a:t>iso </a:t>
            </a:r>
            <a:r>
              <a:rPr lang="en-US" dirty="0">
                <a:latin typeface="Century Schoolbook" panose="02040604050505020304" pitchFamily="18" charset="0"/>
              </a:rPr>
              <a:t>- </a:t>
            </a:r>
            <a:r>
              <a:rPr lang="ru-RU" dirty="0" err="1">
                <a:latin typeface="Century Schoolbook" panose="02040604050505020304" pitchFamily="18" charset="0"/>
              </a:rPr>
              <a:t>Ізотропна</a:t>
            </a:r>
            <a:r>
              <a:rPr lang="ru-RU" dirty="0">
                <a:latin typeface="Century Schoolbook" panose="02040604050505020304" pitchFamily="18" charset="0"/>
              </a:rPr>
              <a:t> </a:t>
            </a:r>
            <a:r>
              <a:rPr lang="ru-RU" dirty="0" err="1">
                <a:latin typeface="Century Schoolbook" panose="02040604050505020304" pitchFamily="18" charset="0"/>
              </a:rPr>
              <a:t>болометрична</a:t>
            </a:r>
            <a:r>
              <a:rPr lang="ru-RU" dirty="0">
                <a:latin typeface="Century Schoolbook" panose="02040604050505020304" pitchFamily="18" charset="0"/>
              </a:rPr>
              <a:t> </a:t>
            </a:r>
            <a:r>
              <a:rPr lang="ru-RU" dirty="0" err="1">
                <a:latin typeface="Century Schoolbook" panose="02040604050505020304" pitchFamily="18" charset="0"/>
              </a:rPr>
              <a:t>енергія</a:t>
            </a:r>
            <a:r>
              <a:rPr lang="ru-RU" dirty="0">
                <a:latin typeface="Century Schoolbook" panose="02040604050505020304" pitchFamily="18" charset="0"/>
              </a:rPr>
              <a:t> </a:t>
            </a:r>
            <a:r>
              <a:rPr lang="ru-RU" dirty="0" err="1">
                <a:latin typeface="Century Schoolbook" panose="02040604050505020304" pitchFamily="18" charset="0"/>
              </a:rPr>
              <a:t>випромінювання</a:t>
            </a:r>
            <a:endParaRPr lang="ru-RU" dirty="0">
              <a:latin typeface="Century Schoolbook" panose="02040604050505020304" pitchFamily="18" charset="0"/>
            </a:endParaRPr>
          </a:p>
          <a:p>
            <a:r>
              <a:rPr lang="en-US" b="1" i="1" dirty="0">
                <a:latin typeface="Century Schoolbook" panose="02040604050505020304" pitchFamily="18" charset="0"/>
              </a:rPr>
              <a:t>E</a:t>
            </a:r>
            <a:r>
              <a:rPr lang="el-GR" b="1" i="1" dirty="0">
                <a:latin typeface="Century Schoolbook" panose="02040604050505020304" pitchFamily="18" charset="0"/>
              </a:rPr>
              <a:t>γ </a:t>
            </a:r>
            <a:r>
              <a:rPr lang="en-US" dirty="0">
                <a:latin typeface="Century Schoolbook" panose="02040604050505020304" pitchFamily="18" charset="0"/>
              </a:rPr>
              <a:t>- </a:t>
            </a:r>
            <a:r>
              <a:rPr lang="ru-RU" dirty="0" err="1">
                <a:latin typeface="Century Schoolbook" panose="02040604050505020304" pitchFamily="18" charset="0"/>
              </a:rPr>
              <a:t>Джето-підкоректована</a:t>
            </a:r>
            <a:r>
              <a:rPr lang="ru-RU" dirty="0">
                <a:latin typeface="Century Schoolbook" panose="02040604050505020304" pitchFamily="18" charset="0"/>
              </a:rPr>
              <a:t> </a:t>
            </a:r>
            <a:r>
              <a:rPr lang="ru-RU" dirty="0" err="1">
                <a:latin typeface="Century Schoolbook" panose="02040604050505020304" pitchFamily="18" charset="0"/>
              </a:rPr>
              <a:t>болометрична</a:t>
            </a:r>
            <a:r>
              <a:rPr lang="ru-RU" dirty="0">
                <a:latin typeface="Century Schoolbook" panose="02040604050505020304" pitchFamily="18" charset="0"/>
              </a:rPr>
              <a:t> </a:t>
            </a:r>
            <a:r>
              <a:rPr lang="ru-RU" dirty="0" err="1">
                <a:latin typeface="Century Schoolbook" panose="02040604050505020304" pitchFamily="18" charset="0"/>
              </a:rPr>
              <a:t>енергія</a:t>
            </a:r>
            <a:r>
              <a:rPr lang="ru-RU" dirty="0">
                <a:latin typeface="Century Schoolbook" panose="02040604050505020304" pitchFamily="18" charset="0"/>
              </a:rPr>
              <a:t> </a:t>
            </a:r>
            <a:r>
              <a:rPr lang="ru-RU" dirty="0" err="1">
                <a:latin typeface="Century Schoolbook" panose="02040604050505020304" pitchFamily="18" charset="0"/>
              </a:rPr>
              <a:t>випромінювання</a:t>
            </a:r>
            <a:endParaRPr lang="ru-RU" dirty="0">
              <a:latin typeface="Century Schoolbook" panose="02040604050505020304" pitchFamily="18" charset="0"/>
            </a:endParaRPr>
          </a:p>
          <a:p>
            <a:r>
              <a:rPr lang="en-US" b="1" i="1" dirty="0">
                <a:latin typeface="Century Schoolbook" panose="02040604050505020304" pitchFamily="18" charset="0"/>
              </a:rPr>
              <a:t>L</a:t>
            </a:r>
            <a:r>
              <a:rPr lang="el-GR" b="1" i="1" dirty="0">
                <a:latin typeface="Century Schoolbook" panose="02040604050505020304" pitchFamily="18" charset="0"/>
              </a:rPr>
              <a:t>γ,</a:t>
            </a:r>
            <a:r>
              <a:rPr lang="en-US" b="1" i="1" dirty="0" err="1">
                <a:latin typeface="Century Schoolbook" panose="02040604050505020304" pitchFamily="18" charset="0"/>
              </a:rPr>
              <a:t>p,iso</a:t>
            </a:r>
            <a:r>
              <a:rPr lang="en-US" b="1" i="1" dirty="0">
                <a:latin typeface="Century Schoolbook" panose="02040604050505020304" pitchFamily="18" charset="0"/>
              </a:rPr>
              <a:t> </a:t>
            </a:r>
            <a:r>
              <a:rPr lang="en-US" dirty="0">
                <a:latin typeface="Century Schoolbook" panose="02040604050505020304" pitchFamily="18" charset="0"/>
              </a:rPr>
              <a:t>- </a:t>
            </a:r>
            <a:r>
              <a:rPr lang="ru-RU" dirty="0" err="1">
                <a:latin typeface="Century Schoolbook" panose="02040604050505020304" pitchFamily="18" charset="0"/>
              </a:rPr>
              <a:t>Ізотропічна</a:t>
            </a:r>
            <a:r>
              <a:rPr lang="ru-RU" dirty="0">
                <a:latin typeface="Century Schoolbook" panose="02040604050505020304" pitchFamily="18" charset="0"/>
              </a:rPr>
              <a:t> </a:t>
            </a:r>
            <a:r>
              <a:rPr lang="ru-RU" dirty="0" err="1">
                <a:latin typeface="Century Schoolbook" panose="02040604050505020304" pitchFamily="18" charset="0"/>
              </a:rPr>
              <a:t>болометрична</a:t>
            </a:r>
            <a:r>
              <a:rPr lang="ru-RU" dirty="0">
                <a:latin typeface="Century Schoolbook" panose="02040604050505020304" pitchFamily="18" charset="0"/>
              </a:rPr>
              <a:t> </a:t>
            </a:r>
            <a:r>
              <a:rPr lang="ru-RU" dirty="0" err="1">
                <a:latin typeface="Century Schoolbook" panose="02040604050505020304" pitchFamily="18" charset="0"/>
              </a:rPr>
              <a:t>пікова</a:t>
            </a:r>
            <a:r>
              <a:rPr lang="ru-RU" dirty="0">
                <a:latin typeface="Century Schoolbook" panose="02040604050505020304" pitchFamily="18" charset="0"/>
              </a:rPr>
              <a:t> </a:t>
            </a:r>
            <a:r>
              <a:rPr lang="ru-RU" dirty="0" err="1">
                <a:latin typeface="Century Schoolbook" panose="02040604050505020304" pitchFamily="18" charset="0"/>
              </a:rPr>
              <a:t>світність</a:t>
            </a:r>
            <a:endParaRPr lang="en-US" dirty="0">
              <a:latin typeface="Century Schoolbook" panose="020406040505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178FA6A-AA63-D8F1-D874-BBA66DABCE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3314" y="2091571"/>
            <a:ext cx="1451123" cy="350271"/>
          </a:xfrm>
          <a:prstGeom prst="rect">
            <a:avLst/>
          </a:prstGeom>
        </p:spPr>
      </p:pic>
      <p:sp>
        <p:nvSpPr>
          <p:cNvPr id="17" name="Arrow: Down 16">
            <a:extLst>
              <a:ext uri="{FF2B5EF4-FFF2-40B4-BE49-F238E27FC236}">
                <a16:creationId xmlns:a16="http://schemas.microsoft.com/office/drawing/2014/main" id="{C0CF6489-1FBB-E1E0-7FFC-D8CE65F7A6B9}"/>
              </a:ext>
            </a:extLst>
          </p:cNvPr>
          <p:cNvSpPr/>
          <p:nvPr/>
        </p:nvSpPr>
        <p:spPr>
          <a:xfrm>
            <a:off x="3222188" y="1704383"/>
            <a:ext cx="273377" cy="32238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B45CFB57-D431-BAF1-77E3-7F24518E0E12}"/>
              </a:ext>
            </a:extLst>
          </p:cNvPr>
          <p:cNvSpPr/>
          <p:nvPr/>
        </p:nvSpPr>
        <p:spPr>
          <a:xfrm rot="19778540">
            <a:off x="4461664" y="2444803"/>
            <a:ext cx="273377" cy="32238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0EC8A2B1-0D88-D4C9-915D-BCE3E5155A91}"/>
              </a:ext>
            </a:extLst>
          </p:cNvPr>
          <p:cNvSpPr/>
          <p:nvPr/>
        </p:nvSpPr>
        <p:spPr>
          <a:xfrm>
            <a:off x="3219350" y="2515440"/>
            <a:ext cx="273377" cy="32238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BC5C87BF-8BB7-0B9E-111C-36C8F9E13FF7}"/>
              </a:ext>
            </a:extLst>
          </p:cNvPr>
          <p:cNvSpPr/>
          <p:nvPr/>
        </p:nvSpPr>
        <p:spPr>
          <a:xfrm rot="2468109">
            <a:off x="1967463" y="2491973"/>
            <a:ext cx="273377" cy="32238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317557C-80C8-2DDC-86EA-6CCD841C30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5993" y="3508509"/>
            <a:ext cx="3679450" cy="273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16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004BF54-B149-F550-7ACA-67F6017DE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4598" y="6420718"/>
            <a:ext cx="4822804" cy="365125"/>
          </a:xfrm>
        </p:spPr>
        <p:txBody>
          <a:bodyPr/>
          <a:lstStyle/>
          <a:p>
            <a:r>
              <a:rPr lang="en-US"/>
              <a:t>GRB221009A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ED2DAF-0AC6-35C9-B502-2EF3C094C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6537-A486-426F-BC31-48F370B9692F}" type="slidenum">
              <a:rPr lang="en-US" smtClean="0"/>
              <a:t>11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2870FB-C34C-BE94-CD1A-1EC2D7FCE8E0}"/>
              </a:ext>
            </a:extLst>
          </p:cNvPr>
          <p:cNvSpPr txBox="1"/>
          <p:nvPr/>
        </p:nvSpPr>
        <p:spPr>
          <a:xfrm>
            <a:off x="275685" y="213908"/>
            <a:ext cx="7746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latin typeface="Century Schoolbook" panose="02040604050505020304" pitchFamily="18" charset="0"/>
              </a:rPr>
              <a:t>Фізичні параметри </a:t>
            </a:r>
            <a:r>
              <a:rPr lang="en-US" sz="3200" dirty="0">
                <a:latin typeface="Century Schoolbook" panose="02040604050505020304" pitchFamily="18" charset="0"/>
              </a:rPr>
              <a:t>GRB 221009A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FC424A-F452-C6A8-032A-DF9FF57D4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5820" y="992726"/>
            <a:ext cx="4922702" cy="28788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F0EA07-D97A-F81C-D2BA-0C6EEF656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874" y="2174033"/>
            <a:ext cx="1504950" cy="6953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AF27F8C-886B-F3B9-D77F-FD8EC014E7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5262" y="2826228"/>
            <a:ext cx="2019300" cy="5715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1F874F-D914-F37C-6D18-5FCB9BECA3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199" y="1683002"/>
            <a:ext cx="876300" cy="5715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E34FDFA-A3FF-F5D8-A235-579EBD7A72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5837" y="1107556"/>
            <a:ext cx="581025" cy="5429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0D36DD6-3DC5-1EDA-A17C-7D1FA9507E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7111" y="3395254"/>
            <a:ext cx="3038475" cy="6096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3E6B57B-548B-D855-31CE-FC8BE52E899F}"/>
              </a:ext>
            </a:extLst>
          </p:cNvPr>
          <p:cNvSpPr txBox="1"/>
          <p:nvPr/>
        </p:nvSpPr>
        <p:spPr>
          <a:xfrm>
            <a:off x="608903" y="4611981"/>
            <a:ext cx="100105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Century Schoolbook" panose="02040604050505020304" pitchFamily="18" charset="0"/>
              </a:rPr>
              <a:t>Ми </a:t>
            </a:r>
            <a:r>
              <a:rPr lang="ru-RU" sz="1600" dirty="0" err="1">
                <a:latin typeface="Century Schoolbook" panose="02040604050505020304" pitchFamily="18" charset="0"/>
              </a:rPr>
              <a:t>розглядаємо</a:t>
            </a:r>
            <a:r>
              <a:rPr lang="ru-RU" sz="1600" dirty="0">
                <a:latin typeface="Century Schoolbook" panose="02040604050505020304" pitchFamily="18" charset="0"/>
              </a:rPr>
              <a:t> </a:t>
            </a:r>
            <a:r>
              <a:rPr lang="ru-RU" sz="1600" dirty="0" err="1">
                <a:latin typeface="Century Schoolbook" panose="02040604050505020304" pitchFamily="18" charset="0"/>
              </a:rPr>
              <a:t>конічний</a:t>
            </a:r>
            <a:r>
              <a:rPr lang="ru-RU" sz="1600" dirty="0">
                <a:latin typeface="Century Schoolbook" panose="02040604050505020304" pitchFamily="18" charset="0"/>
              </a:rPr>
              <a:t> джет </a:t>
            </a:r>
            <a:r>
              <a:rPr lang="ru-RU" sz="1600" dirty="0" err="1">
                <a:latin typeface="Century Schoolbook" panose="02040604050505020304" pitchFamily="18" charset="0"/>
              </a:rPr>
              <a:t>зі</a:t>
            </a:r>
            <a:r>
              <a:rPr lang="ru-RU" sz="1600" dirty="0">
                <a:latin typeface="Century Schoolbook" panose="02040604050505020304" pitchFamily="18" charset="0"/>
              </a:rPr>
              <a:t> </a:t>
            </a:r>
            <a:r>
              <a:rPr lang="ru-RU" sz="1600" dirty="0" err="1">
                <a:latin typeface="Century Schoolbook" panose="02040604050505020304" pitchFamily="18" charset="0"/>
              </a:rPr>
              <a:t>сталою</a:t>
            </a:r>
            <a:r>
              <a:rPr lang="ru-RU" sz="1600" dirty="0">
                <a:latin typeface="Century Schoolbook" panose="02040604050505020304" pitchFamily="18" charset="0"/>
              </a:rPr>
              <a:t> </a:t>
            </a:r>
            <a:r>
              <a:rPr lang="ru-RU" sz="1600" dirty="0" err="1">
                <a:latin typeface="Century Schoolbook" panose="02040604050505020304" pitchFamily="18" charset="0"/>
              </a:rPr>
              <a:t>енергією</a:t>
            </a:r>
            <a:r>
              <a:rPr lang="ru-RU" sz="1600" dirty="0">
                <a:latin typeface="Century Schoolbook" panose="02040604050505020304" pitchFamily="18" charset="0"/>
              </a:rPr>
              <a:t> на </a:t>
            </a:r>
            <a:r>
              <a:rPr lang="ru-RU" sz="1600" dirty="0" err="1">
                <a:latin typeface="Century Schoolbook" panose="02040604050505020304" pitchFamily="18" charset="0"/>
              </a:rPr>
              <a:t>тілесний</a:t>
            </a:r>
            <a:r>
              <a:rPr lang="ru-RU" sz="1600" dirty="0">
                <a:latin typeface="Century Schoolbook" panose="02040604050505020304" pitchFamily="18" charset="0"/>
              </a:rPr>
              <a:t> кут та </a:t>
            </a:r>
            <a:r>
              <a:rPr lang="ru-RU" sz="1600" dirty="0" err="1">
                <a:latin typeface="Century Schoolbook" panose="02040604050505020304" pitchFamily="18" charset="0"/>
              </a:rPr>
              <a:t>сталим</a:t>
            </a:r>
            <a:r>
              <a:rPr lang="ru-RU" sz="1600" dirty="0">
                <a:latin typeface="Century Schoolbook" panose="02040604050505020304" pitchFamily="18" charset="0"/>
              </a:rPr>
              <a:t> фактором Лоренца в межах конусу. </a:t>
            </a:r>
            <a:r>
              <a:rPr lang="ru-RU" sz="1600" dirty="0" err="1">
                <a:latin typeface="Century Schoolbook" panose="02040604050505020304" pitchFamily="18" charset="0"/>
              </a:rPr>
              <a:t>Із</a:t>
            </a:r>
            <a:r>
              <a:rPr lang="ru-RU" sz="1600" dirty="0">
                <a:latin typeface="Century Schoolbook" panose="02040604050505020304" pitchFamily="18" charset="0"/>
              </a:rPr>
              <a:t>-за </a:t>
            </a:r>
            <a:r>
              <a:rPr lang="ru-RU" sz="1600" dirty="0" err="1">
                <a:latin typeface="Century Schoolbook" panose="02040604050505020304" pitchFamily="18" charset="0"/>
              </a:rPr>
              <a:t>релятивістського</a:t>
            </a:r>
            <a:r>
              <a:rPr lang="ru-RU" sz="1600" dirty="0">
                <a:latin typeface="Century Schoolbook" panose="02040604050505020304" pitchFamily="18" charset="0"/>
              </a:rPr>
              <a:t> </a:t>
            </a:r>
            <a:r>
              <a:rPr lang="ru-RU" sz="1600" dirty="0" err="1">
                <a:latin typeface="Century Schoolbook" panose="02040604050505020304" pitchFamily="18" charset="0"/>
              </a:rPr>
              <a:t>направлення</a:t>
            </a:r>
            <a:r>
              <a:rPr lang="ru-RU" sz="1600" dirty="0">
                <a:latin typeface="Century Schoolbook" panose="02040604050505020304" pitchFamily="18" charset="0"/>
              </a:rPr>
              <a:t> </a:t>
            </a:r>
            <a:r>
              <a:rPr lang="ru-RU" sz="1600" dirty="0" err="1">
                <a:latin typeface="Century Schoolbook" panose="02040604050505020304" pitchFamily="18" charset="0"/>
              </a:rPr>
              <a:t>випромінювання</a:t>
            </a:r>
            <a:r>
              <a:rPr lang="ru-RU" sz="1600" dirty="0">
                <a:latin typeface="Century Schoolbook" panose="02040604050505020304" pitchFamily="18" charset="0"/>
              </a:rPr>
              <a:t>, </a:t>
            </a:r>
            <a:r>
              <a:rPr lang="ru-RU" sz="1600" dirty="0" err="1">
                <a:latin typeface="Century Schoolbook" panose="02040604050505020304" pitchFamily="18" charset="0"/>
              </a:rPr>
              <a:t>тільки</a:t>
            </a:r>
            <a:r>
              <a:rPr lang="ru-RU" sz="1600" dirty="0">
                <a:latin typeface="Century Schoolbook" panose="02040604050505020304" pitchFamily="18" charset="0"/>
              </a:rPr>
              <a:t> </a:t>
            </a:r>
            <a:r>
              <a:rPr lang="ru-RU" sz="1600" dirty="0" err="1">
                <a:latin typeface="Century Schoolbook" panose="02040604050505020304" pitchFamily="18" charset="0"/>
              </a:rPr>
              <a:t>випромінювання</a:t>
            </a:r>
            <a:r>
              <a:rPr lang="ru-RU" sz="1600" dirty="0">
                <a:latin typeface="Century Schoolbook" panose="02040604050505020304" pitchFamily="18" charset="0"/>
              </a:rPr>
              <a:t> в </a:t>
            </a:r>
            <a:r>
              <a:rPr lang="ru-RU" sz="1600" dirty="0" err="1">
                <a:latin typeface="Century Schoolbook" panose="02040604050505020304" pitchFamily="18" charset="0"/>
              </a:rPr>
              <a:t>області</a:t>
            </a:r>
            <a:r>
              <a:rPr lang="ru-RU" sz="1600" dirty="0">
                <a:latin typeface="Century Schoolbook" panose="02040604050505020304" pitchFamily="18" charset="0"/>
              </a:rPr>
              <a:t> конусу 1/Г </a:t>
            </a:r>
            <a:r>
              <a:rPr lang="ru-RU" sz="1600" dirty="0" err="1">
                <a:latin typeface="Century Schoolbook" panose="02040604050505020304" pitchFamily="18" charset="0"/>
              </a:rPr>
              <a:t>впливає</a:t>
            </a:r>
            <a:r>
              <a:rPr lang="ru-RU" sz="1600" dirty="0">
                <a:latin typeface="Century Schoolbook" panose="02040604050505020304" pitchFamily="18" charset="0"/>
              </a:rPr>
              <a:t> на </a:t>
            </a:r>
            <a:r>
              <a:rPr lang="ru-RU" sz="1600" dirty="0" err="1">
                <a:latin typeface="Century Schoolbook" panose="02040604050505020304" pitchFamily="18" charset="0"/>
              </a:rPr>
              <a:t>спостережний</a:t>
            </a:r>
            <a:r>
              <a:rPr lang="ru-RU" sz="1600" dirty="0">
                <a:latin typeface="Century Schoolbook" panose="02040604050505020304" pitchFamily="18" charset="0"/>
              </a:rPr>
              <a:t> </a:t>
            </a:r>
            <a:r>
              <a:rPr lang="ru-RU" sz="1600" dirty="0" err="1">
                <a:latin typeface="Century Schoolbook" panose="02040604050505020304" pitchFamily="18" charset="0"/>
              </a:rPr>
              <a:t>потік</a:t>
            </a:r>
            <a:r>
              <a:rPr lang="ru-RU" sz="1600" dirty="0">
                <a:latin typeface="Century Schoolbook" panose="02040604050505020304" pitchFamily="18" charset="0"/>
              </a:rPr>
              <a:t> з </a:t>
            </a:r>
            <a:r>
              <a:rPr lang="ru-RU" sz="1600" dirty="0" err="1">
                <a:latin typeface="Century Schoolbook" panose="02040604050505020304" pitchFamily="18" charset="0"/>
              </a:rPr>
              <a:t>Землі</a:t>
            </a:r>
            <a:r>
              <a:rPr lang="ru-RU" sz="1600" dirty="0">
                <a:latin typeface="Century Schoolbook" panose="02040604050505020304" pitchFamily="18" charset="0"/>
              </a:rPr>
              <a:t>, </a:t>
            </a:r>
            <a:r>
              <a:rPr lang="ru-RU" sz="1600" dirty="0" err="1">
                <a:latin typeface="Century Schoolbook" panose="02040604050505020304" pitchFamily="18" charset="0"/>
              </a:rPr>
              <a:t>якщо</a:t>
            </a:r>
            <a:r>
              <a:rPr lang="ru-RU" sz="1600" dirty="0">
                <a:latin typeface="Century Schoolbook" panose="02040604050505020304" pitchFamily="18" charset="0"/>
              </a:rPr>
              <a:t> ми </a:t>
            </a:r>
            <a:r>
              <a:rPr lang="ru-RU" sz="1600" dirty="0" err="1">
                <a:latin typeface="Century Schoolbook" panose="02040604050505020304" pitchFamily="18" charset="0"/>
              </a:rPr>
              <a:t>припустимо</a:t>
            </a:r>
            <a:r>
              <a:rPr lang="ru-RU" sz="1600" dirty="0">
                <a:latin typeface="Century Schoolbook" panose="02040604050505020304" pitchFamily="18" charset="0"/>
              </a:rPr>
              <a:t>, </a:t>
            </a:r>
            <a:r>
              <a:rPr lang="ru-RU" sz="1600" dirty="0" err="1">
                <a:latin typeface="Century Schoolbook" panose="02040604050505020304" pitchFamily="18" charset="0"/>
              </a:rPr>
              <a:t>що</a:t>
            </a:r>
            <a:r>
              <a:rPr lang="ru-RU" sz="1600" dirty="0">
                <a:latin typeface="Century Schoolbook" panose="02040604050505020304" pitchFamily="18" charset="0"/>
              </a:rPr>
              <a:t> </a:t>
            </a:r>
            <a:r>
              <a:rPr lang="ru-RU" sz="1600" dirty="0" err="1">
                <a:latin typeface="Century Schoolbook" panose="02040604050505020304" pitchFamily="18" charset="0"/>
              </a:rPr>
              <a:t>промінь</a:t>
            </a:r>
            <a:r>
              <a:rPr lang="ru-RU" sz="1600" dirty="0">
                <a:latin typeface="Century Schoolbook" panose="02040604050505020304" pitchFamily="18" charset="0"/>
              </a:rPr>
              <a:t> </a:t>
            </a:r>
            <a:r>
              <a:rPr lang="ru-RU" sz="1600" dirty="0" err="1">
                <a:latin typeface="Century Schoolbook" panose="02040604050505020304" pitchFamily="18" charset="0"/>
              </a:rPr>
              <a:t>зору</a:t>
            </a:r>
            <a:r>
              <a:rPr lang="ru-RU" sz="1600" dirty="0">
                <a:latin typeface="Century Schoolbook" panose="02040604050505020304" pitchFamily="18" charset="0"/>
              </a:rPr>
              <a:t> </a:t>
            </a:r>
            <a:r>
              <a:rPr lang="ru-RU" sz="1600" dirty="0" err="1">
                <a:latin typeface="Century Schoolbook" panose="02040604050505020304" pitchFamily="18" charset="0"/>
              </a:rPr>
              <a:t>лежить</a:t>
            </a:r>
            <a:r>
              <a:rPr lang="ru-RU" sz="1600" dirty="0">
                <a:latin typeface="Century Schoolbook" panose="02040604050505020304" pitchFamily="18" charset="0"/>
              </a:rPr>
              <a:t> в </a:t>
            </a:r>
            <a:r>
              <a:rPr lang="ru-RU" sz="1600" dirty="0" err="1">
                <a:latin typeface="Century Schoolbook" panose="02040604050505020304" pitchFamily="18" charset="0"/>
              </a:rPr>
              <a:t>області</a:t>
            </a:r>
            <a:r>
              <a:rPr lang="ru-RU" sz="1600" dirty="0">
                <a:latin typeface="Century Schoolbook" panose="02040604050505020304" pitchFamily="18" charset="0"/>
              </a:rPr>
              <a:t> конусу </a:t>
            </a:r>
            <a:r>
              <a:rPr lang="el-GR" sz="1600" dirty="0">
                <a:latin typeface="Century Schoolbook" panose="02040604050505020304" pitchFamily="18" charset="0"/>
              </a:rPr>
              <a:t>θ</a:t>
            </a:r>
            <a:r>
              <a:rPr lang="en-US" sz="1600" dirty="0">
                <a:latin typeface="Century Schoolbook" panose="02040604050505020304" pitchFamily="18" charset="0"/>
              </a:rPr>
              <a:t>j. </a:t>
            </a:r>
            <a:r>
              <a:rPr lang="ru-RU" sz="1600" dirty="0">
                <a:latin typeface="Century Schoolbook" panose="02040604050505020304" pitchFamily="18" charset="0"/>
              </a:rPr>
              <a:t>Коли джет </a:t>
            </a:r>
            <a:r>
              <a:rPr lang="ru-RU" sz="1600" dirty="0" err="1">
                <a:latin typeface="Century Schoolbook" panose="02040604050505020304" pitchFamily="18" charset="0"/>
              </a:rPr>
              <a:t>сповільнюється</a:t>
            </a:r>
            <a:r>
              <a:rPr lang="ru-RU" sz="1600" dirty="0">
                <a:latin typeface="Century Schoolbook" panose="02040604050505020304" pitchFamily="18" charset="0"/>
              </a:rPr>
              <a:t>, а </a:t>
            </a:r>
            <a:r>
              <a:rPr lang="ru-RU" sz="1600" dirty="0" err="1">
                <a:latin typeface="Century Schoolbook" panose="02040604050505020304" pitchFamily="18" charset="0"/>
              </a:rPr>
              <a:t>Лоренцовий</a:t>
            </a:r>
            <a:r>
              <a:rPr lang="ru-RU" sz="1600" dirty="0">
                <a:latin typeface="Century Schoolbook" panose="02040604050505020304" pitchFamily="18" charset="0"/>
              </a:rPr>
              <a:t> фактор – </a:t>
            </a:r>
            <a:r>
              <a:rPr lang="ru-RU" sz="1600" dirty="0" err="1">
                <a:latin typeface="Century Schoolbook" panose="02040604050505020304" pitchFamily="18" charset="0"/>
              </a:rPr>
              <a:t>зменшується</a:t>
            </a:r>
            <a:r>
              <a:rPr lang="ru-RU" sz="1600" dirty="0">
                <a:latin typeface="Century Schoolbook" panose="02040604050505020304" pitchFamily="18" charset="0"/>
              </a:rPr>
              <a:t>, то в </a:t>
            </a:r>
            <a:r>
              <a:rPr lang="ru-RU" sz="1600" dirty="0" err="1">
                <a:latin typeface="Century Schoolbook" panose="02040604050505020304" pitchFamily="18" charset="0"/>
              </a:rPr>
              <a:t>якийсь</a:t>
            </a:r>
            <a:r>
              <a:rPr lang="ru-RU" sz="1600" dirty="0">
                <a:latin typeface="Century Schoolbook" panose="02040604050505020304" pitchFamily="18" charset="0"/>
              </a:rPr>
              <a:t> момент, конус 1/Г </a:t>
            </a:r>
            <a:r>
              <a:rPr lang="ru-RU" sz="1600" dirty="0" err="1">
                <a:latin typeface="Century Schoolbook" panose="02040604050505020304" pitchFamily="18" charset="0"/>
              </a:rPr>
              <a:t>стає</a:t>
            </a:r>
            <a:r>
              <a:rPr lang="ru-RU" sz="1600" dirty="0">
                <a:latin typeface="Century Schoolbook" panose="02040604050505020304" pitchFamily="18" charset="0"/>
              </a:rPr>
              <a:t> </a:t>
            </a:r>
            <a:r>
              <a:rPr lang="ru-RU" sz="1600" dirty="0" err="1">
                <a:latin typeface="Century Schoolbook" panose="02040604050505020304" pitchFamily="18" charset="0"/>
              </a:rPr>
              <a:t>ширший</a:t>
            </a:r>
            <a:r>
              <a:rPr lang="ru-RU" sz="1600" dirty="0">
                <a:latin typeface="Century Schoolbook" panose="02040604050505020304" pitchFamily="18" charset="0"/>
              </a:rPr>
              <a:t> за конус </a:t>
            </a:r>
            <a:r>
              <a:rPr lang="el-GR" sz="1600" dirty="0">
                <a:latin typeface="Century Schoolbook" panose="02040604050505020304" pitchFamily="18" charset="0"/>
              </a:rPr>
              <a:t>θ</a:t>
            </a:r>
            <a:r>
              <a:rPr lang="en-US" sz="1600" dirty="0">
                <a:latin typeface="Century Schoolbook" panose="02040604050505020304" pitchFamily="18" charset="0"/>
              </a:rPr>
              <a:t>j . </a:t>
            </a:r>
            <a:r>
              <a:rPr lang="ru-RU" sz="1600" dirty="0">
                <a:latin typeface="Century Schoolbook" panose="02040604050505020304" pitchFamily="18" charset="0"/>
              </a:rPr>
              <a:t>Момент, коли </a:t>
            </a:r>
            <a:r>
              <a:rPr lang="ru-RU" sz="1600" dirty="0" err="1">
                <a:latin typeface="Century Schoolbook" panose="02040604050505020304" pitchFamily="18" charset="0"/>
              </a:rPr>
              <a:t>ці</a:t>
            </a:r>
            <a:r>
              <a:rPr lang="ru-RU" sz="1600" dirty="0">
                <a:latin typeface="Century Schoolbook" panose="02040604050505020304" pitchFamily="18" charset="0"/>
              </a:rPr>
              <a:t> </a:t>
            </a:r>
            <a:r>
              <a:rPr lang="ru-RU" sz="1600" dirty="0" err="1">
                <a:latin typeface="Century Schoolbook" panose="02040604050505020304" pitchFamily="18" charset="0"/>
              </a:rPr>
              <a:t>значення</a:t>
            </a:r>
            <a:r>
              <a:rPr lang="ru-RU" sz="1600" dirty="0">
                <a:latin typeface="Century Schoolbook" panose="02040604050505020304" pitchFamily="18" charset="0"/>
              </a:rPr>
              <a:t> </a:t>
            </a:r>
            <a:r>
              <a:rPr lang="ru-RU" sz="1600" dirty="0" err="1">
                <a:latin typeface="Century Schoolbook" panose="02040604050505020304" pitchFamily="18" charset="0"/>
              </a:rPr>
              <a:t>приблизно</a:t>
            </a:r>
            <a:r>
              <a:rPr lang="ru-RU" sz="1600" dirty="0">
                <a:latin typeface="Century Schoolbook" panose="02040604050505020304" pitchFamily="18" charset="0"/>
              </a:rPr>
              <a:t> </a:t>
            </a:r>
            <a:r>
              <a:rPr lang="ru-RU" sz="1600" dirty="0" err="1">
                <a:latin typeface="Century Schoolbook" panose="02040604050505020304" pitchFamily="18" charset="0"/>
              </a:rPr>
              <a:t>рівні</a:t>
            </a:r>
            <a:r>
              <a:rPr lang="ru-RU" sz="1600" dirty="0">
                <a:latin typeface="Century Schoolbook" panose="02040604050505020304" pitchFamily="18" charset="0"/>
              </a:rPr>
              <a:t> один одному </a:t>
            </a:r>
            <a:r>
              <a:rPr lang="ru-RU" sz="1600" dirty="0" err="1">
                <a:latin typeface="Century Schoolbook" panose="02040604050505020304" pitchFamily="18" charset="0"/>
              </a:rPr>
              <a:t>називається</a:t>
            </a:r>
            <a:r>
              <a:rPr lang="ru-RU" sz="1600" dirty="0">
                <a:latin typeface="Century Schoolbook" panose="02040604050505020304" pitchFamily="18" charset="0"/>
              </a:rPr>
              <a:t> – </a:t>
            </a:r>
            <a:r>
              <a:rPr lang="en-US" sz="1600" dirty="0">
                <a:latin typeface="Century Schoolbook" panose="02040604050505020304" pitchFamily="18" charset="0"/>
              </a:rPr>
              <a:t>jet break (</a:t>
            </a:r>
            <a:r>
              <a:rPr lang="ru-RU" sz="1600" dirty="0" err="1">
                <a:latin typeface="Century Schoolbook" panose="02040604050505020304" pitchFamily="18" charset="0"/>
              </a:rPr>
              <a:t>розрив</a:t>
            </a:r>
            <a:r>
              <a:rPr lang="ru-RU" sz="1600" dirty="0">
                <a:latin typeface="Century Schoolbook" panose="02040604050505020304" pitchFamily="18" charset="0"/>
              </a:rPr>
              <a:t> джету)</a:t>
            </a:r>
            <a:endParaRPr lang="en-US" sz="1600" dirty="0">
              <a:latin typeface="Century Schoolbook" panose="020406040505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AA1B8D-E102-DCA5-915D-24D99C850370}"/>
              </a:ext>
            </a:extLst>
          </p:cNvPr>
          <p:cNvSpPr txBox="1"/>
          <p:nvPr/>
        </p:nvSpPr>
        <p:spPr>
          <a:xfrm>
            <a:off x="660034" y="987863"/>
            <a:ext cx="263480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i="1" dirty="0">
                <a:latin typeface="Century Schoolbook" panose="02040604050505020304" pitchFamily="18" charset="0"/>
              </a:rPr>
              <a:t>θ</a:t>
            </a:r>
            <a:r>
              <a:rPr lang="en-US" b="1" i="1" dirty="0">
                <a:latin typeface="Century Schoolbook" panose="02040604050505020304" pitchFamily="18" charset="0"/>
              </a:rPr>
              <a:t>j </a:t>
            </a:r>
            <a:r>
              <a:rPr lang="uk-UA" dirty="0">
                <a:latin typeface="Century Schoolbook" panose="02040604050505020304" pitchFamily="18" charset="0"/>
              </a:rPr>
              <a:t>- </a:t>
            </a:r>
            <a:r>
              <a:rPr lang="ru-RU" dirty="0">
                <a:latin typeface="Century Schoolbook" panose="02040604050505020304" pitchFamily="18" charset="0"/>
              </a:rPr>
              <a:t>Кут </a:t>
            </a:r>
            <a:r>
              <a:rPr lang="ru-RU" dirty="0" err="1">
                <a:latin typeface="Century Schoolbook" panose="02040604050505020304" pitchFamily="18" charset="0"/>
              </a:rPr>
              <a:t>розкриття</a:t>
            </a:r>
            <a:r>
              <a:rPr lang="ru-RU" dirty="0">
                <a:latin typeface="Century Schoolbook" panose="02040604050505020304" pitchFamily="18" charset="0"/>
              </a:rPr>
              <a:t> джету</a:t>
            </a:r>
          </a:p>
          <a:p>
            <a:r>
              <a:rPr lang="el-GR" b="1" i="1" dirty="0">
                <a:latin typeface="Century Schoolbook" panose="02040604050505020304" pitchFamily="18" charset="0"/>
              </a:rPr>
              <a:t>ΔΩ</a:t>
            </a:r>
            <a:r>
              <a:rPr lang="el-GR" dirty="0">
                <a:latin typeface="Century Schoolbook" panose="02040604050505020304" pitchFamily="18" charset="0"/>
              </a:rPr>
              <a:t> </a:t>
            </a:r>
            <a:r>
              <a:rPr lang="uk-UA" dirty="0">
                <a:latin typeface="Century Schoolbook" panose="02040604050505020304" pitchFamily="18" charset="0"/>
              </a:rPr>
              <a:t>- </a:t>
            </a:r>
            <a:r>
              <a:rPr lang="ru-RU" dirty="0" err="1">
                <a:latin typeface="Century Schoolbook" panose="02040604050505020304" pitchFamily="18" charset="0"/>
              </a:rPr>
              <a:t>Тілесний</a:t>
            </a:r>
            <a:r>
              <a:rPr lang="ru-RU" dirty="0">
                <a:latin typeface="Century Schoolbook" panose="02040604050505020304" pitchFamily="18" charset="0"/>
              </a:rPr>
              <a:t> кут джету</a:t>
            </a:r>
          </a:p>
          <a:p>
            <a:r>
              <a:rPr lang="en-US" b="1" i="1" dirty="0">
                <a:latin typeface="Century Schoolbook" panose="02040604050505020304" pitchFamily="18" charset="0"/>
              </a:rPr>
              <a:t>tb, z </a:t>
            </a:r>
            <a:r>
              <a:rPr lang="uk-UA" dirty="0">
                <a:latin typeface="Century Schoolbook" panose="02040604050505020304" pitchFamily="18" charset="0"/>
              </a:rPr>
              <a:t>- </a:t>
            </a:r>
            <a:r>
              <a:rPr lang="ru-RU" dirty="0">
                <a:latin typeface="Century Schoolbook" panose="02040604050505020304" pitchFamily="18" charset="0"/>
              </a:rPr>
              <a:t>Час </a:t>
            </a:r>
            <a:r>
              <a:rPr lang="ru-RU" dirty="0" err="1">
                <a:latin typeface="Century Schoolbook" panose="02040604050505020304" pitchFamily="18" charset="0"/>
              </a:rPr>
              <a:t>розриву</a:t>
            </a:r>
            <a:r>
              <a:rPr lang="ru-RU" dirty="0">
                <a:latin typeface="Century Schoolbook" panose="02040604050505020304" pitchFamily="18" charset="0"/>
              </a:rPr>
              <a:t> джету</a:t>
            </a:r>
          </a:p>
          <a:p>
            <a:r>
              <a:rPr lang="en-US" b="1" i="1" dirty="0">
                <a:latin typeface="Century Schoolbook" panose="02040604050505020304" pitchFamily="18" charset="0"/>
              </a:rPr>
              <a:t>fb</a:t>
            </a:r>
            <a:r>
              <a:rPr lang="uk-UA" dirty="0">
                <a:latin typeface="Century Schoolbook" panose="02040604050505020304" pitchFamily="18" charset="0"/>
              </a:rPr>
              <a:t> - </a:t>
            </a:r>
            <a:r>
              <a:rPr lang="en-US" dirty="0">
                <a:latin typeface="Century Schoolbook" panose="02040604050505020304" pitchFamily="18" charset="0"/>
              </a:rPr>
              <a:t> </a:t>
            </a:r>
            <a:r>
              <a:rPr lang="ru-RU" dirty="0" err="1">
                <a:latin typeface="Century Schoolbook" panose="02040604050505020304" pitchFamily="18" charset="0"/>
              </a:rPr>
              <a:t>Коефіцієнт</a:t>
            </a:r>
            <a:r>
              <a:rPr lang="ru-RU" dirty="0">
                <a:latin typeface="Century Schoolbook" panose="02040604050505020304" pitchFamily="18" charset="0"/>
              </a:rPr>
              <a:t> </a:t>
            </a:r>
            <a:r>
              <a:rPr lang="ru-RU" dirty="0" err="1">
                <a:latin typeface="Century Schoolbook" panose="02040604050505020304" pitchFamily="18" charset="0"/>
              </a:rPr>
              <a:t>корекції</a:t>
            </a:r>
            <a:r>
              <a:rPr lang="ru-RU" dirty="0">
                <a:latin typeface="Century Schoolbook" panose="02040604050505020304" pitchFamily="18" charset="0"/>
              </a:rPr>
              <a:t> по </a:t>
            </a:r>
            <a:r>
              <a:rPr lang="ru-RU" dirty="0" err="1">
                <a:latin typeface="Century Schoolbook" panose="02040604050505020304" pitchFamily="18" charset="0"/>
              </a:rPr>
              <a:t>напрямку</a:t>
            </a:r>
            <a:r>
              <a:rPr lang="ru-RU" dirty="0">
                <a:latin typeface="Century Schoolbook" panose="02040604050505020304" pitchFamily="18" charset="0"/>
              </a:rPr>
              <a:t> джету</a:t>
            </a:r>
          </a:p>
          <a:p>
            <a:r>
              <a:rPr lang="ru-RU" b="1" i="1" dirty="0">
                <a:latin typeface="Century Schoolbook" panose="02040604050505020304" pitchFamily="18" charset="0"/>
              </a:rPr>
              <a:t>Г</a:t>
            </a:r>
            <a:r>
              <a:rPr lang="ru-RU" dirty="0">
                <a:latin typeface="Century Schoolbook" panose="02040604050505020304" pitchFamily="18" charset="0"/>
              </a:rPr>
              <a:t> </a:t>
            </a:r>
            <a:r>
              <a:rPr lang="en-US" dirty="0">
                <a:latin typeface="Century Schoolbook" panose="02040604050505020304" pitchFamily="18" charset="0"/>
              </a:rPr>
              <a:t>- </a:t>
            </a:r>
            <a:r>
              <a:rPr lang="ru-RU" dirty="0">
                <a:latin typeface="Century Schoolbook" panose="02040604050505020304" pitchFamily="18" charset="0"/>
              </a:rPr>
              <a:t>Фактор Лоренца </a:t>
            </a:r>
            <a:r>
              <a:rPr lang="ru-RU" dirty="0" err="1">
                <a:latin typeface="Century Schoolbook" panose="02040604050505020304" pitchFamily="18" charset="0"/>
              </a:rPr>
              <a:t>під</a:t>
            </a:r>
            <a:r>
              <a:rPr lang="ru-RU" dirty="0">
                <a:latin typeface="Century Schoolbook" panose="02040604050505020304" pitchFamily="18" charset="0"/>
              </a:rPr>
              <a:t> час </a:t>
            </a:r>
            <a:r>
              <a:rPr lang="ru-RU" dirty="0" err="1">
                <a:latin typeface="Century Schoolbook" panose="02040604050505020304" pitchFamily="18" charset="0"/>
              </a:rPr>
              <a:t>розриву</a:t>
            </a:r>
            <a:r>
              <a:rPr lang="ru-RU" dirty="0">
                <a:latin typeface="Century Schoolbook" panose="02040604050505020304" pitchFamily="18" charset="0"/>
              </a:rPr>
              <a:t> джету</a:t>
            </a:r>
            <a:endParaRPr lang="en-US" dirty="0">
              <a:latin typeface="Century Schoolbook" panose="020406040505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19B2FF-9D5C-B490-69EA-E8E780B15609}"/>
              </a:ext>
            </a:extLst>
          </p:cNvPr>
          <p:cNvSpPr txBox="1"/>
          <p:nvPr/>
        </p:nvSpPr>
        <p:spPr>
          <a:xfrm>
            <a:off x="7702582" y="3873161"/>
            <a:ext cx="39215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b="1" dirty="0">
                <a:latin typeface="Century Schoolbook" panose="02040604050505020304" pitchFamily="18" charset="0"/>
              </a:rPr>
              <a:t>(Ілюстрація </a:t>
            </a:r>
            <a:r>
              <a:rPr lang="uk-UA" sz="1200" b="1" dirty="0" err="1">
                <a:latin typeface="Century Schoolbook" panose="02040604050505020304" pitchFamily="18" charset="0"/>
              </a:rPr>
              <a:t>джету</a:t>
            </a:r>
            <a:r>
              <a:rPr lang="uk-UA" sz="1200" b="1" dirty="0">
                <a:latin typeface="Century Schoolbook" panose="02040604050505020304" pitchFamily="18" charset="0"/>
              </a:rPr>
              <a:t> гамма-спалаху) </a:t>
            </a:r>
            <a:r>
              <a:rPr lang="en-US" sz="1200" b="1" dirty="0">
                <a:latin typeface="Century Schoolbook" panose="02040604050505020304" pitchFamily="18" charset="0"/>
              </a:rPr>
              <a:t>[</a:t>
            </a:r>
            <a:r>
              <a:rPr lang="uk-UA" sz="1200" b="1" dirty="0">
                <a:latin typeface="Century Schoolbook" panose="02040604050505020304" pitchFamily="18" charset="0"/>
              </a:rPr>
              <a:t>6</a:t>
            </a:r>
            <a:r>
              <a:rPr lang="en-US" sz="1200" b="1" dirty="0">
                <a:latin typeface="Century Schoolbook" panose="02040604050505020304" pitchFamily="18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420693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D1D0BD5-2C83-458F-0460-96138AD0C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GRB221009A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B35B4F-DC24-C2EA-C1E4-701C908AE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6537-A486-426F-BC31-48F370B9692F}" type="slidenum">
              <a:rPr lang="en-US" smtClean="0"/>
              <a:t>12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853F2A-1B14-A8E5-2EF5-7F24C59AE489}"/>
              </a:ext>
            </a:extLst>
          </p:cNvPr>
          <p:cNvSpPr txBox="1"/>
          <p:nvPr/>
        </p:nvSpPr>
        <p:spPr>
          <a:xfrm>
            <a:off x="275685" y="213908"/>
            <a:ext cx="7746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latin typeface="Century Schoolbook" panose="02040604050505020304" pitchFamily="18" charset="0"/>
              </a:rPr>
              <a:t>Фізичні параметри </a:t>
            </a:r>
            <a:r>
              <a:rPr lang="en-US" sz="3200" dirty="0">
                <a:latin typeface="Century Schoolbook" panose="02040604050505020304" pitchFamily="18" charset="0"/>
              </a:rPr>
              <a:t>GRB 221009A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0CF764-1859-6B78-2DB9-E99D577CB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161" y="1000551"/>
            <a:ext cx="6674874" cy="23784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EA1CC6B-15C3-B9E3-10CF-BECDBA96B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3511" y="674825"/>
            <a:ext cx="4822804" cy="30298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3ECAB23-D4C8-D806-F1EE-14708E251664}"/>
              </a:ext>
            </a:extLst>
          </p:cNvPr>
          <p:cNvSpPr txBox="1"/>
          <p:nvPr/>
        </p:nvSpPr>
        <p:spPr>
          <a:xfrm>
            <a:off x="275685" y="4143983"/>
            <a:ext cx="100648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>
                <a:latin typeface="Century Schoolbook" panose="02040604050505020304" pitchFamily="18" charset="0"/>
              </a:rPr>
              <a:t>Afterglowpy</a:t>
            </a:r>
            <a:r>
              <a:rPr lang="en-US" dirty="0">
                <a:latin typeface="Century Schoolbook" panose="02040604050505020304" pitchFamily="18" charset="0"/>
              </a:rPr>
              <a:t> – </a:t>
            </a:r>
            <a:r>
              <a:rPr lang="uk-UA" dirty="0">
                <a:latin typeface="Century Schoolbook" panose="02040604050505020304" pitchFamily="18" charset="0"/>
              </a:rPr>
              <a:t>код для моделювання кривої блиску післясвітіння гамма-спалахів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>
                <a:latin typeface="Century Schoolbook" panose="02040604050505020304" pitchFamily="18" charset="0"/>
              </a:rPr>
              <a:t>Я використовувала модель </a:t>
            </a:r>
            <a:r>
              <a:rPr lang="en-US" dirty="0" err="1">
                <a:latin typeface="Century Schoolbook" panose="02040604050505020304" pitchFamily="18" charset="0"/>
              </a:rPr>
              <a:t>TopHat</a:t>
            </a:r>
            <a:r>
              <a:rPr lang="en-US" dirty="0">
                <a:latin typeface="Century Schoolbook" panose="02040604050505020304" pitchFamily="18" charset="0"/>
              </a:rPr>
              <a:t> jet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>
                <a:latin typeface="Century Schoolbook" panose="02040604050505020304" pitchFamily="18" charset="0"/>
              </a:rPr>
              <a:t>У результаті апроксимації під наші фотометричні результати, я вивела значення даних параметрів: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p – </a:t>
            </a:r>
            <a:r>
              <a:rPr lang="en-US" sz="1800" dirty="0" err="1"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індекс</a:t>
            </a:r>
            <a:r>
              <a:rPr lang="en-US" sz="1800" dirty="0"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енергетичного</a:t>
            </a:r>
            <a:r>
              <a:rPr lang="en-US" sz="1800" dirty="0"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розподілу</a:t>
            </a:r>
            <a:r>
              <a:rPr lang="en-US" sz="1800" dirty="0"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електронів</a:t>
            </a:r>
            <a:endParaRPr lang="uk-UA" sz="1800" dirty="0">
              <a:effectLst/>
              <a:latin typeface="Century Schoolbook" panose="02040604050505020304" pitchFamily="18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err="1"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θ</a:t>
            </a:r>
            <a:r>
              <a:rPr lang="en-US" sz="1800" baseline="-25000" dirty="0" err="1"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obs</a:t>
            </a:r>
            <a:r>
              <a:rPr lang="en-US" sz="1800" baseline="-25000" dirty="0"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- </a:t>
            </a:r>
            <a:r>
              <a:rPr lang="en-US" sz="1800" dirty="0" err="1"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кут</a:t>
            </a:r>
            <a:r>
              <a:rPr lang="en-US" sz="1800" dirty="0"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огляду</a:t>
            </a:r>
            <a:r>
              <a:rPr lang="uk-UA" dirty="0">
                <a:latin typeface="Century Schoolbook" panose="02040604050505020304" pitchFamily="18" charset="0"/>
                <a:ea typeface="Calibri" panose="020F0502020204030204" pitchFamily="34" charset="0"/>
              </a:rPr>
              <a:t> </a:t>
            </a:r>
            <a:r>
              <a:rPr lang="uk-UA" dirty="0" err="1">
                <a:latin typeface="Century Schoolbook" panose="02040604050505020304" pitchFamily="18" charset="0"/>
                <a:ea typeface="Calibri" panose="020F0502020204030204" pitchFamily="34" charset="0"/>
              </a:rPr>
              <a:t>джету</a:t>
            </a:r>
            <a:endParaRPr lang="en-US" dirty="0">
              <a:latin typeface="Century Schoolbook" panose="020406040505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CA3E3B-8846-A50A-8F5D-504DA517488F}"/>
              </a:ext>
            </a:extLst>
          </p:cNvPr>
          <p:cNvSpPr txBox="1"/>
          <p:nvPr/>
        </p:nvSpPr>
        <p:spPr>
          <a:xfrm>
            <a:off x="735292" y="3382692"/>
            <a:ext cx="6117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entury Schoolbook" panose="02040604050505020304" pitchFamily="18" charset="0"/>
              </a:rPr>
              <a:t>(</a:t>
            </a:r>
            <a:r>
              <a:rPr lang="uk-UA" sz="1200" b="1" dirty="0">
                <a:latin typeface="Century Schoolbook" panose="02040604050505020304" pitchFamily="18" charset="0"/>
              </a:rPr>
              <a:t>Фрагмент коду </a:t>
            </a:r>
            <a:r>
              <a:rPr lang="en-US" sz="1200" b="1" dirty="0" err="1">
                <a:latin typeface="Century Schoolbook" panose="02040604050505020304" pitchFamily="18" charset="0"/>
              </a:rPr>
              <a:t>afterglowpy</a:t>
            </a:r>
            <a:r>
              <a:rPr lang="uk-UA" sz="1200" b="1" dirty="0">
                <a:latin typeface="Century Schoolbook" panose="02040604050505020304" pitchFamily="18" charset="0"/>
              </a:rPr>
              <a:t>, де зображені параметри моделі) </a:t>
            </a:r>
            <a:r>
              <a:rPr lang="en-US" sz="1200" b="1" dirty="0">
                <a:latin typeface="Century Schoolbook" panose="02040604050505020304" pitchFamily="18" charset="0"/>
              </a:rPr>
              <a:t>[</a:t>
            </a:r>
            <a:r>
              <a:rPr lang="ru-RU" sz="1200" b="1" dirty="0">
                <a:latin typeface="Century Schoolbook" panose="02040604050505020304" pitchFamily="18" charset="0"/>
              </a:rPr>
              <a:t>13</a:t>
            </a:r>
            <a:r>
              <a:rPr lang="en-US" sz="1200" b="1" dirty="0">
                <a:latin typeface="Century Schoolbook" panose="02040604050505020304" pitchFamily="18" charset="0"/>
              </a:rPr>
              <a:t>]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FA4454-AC66-6279-855A-63FE35489D71}"/>
              </a:ext>
            </a:extLst>
          </p:cNvPr>
          <p:cNvSpPr txBox="1"/>
          <p:nvPr/>
        </p:nvSpPr>
        <p:spPr>
          <a:xfrm>
            <a:off x="7722125" y="3586246"/>
            <a:ext cx="6117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entury Schoolbook" panose="02040604050505020304" pitchFamily="18" charset="0"/>
              </a:rPr>
              <a:t>(</a:t>
            </a:r>
            <a:r>
              <a:rPr lang="uk-UA" sz="1200" b="1" dirty="0">
                <a:latin typeface="Century Schoolbook" panose="02040604050505020304" pitchFamily="18" charset="0"/>
              </a:rPr>
              <a:t>Апроксимація моделі під фотометричні дані)</a:t>
            </a:r>
            <a:endParaRPr lang="en-US" sz="1200" b="1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039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EC8CE34-72C9-E8ED-4A8F-BC7B59C4D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GRB221009A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78A66A-2B68-3E43-A2C8-C97B41E32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6537-A486-426F-BC31-48F370B9692F}" type="slidenum">
              <a:rPr lang="en-US" smtClean="0"/>
              <a:t>13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6F9AD3-6ED4-8B70-690C-607966846F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5901" y="654967"/>
            <a:ext cx="4676775" cy="2324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BB59BB-349F-A2DE-2FEB-69D780D23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5901" y="3191209"/>
            <a:ext cx="4822805" cy="254947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4022E4E-AECA-8CBF-2330-1B1DD343F43F}"/>
              </a:ext>
            </a:extLst>
          </p:cNvPr>
          <p:cNvSpPr txBox="1"/>
          <p:nvPr/>
        </p:nvSpPr>
        <p:spPr>
          <a:xfrm>
            <a:off x="160256" y="-35879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latin typeface="Century Schoolbook" panose="02040604050505020304" pitchFamily="18" charset="0"/>
              </a:rPr>
              <a:t>Асоціація </a:t>
            </a:r>
            <a:r>
              <a:rPr lang="en-US" sz="3200" dirty="0">
                <a:latin typeface="Century Schoolbook" panose="02040604050505020304" pitchFamily="18" charset="0"/>
              </a:rPr>
              <a:t>GRB 221009A </a:t>
            </a:r>
            <a:r>
              <a:rPr lang="uk-UA" sz="3200" dirty="0">
                <a:latin typeface="Century Schoolbook" panose="02040604050505020304" pitchFamily="18" charset="0"/>
              </a:rPr>
              <a:t>з надновою</a:t>
            </a:r>
            <a:endParaRPr lang="en-US" sz="3200" dirty="0">
              <a:latin typeface="Century Schoolbook" panose="020406040505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DE76C9-B8ED-B01D-14C4-4330A38D113C}"/>
              </a:ext>
            </a:extLst>
          </p:cNvPr>
          <p:cNvSpPr txBox="1"/>
          <p:nvPr/>
        </p:nvSpPr>
        <p:spPr>
          <a:xfrm>
            <a:off x="160256" y="474345"/>
            <a:ext cx="637545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Вторинний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спалах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наднової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у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даного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гамма-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сплеску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має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відбутися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за ≈ </a:t>
            </a:r>
            <a:r>
              <a:rPr lang="ru-RU" sz="1400" b="1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15.5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днів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після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його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відкриття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,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зі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світністю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≈ </a:t>
            </a:r>
            <a:r>
              <a:rPr lang="en-US" sz="1400" b="1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L=(9.45±2.8)·10</a:t>
            </a:r>
            <a:r>
              <a:rPr lang="en-US" sz="1400" b="0" i="0" u="none" strike="noStrike" baseline="30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uk-UA" sz="1400" b="0" i="0" u="none" strike="noStrike" baseline="30000" dirty="0">
                <a:solidFill>
                  <a:srgbClr val="000000"/>
                </a:solidFill>
                <a:latin typeface="Century Schoolbook" panose="02040604050505020304" pitchFamily="18" charset="0"/>
              </a:rPr>
              <a:t>42</a:t>
            </a:r>
            <a:r>
              <a:rPr lang="en-US" sz="1400" b="1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erg/s </a:t>
            </a:r>
            <a:r>
              <a:rPr lang="en-US" sz="1400" dirty="0">
                <a:solidFill>
                  <a:srgbClr val="000000"/>
                </a:solidFill>
                <a:latin typeface="Century Schoolbook" panose="02040604050505020304" pitchFamily="18" charset="0"/>
              </a:rPr>
              <a:t>[9].</a:t>
            </a:r>
            <a:endParaRPr lang="uk-UA" sz="1400" b="1" dirty="0">
              <a:solidFill>
                <a:srgbClr val="000000"/>
              </a:solidFill>
              <a:latin typeface="Century Schoolbook" panose="02040604050505020304" pitchFamily="18" charset="0"/>
            </a:endParaRPr>
          </a:p>
          <a:p>
            <a:endParaRPr lang="uk-UA" sz="1400" b="0" i="0" u="none" strike="noStrike" baseline="0" dirty="0">
              <a:solidFill>
                <a:srgbClr val="000000"/>
              </a:solidFill>
              <a:latin typeface="Century Schoolbook" panose="020406040505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Повідомлено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про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зафіксування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вторинного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спалаху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наднової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за ≈ </a:t>
            </a:r>
            <a:r>
              <a:rPr lang="ru-RU" sz="1400" b="1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8.5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днів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після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відкриття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[10]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. За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моїми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розрахованими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даними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,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світність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пікової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Century Schoolbook" panose="02040604050505020304" pitchFamily="18" charset="0"/>
              </a:rPr>
              <a:t> точки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вторинного</a:t>
            </a:r>
            <a:r>
              <a:rPr lang="ru-RU" sz="14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 err="1">
                <a:latin typeface="Century Schoolbook" panose="02040604050505020304" pitchFamily="18" charset="0"/>
              </a:rPr>
              <a:t>спалаху</a:t>
            </a:r>
            <a:r>
              <a:rPr lang="ru-RU" sz="1400" b="0" i="0" u="none" strike="noStrike" baseline="0" dirty="0"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 err="1">
                <a:latin typeface="Century Schoolbook" panose="02040604050505020304" pitchFamily="18" charset="0"/>
              </a:rPr>
              <a:t>наднової</a:t>
            </a:r>
            <a:r>
              <a:rPr lang="ru-RU" sz="1400" b="0" i="0" u="none" strike="noStrike" baseline="0" dirty="0">
                <a:latin typeface="Century Schoolbook" panose="02040604050505020304" pitchFamily="18" charset="0"/>
              </a:rPr>
              <a:t> </a:t>
            </a:r>
            <a:r>
              <a:rPr lang="ru-RU" sz="1400" b="1" i="0" u="none" strike="noStrike" baseline="0" dirty="0">
                <a:latin typeface="Century Schoolbook" panose="02040604050505020304" pitchFamily="18" charset="0"/>
              </a:rPr>
              <a:t>добре </a:t>
            </a:r>
            <a:r>
              <a:rPr lang="ru-RU" sz="1400" b="1" i="0" u="none" strike="noStrike" baseline="0" dirty="0" err="1">
                <a:latin typeface="Century Schoolbook" panose="02040604050505020304" pitchFamily="18" charset="0"/>
              </a:rPr>
              <a:t>узгоджується</a:t>
            </a:r>
            <a:r>
              <a:rPr lang="ru-RU" sz="1400" b="1" i="0" u="none" strike="noStrike" baseline="0" dirty="0"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>
                <a:latin typeface="Century Schoolbook" panose="02040604050505020304" pitchFamily="18" charset="0"/>
              </a:rPr>
              <a:t>з </a:t>
            </a:r>
            <a:r>
              <a:rPr lang="ru-RU" sz="1400" b="0" i="0" u="none" strike="noStrike" baseline="0" dirty="0" err="1">
                <a:latin typeface="Century Schoolbook" panose="02040604050505020304" pitchFamily="18" charset="0"/>
              </a:rPr>
              <a:t>оціненим</a:t>
            </a:r>
            <a:r>
              <a:rPr lang="ru-RU" sz="1400" b="0" i="0" u="none" strike="noStrike" baseline="0" dirty="0"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 err="1">
                <a:latin typeface="Century Schoolbook" panose="02040604050505020304" pitchFamily="18" charset="0"/>
              </a:rPr>
              <a:t>значенням</a:t>
            </a:r>
            <a:r>
              <a:rPr lang="ru-RU" sz="1400" b="0" i="0" u="none" strike="noStrike" baseline="0" dirty="0">
                <a:latin typeface="Century Schoolbook" panose="02040604050505020304" pitchFamily="18" charset="0"/>
              </a:rPr>
              <a:t>, </a:t>
            </a:r>
            <a:r>
              <a:rPr lang="ru-RU" sz="1400" b="0" i="0" u="none" strike="noStrike" baseline="0" dirty="0" err="1">
                <a:latin typeface="Century Schoolbook" panose="02040604050505020304" pitchFamily="18" charset="0"/>
              </a:rPr>
              <a:t>що</a:t>
            </a:r>
            <a:r>
              <a:rPr lang="ru-RU" sz="1400" b="0" i="0" u="none" strike="noStrike" baseline="0" dirty="0"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 err="1">
                <a:latin typeface="Century Schoolbook" panose="02040604050505020304" pitchFamily="18" charset="0"/>
              </a:rPr>
              <a:t>вказує</a:t>
            </a:r>
            <a:r>
              <a:rPr lang="ru-RU" sz="1400" b="0" i="0" u="none" strike="noStrike" baseline="0" dirty="0">
                <a:latin typeface="Century Schoolbook" panose="02040604050505020304" pitchFamily="18" charset="0"/>
              </a:rPr>
              <a:t> на те, </a:t>
            </a:r>
            <a:r>
              <a:rPr lang="ru-RU" sz="1400" b="0" i="0" u="none" strike="noStrike" baseline="0" dirty="0" err="1">
                <a:latin typeface="Century Schoolbook" panose="02040604050505020304" pitchFamily="18" charset="0"/>
              </a:rPr>
              <a:t>що</a:t>
            </a:r>
            <a:r>
              <a:rPr lang="ru-RU" sz="1400" b="0" i="0" u="none" strike="noStrike" baseline="0" dirty="0"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 err="1">
                <a:latin typeface="Century Schoolbook" panose="02040604050505020304" pitchFamily="18" charset="0"/>
              </a:rPr>
              <a:t>ймовірно</a:t>
            </a:r>
            <a:r>
              <a:rPr lang="ru-RU" sz="1400" b="0" i="0" u="none" strike="noStrike" baseline="0" dirty="0">
                <a:latin typeface="Century Schoolbook" panose="02040604050505020304" pitchFamily="18" charset="0"/>
              </a:rPr>
              <a:t>, </a:t>
            </a:r>
            <a:r>
              <a:rPr lang="ru-RU" sz="1400" b="0" i="0" u="none" strike="noStrike" baseline="0" dirty="0" err="1">
                <a:latin typeface="Century Schoolbook" panose="02040604050505020304" pitchFamily="18" charset="0"/>
              </a:rPr>
              <a:t>дійсно</a:t>
            </a:r>
            <a:r>
              <a:rPr lang="ru-RU" sz="1400" b="0" i="0" u="none" strike="noStrike" baseline="0" dirty="0"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 err="1">
                <a:latin typeface="Century Schoolbook" panose="02040604050505020304" pitchFamily="18" charset="0"/>
              </a:rPr>
              <a:t>було</a:t>
            </a:r>
            <a:r>
              <a:rPr lang="ru-RU" sz="1400" b="0" i="0" u="none" strike="noStrike" baseline="0" dirty="0"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 err="1">
                <a:latin typeface="Century Schoolbook" panose="02040604050505020304" pitchFamily="18" charset="0"/>
              </a:rPr>
              <a:t>зафіксовано</a:t>
            </a:r>
            <a:r>
              <a:rPr lang="ru-RU" sz="1400" b="0" i="0" u="none" strike="noStrike" baseline="0" dirty="0"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 err="1">
                <a:latin typeface="Century Schoolbook" panose="02040604050505020304" pitchFamily="18" charset="0"/>
              </a:rPr>
              <a:t>вторинний</a:t>
            </a:r>
            <a:r>
              <a:rPr lang="ru-RU" sz="1400" b="0" i="0" u="none" strike="noStrike" baseline="0" dirty="0"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 err="1">
                <a:latin typeface="Century Schoolbook" panose="02040604050505020304" pitchFamily="18" charset="0"/>
              </a:rPr>
              <a:t>спалах</a:t>
            </a:r>
            <a:r>
              <a:rPr lang="ru-RU" sz="1400" b="0" i="0" u="none" strike="noStrike" baseline="0" dirty="0"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 err="1">
                <a:latin typeface="Century Schoolbook" panose="02040604050505020304" pitchFamily="18" charset="0"/>
              </a:rPr>
              <a:t>наднової</a:t>
            </a:r>
            <a:r>
              <a:rPr lang="ru-RU" sz="1400" b="0" i="0" u="none" strike="noStrike" baseline="0" dirty="0">
                <a:latin typeface="Century Schoolbook" panose="02040604050505020304" pitchFamily="18" charset="0"/>
              </a:rPr>
              <a:t> за ≈ </a:t>
            </a:r>
            <a:r>
              <a:rPr lang="ru-RU" sz="1400" b="1" i="0" u="none" strike="noStrike" baseline="0" dirty="0">
                <a:latin typeface="Century Schoolbook" panose="02040604050505020304" pitchFamily="18" charset="0"/>
              </a:rPr>
              <a:t>8.5</a:t>
            </a:r>
            <a:r>
              <a:rPr lang="ru-RU" sz="1400" b="0" i="0" u="none" strike="noStrike" baseline="0" dirty="0"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 err="1">
                <a:latin typeface="Century Schoolbook" panose="02040604050505020304" pitchFamily="18" charset="0"/>
              </a:rPr>
              <a:t>днів</a:t>
            </a:r>
            <a:r>
              <a:rPr lang="ru-RU" sz="1400" b="0" i="0" u="none" strike="noStrike" baseline="0" dirty="0"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 err="1">
                <a:latin typeface="Century Schoolbook" panose="02040604050505020304" pitchFamily="18" charset="0"/>
              </a:rPr>
              <a:t>після</a:t>
            </a:r>
            <a:r>
              <a:rPr lang="ru-RU" sz="1400" b="0" i="0" u="none" strike="noStrike" baseline="0" dirty="0">
                <a:latin typeface="Century Schoolbook" panose="02040604050505020304" pitchFamily="18" charset="0"/>
              </a:rPr>
              <a:t> </a:t>
            </a:r>
            <a:r>
              <a:rPr lang="ru-RU" sz="1400" b="0" i="0" u="none" strike="noStrike" baseline="0" dirty="0" err="1">
                <a:latin typeface="Century Schoolbook" panose="02040604050505020304" pitchFamily="18" charset="0"/>
              </a:rPr>
              <a:t>відкриття</a:t>
            </a:r>
            <a:r>
              <a:rPr lang="ru-RU" sz="1400" b="0" i="0" u="none" strike="noStrike" baseline="0" dirty="0">
                <a:latin typeface="Century Schoolbook" panose="02040604050505020304" pitchFamily="18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b="0" i="0" u="none" strike="noStrike" baseline="0" dirty="0">
              <a:latin typeface="Century Schoolbook" panose="020406040505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err="1">
                <a:latin typeface="Century Schoolbook" panose="02040604050505020304" pitchFamily="18" charset="0"/>
              </a:rPr>
              <a:t>Аналізуючи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дослідження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спалаху</a:t>
            </a:r>
            <a:r>
              <a:rPr lang="ru-RU" sz="1400" dirty="0">
                <a:latin typeface="Century Schoolbook" panose="02040604050505020304" pitchFamily="18" charset="0"/>
              </a:rPr>
              <a:t> в </a:t>
            </a:r>
            <a:r>
              <a:rPr lang="ru-RU" sz="1400" dirty="0" err="1">
                <a:latin typeface="Century Schoolbook" panose="02040604050505020304" pitchFamily="18" charset="0"/>
              </a:rPr>
              <a:t>роботі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en-US" sz="1400" dirty="0">
                <a:latin typeface="Century Schoolbook" panose="02040604050505020304" pitchFamily="18" charset="0"/>
              </a:rPr>
              <a:t>(Shrestha et al., 2023), </a:t>
            </a:r>
            <a:r>
              <a:rPr lang="ru-RU" sz="1400" dirty="0">
                <a:latin typeface="Century Schoolbook" panose="02040604050505020304" pitchFamily="18" charset="0"/>
              </a:rPr>
              <a:t>а </a:t>
            </a:r>
            <a:r>
              <a:rPr lang="ru-RU" sz="1400" dirty="0" err="1">
                <a:latin typeface="Century Schoolbook" panose="02040604050505020304" pitchFamily="18" charset="0"/>
              </a:rPr>
              <a:t>також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звертаючись</a:t>
            </a:r>
            <a:r>
              <a:rPr lang="ru-RU" sz="1400" dirty="0">
                <a:latin typeface="Century Schoolbook" panose="02040604050505020304" pitchFamily="18" charset="0"/>
              </a:rPr>
              <a:t> до </a:t>
            </a:r>
            <a:r>
              <a:rPr lang="ru-RU" sz="1400" dirty="0" err="1">
                <a:latin typeface="Century Schoolbook" panose="02040604050505020304" pitchFamily="18" charset="0"/>
              </a:rPr>
              <a:t>аналізу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загальних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даних</a:t>
            </a:r>
            <a:r>
              <a:rPr lang="ru-RU" sz="1400" dirty="0">
                <a:latin typeface="Century Schoolbook" panose="02040604050505020304" pitchFamily="18" charset="0"/>
              </a:rPr>
              <a:t>, проведений в </a:t>
            </a:r>
            <a:r>
              <a:rPr lang="ru-RU" sz="1400" dirty="0" err="1">
                <a:latin typeface="Century Schoolbook" panose="02040604050505020304" pitchFamily="18" charset="0"/>
              </a:rPr>
              <a:t>статті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en-US" sz="1400" dirty="0">
                <a:latin typeface="Century Schoolbook" panose="02040604050505020304" pitchFamily="18" charset="0"/>
              </a:rPr>
              <a:t>GRANDMA, </a:t>
            </a:r>
            <a:r>
              <a:rPr lang="ru-RU" sz="1400" dirty="0" err="1">
                <a:latin typeface="Century Schoolbook" panose="02040604050505020304" pitchFamily="18" charset="0"/>
              </a:rPr>
              <a:t>вторинний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спалах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наднової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b="1" dirty="0">
                <a:latin typeface="Century Schoolbook" panose="02040604050505020304" pitchFamily="18" charset="0"/>
              </a:rPr>
              <a:t>не </a:t>
            </a:r>
            <a:r>
              <a:rPr lang="ru-RU" sz="1400" b="1" dirty="0" err="1">
                <a:latin typeface="Century Schoolbook" panose="02040604050505020304" pitchFamily="18" charset="0"/>
              </a:rPr>
              <a:t>був</a:t>
            </a:r>
            <a:r>
              <a:rPr lang="ru-RU" sz="1400" b="1" dirty="0">
                <a:latin typeface="Century Schoolbook" panose="02040604050505020304" pitchFamily="18" charset="0"/>
              </a:rPr>
              <a:t> </a:t>
            </a:r>
            <a:r>
              <a:rPr lang="ru-RU" sz="1400" b="1" dirty="0" err="1">
                <a:latin typeface="Century Schoolbook" panose="02040604050505020304" pitchFamily="18" charset="0"/>
              </a:rPr>
              <a:t>виявлений</a:t>
            </a:r>
            <a:r>
              <a:rPr lang="en-US" sz="1400" b="1" dirty="0">
                <a:latin typeface="Century Schoolbook" panose="02040604050505020304" pitchFamily="18" charset="0"/>
              </a:rPr>
              <a:t> </a:t>
            </a:r>
            <a:r>
              <a:rPr lang="en-US" sz="1400" dirty="0">
                <a:latin typeface="Century Schoolbook" panose="02040604050505020304" pitchFamily="18" charset="0"/>
              </a:rPr>
              <a:t>[8], [3]</a:t>
            </a:r>
            <a:r>
              <a:rPr lang="ru-RU" sz="1400" dirty="0">
                <a:latin typeface="Century Schoolbook" panose="02040604050505020304" pitchFamily="18" charset="0"/>
              </a:rPr>
              <a:t>. </a:t>
            </a:r>
            <a:r>
              <a:rPr lang="ru-RU" sz="1400" dirty="0" err="1">
                <a:latin typeface="Century Schoolbook" panose="02040604050505020304" pitchFamily="18" charset="0"/>
              </a:rPr>
              <a:t>Це</a:t>
            </a:r>
            <a:r>
              <a:rPr lang="ru-RU" sz="1400" dirty="0">
                <a:latin typeface="Century Schoolbook" panose="02040604050505020304" pitchFamily="18" charset="0"/>
              </a:rPr>
              <a:t>, в свою </a:t>
            </a:r>
            <a:r>
              <a:rPr lang="ru-RU" sz="1400" dirty="0" err="1">
                <a:latin typeface="Century Schoolbook" panose="02040604050505020304" pitchFamily="18" charset="0"/>
              </a:rPr>
              <a:t>чергу</a:t>
            </a:r>
            <a:r>
              <a:rPr lang="ru-RU" sz="1400" dirty="0">
                <a:latin typeface="Century Schoolbook" panose="02040604050505020304" pitchFamily="18" charset="0"/>
              </a:rPr>
              <a:t>, </a:t>
            </a:r>
            <a:r>
              <a:rPr lang="ru-RU" sz="1400" dirty="0" err="1">
                <a:latin typeface="Century Schoolbook" panose="02040604050505020304" pitchFamily="18" charset="0"/>
              </a:rPr>
              <a:t>скоріш</a:t>
            </a:r>
            <a:r>
              <a:rPr lang="ru-RU" sz="1400" dirty="0">
                <a:latin typeface="Century Schoolbook" panose="02040604050505020304" pitchFamily="18" charset="0"/>
              </a:rPr>
              <a:t> за все </a:t>
            </a:r>
            <a:r>
              <a:rPr lang="ru-RU" sz="1400" dirty="0" err="1">
                <a:latin typeface="Century Schoolbook" panose="02040604050505020304" pitchFamily="18" charset="0"/>
              </a:rPr>
              <a:t>вказує</a:t>
            </a:r>
            <a:r>
              <a:rPr lang="ru-RU" sz="1400" dirty="0">
                <a:latin typeface="Century Schoolbook" panose="02040604050505020304" pitchFamily="18" charset="0"/>
              </a:rPr>
              <a:t> на те, </a:t>
            </a:r>
            <a:r>
              <a:rPr lang="ru-RU" sz="1400" dirty="0" err="1">
                <a:latin typeface="Century Schoolbook" panose="02040604050505020304" pitchFamily="18" charset="0"/>
              </a:rPr>
              <a:t>що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саме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випромінювання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післясвітіння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від</a:t>
            </a:r>
            <a:r>
              <a:rPr lang="ru-RU" sz="1400" dirty="0">
                <a:latin typeface="Century Schoolbook" panose="02040604050505020304" pitchFamily="18" charset="0"/>
              </a:rPr>
              <a:t> гамма-</a:t>
            </a:r>
            <a:r>
              <a:rPr lang="ru-RU" sz="1400" dirty="0" err="1">
                <a:latin typeface="Century Schoolbook" panose="02040604050505020304" pitchFamily="18" charset="0"/>
              </a:rPr>
              <a:t>спалаху</a:t>
            </a:r>
            <a:r>
              <a:rPr lang="ru-RU" sz="1400" dirty="0">
                <a:latin typeface="Century Schoolbook" panose="02040604050505020304" pitchFamily="18" charset="0"/>
              </a:rPr>
              <a:t> є </a:t>
            </a:r>
            <a:r>
              <a:rPr lang="ru-RU" sz="1400" dirty="0" err="1">
                <a:latin typeface="Century Schoolbook" panose="02040604050505020304" pitchFamily="18" charset="0"/>
              </a:rPr>
              <a:t>занадто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яскравим</a:t>
            </a:r>
            <a:r>
              <a:rPr lang="ru-RU" sz="1400" dirty="0">
                <a:latin typeface="Century Schoolbook" panose="02040604050505020304" pitchFamily="18" charset="0"/>
              </a:rPr>
              <a:t>, </a:t>
            </a:r>
            <a:r>
              <a:rPr lang="ru-RU" sz="1400" dirty="0" err="1">
                <a:latin typeface="Century Schoolbook" panose="02040604050505020304" pitchFamily="18" charset="0"/>
              </a:rPr>
              <a:t>що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значно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b="1" dirty="0" err="1">
                <a:latin typeface="Century Schoolbook" panose="02040604050505020304" pitchFamily="18" charset="0"/>
              </a:rPr>
              <a:t>ускладнює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зафіксування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вторинного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спалаху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наднової</a:t>
            </a:r>
            <a:r>
              <a:rPr lang="ru-RU" sz="1400" dirty="0">
                <a:latin typeface="Century Schoolbook" panose="02040604050505020304" pitchFamily="18" charset="0"/>
              </a:rPr>
              <a:t>, </a:t>
            </a:r>
            <a:r>
              <a:rPr lang="ru-RU" sz="1400" dirty="0" err="1">
                <a:latin typeface="Century Schoolbook" panose="02040604050505020304" pitchFamily="18" charset="0"/>
              </a:rPr>
              <a:t>також</a:t>
            </a:r>
            <a:r>
              <a:rPr lang="ru-RU" sz="1400" dirty="0">
                <a:latin typeface="Century Schoolbook" panose="02040604050505020304" pitchFamily="18" charset="0"/>
              </a:rPr>
              <a:t> на </a:t>
            </a:r>
            <a:r>
              <a:rPr lang="ru-RU" sz="1400" dirty="0" err="1">
                <a:latin typeface="Century Schoolbook" panose="02040604050505020304" pitchFamily="18" charset="0"/>
              </a:rPr>
              <a:t>це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має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вплив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b="1" dirty="0">
                <a:latin typeface="Century Schoolbook" panose="02040604050505020304" pitchFamily="18" charset="0"/>
              </a:rPr>
              <a:t>в</a:t>
            </a:r>
            <a:r>
              <a:rPr lang="uk-UA" sz="1400" b="1" dirty="0" err="1">
                <a:latin typeface="Century Schoolbook" panose="02040604050505020304" pitchFamily="18" charset="0"/>
              </a:rPr>
              <a:t>исоке</a:t>
            </a:r>
            <a:r>
              <a:rPr lang="ru-RU" sz="1400" b="1" dirty="0">
                <a:latin typeface="Century Schoolbook" panose="02040604050505020304" pitchFamily="18" charset="0"/>
              </a:rPr>
              <a:t> </a:t>
            </a:r>
            <a:r>
              <a:rPr lang="ru-RU" sz="1400" b="1" dirty="0" err="1">
                <a:latin typeface="Century Schoolbook" panose="02040604050505020304" pitchFamily="18" charset="0"/>
              </a:rPr>
              <a:t>значення</a:t>
            </a:r>
            <a:r>
              <a:rPr lang="ru-RU" sz="1400" b="1" dirty="0">
                <a:latin typeface="Century Schoolbook" panose="02040604050505020304" pitchFamily="18" charset="0"/>
              </a:rPr>
              <a:t> </a:t>
            </a:r>
            <a:r>
              <a:rPr lang="ru-RU" sz="1400" b="1" dirty="0" err="1">
                <a:latin typeface="Century Schoolbook" panose="02040604050505020304" pitchFamily="18" charset="0"/>
              </a:rPr>
              <a:t>галактичного</a:t>
            </a:r>
            <a:r>
              <a:rPr lang="ru-RU" sz="1400" b="1" dirty="0">
                <a:latin typeface="Century Schoolbook" panose="02040604050505020304" pitchFamily="18" charset="0"/>
              </a:rPr>
              <a:t> </a:t>
            </a:r>
            <a:r>
              <a:rPr lang="ru-RU" sz="1400" b="1" dirty="0" err="1">
                <a:latin typeface="Century Schoolbook" panose="02040604050505020304" pitchFamily="18" charset="0"/>
              </a:rPr>
              <a:t>поглинання</a:t>
            </a:r>
            <a:r>
              <a:rPr lang="ru-RU" sz="1400" dirty="0">
                <a:latin typeface="Century Schoolbook" panose="020406040505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>
              <a:latin typeface="Century Schoolbook" panose="020406040505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Century Schoolbook" panose="02040604050505020304" pitchFamily="18" charset="0"/>
              </a:rPr>
              <a:t>Були </a:t>
            </a:r>
            <a:r>
              <a:rPr lang="ru-RU" sz="1400" dirty="0" err="1">
                <a:latin typeface="Century Schoolbook" panose="02040604050505020304" pitchFamily="18" charset="0"/>
              </a:rPr>
              <a:t>визначені</a:t>
            </a:r>
            <a:r>
              <a:rPr lang="ru-RU" sz="1400" dirty="0">
                <a:latin typeface="Century Schoolbook" panose="02040604050505020304" pitchFamily="18" charset="0"/>
              </a:rPr>
              <a:t>, та </a:t>
            </a:r>
            <a:r>
              <a:rPr lang="ru-RU" sz="1400" dirty="0" err="1">
                <a:latin typeface="Century Schoolbook" panose="02040604050505020304" pitchFamily="18" charset="0"/>
              </a:rPr>
              <a:t>порівнянні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фізичні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параметри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із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даними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en-US" sz="1400" dirty="0">
                <a:latin typeface="Century Schoolbook" panose="02040604050505020304" pitchFamily="18" charset="0"/>
              </a:rPr>
              <a:t>GRB080319 (</a:t>
            </a:r>
            <a:r>
              <a:rPr lang="en-US" sz="1400" b="1" dirty="0" err="1">
                <a:latin typeface="Century Schoolbook" panose="02040604050505020304" pitchFamily="18" charset="0"/>
              </a:rPr>
              <a:t>Liso</a:t>
            </a:r>
            <a:r>
              <a:rPr lang="en-US" sz="1400" b="1" dirty="0">
                <a:latin typeface="Century Schoolbook" panose="02040604050505020304" pitchFamily="18" charset="0"/>
              </a:rPr>
              <a:t>, max ~9.67x10</a:t>
            </a:r>
            <a:r>
              <a:rPr lang="en-US" sz="1400" b="0" i="0" u="none" strike="noStrike" baseline="30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uk-UA" sz="1400" b="0" i="0" u="none" strike="noStrike" baseline="30000" dirty="0">
                <a:solidFill>
                  <a:srgbClr val="000000"/>
                </a:solidFill>
                <a:latin typeface="Century Schoolbook" panose="02040604050505020304" pitchFamily="18" charset="0"/>
              </a:rPr>
              <a:t>52</a:t>
            </a:r>
            <a:r>
              <a:rPr lang="en-US" sz="1400" b="1" dirty="0">
                <a:latin typeface="Century Schoolbook" panose="02040604050505020304" pitchFamily="18" charset="0"/>
              </a:rPr>
              <a:t> erg/s, Eiso~1.32·10</a:t>
            </a:r>
            <a:r>
              <a:rPr lang="en-US" sz="1400" b="0" i="0" u="none" strike="noStrike" baseline="30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uk-UA" sz="1400" b="0" i="0" u="none" strike="noStrike" baseline="30000" dirty="0">
                <a:solidFill>
                  <a:srgbClr val="000000"/>
                </a:solidFill>
                <a:latin typeface="Century Schoolbook" panose="02040604050505020304" pitchFamily="18" charset="0"/>
              </a:rPr>
              <a:t>54</a:t>
            </a:r>
            <a:r>
              <a:rPr lang="en-US" sz="1400" b="1" dirty="0">
                <a:latin typeface="Century Schoolbook" panose="02040604050505020304" pitchFamily="18" charset="0"/>
              </a:rPr>
              <a:t> erg</a:t>
            </a:r>
            <a:r>
              <a:rPr lang="en-US" sz="1400" dirty="0">
                <a:latin typeface="Century Schoolbook" panose="02040604050505020304" pitchFamily="18" charset="0"/>
              </a:rPr>
              <a:t>) [7]. </a:t>
            </a:r>
            <a:r>
              <a:rPr lang="ru-RU" sz="1400" dirty="0" err="1">
                <a:latin typeface="Century Schoolbook" panose="02040604050505020304" pitchFamily="18" charset="0"/>
              </a:rPr>
              <a:t>Виявилося</a:t>
            </a:r>
            <a:r>
              <a:rPr lang="ru-RU" sz="1400" dirty="0">
                <a:latin typeface="Century Schoolbook" panose="02040604050505020304" pitchFamily="18" charset="0"/>
              </a:rPr>
              <a:t>, </a:t>
            </a:r>
            <a:r>
              <a:rPr lang="ru-RU" sz="1400" dirty="0" err="1">
                <a:latin typeface="Century Schoolbook" panose="02040604050505020304" pitchFamily="18" charset="0"/>
              </a:rPr>
              <a:t>що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значення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даних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параметрів</a:t>
            </a:r>
            <a:r>
              <a:rPr lang="ru-RU" sz="1400" dirty="0">
                <a:latin typeface="Century Schoolbook" panose="02040604050505020304" pitchFamily="18" charset="0"/>
              </a:rPr>
              <a:t> у </a:t>
            </a:r>
            <a:r>
              <a:rPr lang="en-US" sz="1400" dirty="0">
                <a:latin typeface="Century Schoolbook" panose="02040604050505020304" pitchFamily="18" charset="0"/>
              </a:rPr>
              <a:t>GRB221009A </a:t>
            </a:r>
            <a:r>
              <a:rPr lang="ru-RU" sz="1400" dirty="0" err="1">
                <a:latin typeface="Century Schoolbook" panose="02040604050505020304" pitchFamily="18" charset="0"/>
              </a:rPr>
              <a:t>вищі</a:t>
            </a:r>
            <a:r>
              <a:rPr lang="ru-RU" sz="1400" dirty="0">
                <a:latin typeface="Century Schoolbook" panose="02040604050505020304" pitchFamily="18" charset="0"/>
              </a:rPr>
              <a:t> за </a:t>
            </a:r>
            <a:r>
              <a:rPr lang="ru-RU" sz="1400" dirty="0" err="1">
                <a:latin typeface="Century Schoolbook" panose="02040604050505020304" pitchFamily="18" charset="0"/>
              </a:rPr>
              <a:t>значення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en-US" sz="1400" dirty="0">
                <a:latin typeface="Century Schoolbook" panose="02040604050505020304" pitchFamily="18" charset="0"/>
              </a:rPr>
              <a:t>GRB080319. </a:t>
            </a:r>
            <a:r>
              <a:rPr lang="ru-RU" sz="1400" dirty="0">
                <a:latin typeface="Century Schoolbook" panose="02040604050505020304" pitchFamily="18" charset="0"/>
              </a:rPr>
              <a:t>У </a:t>
            </a:r>
            <a:r>
              <a:rPr lang="ru-RU" sz="1400" dirty="0" err="1">
                <a:latin typeface="Century Schoolbook" panose="02040604050505020304" pitchFamily="18" charset="0"/>
              </a:rPr>
              <a:t>результаті</a:t>
            </a:r>
            <a:r>
              <a:rPr lang="ru-RU" sz="1400" dirty="0">
                <a:latin typeface="Century Schoolbook" panose="02040604050505020304" pitchFamily="18" charset="0"/>
              </a:rPr>
              <a:t>, </a:t>
            </a:r>
            <a:r>
              <a:rPr lang="ru-RU" sz="1400" dirty="0" err="1">
                <a:latin typeface="Century Schoolbook" panose="02040604050505020304" pitchFamily="18" charset="0"/>
              </a:rPr>
              <a:t>був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зроблений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висновок</a:t>
            </a:r>
            <a:r>
              <a:rPr lang="ru-RU" sz="1400" dirty="0">
                <a:latin typeface="Century Schoolbook" panose="02040604050505020304" pitchFamily="18" charset="0"/>
              </a:rPr>
              <a:t>, </a:t>
            </a:r>
            <a:r>
              <a:rPr lang="ru-RU" sz="1400" dirty="0" err="1">
                <a:latin typeface="Century Schoolbook" panose="02040604050505020304" pitchFamily="18" charset="0"/>
              </a:rPr>
              <a:t>що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en-US" sz="1400" dirty="0">
                <a:latin typeface="Century Schoolbook" panose="02040604050505020304" pitchFamily="18" charset="0"/>
              </a:rPr>
              <a:t>GRB221009A </a:t>
            </a:r>
            <a:r>
              <a:rPr lang="ru-RU" sz="1400" dirty="0" err="1">
                <a:latin typeface="Century Schoolbook" panose="02040604050505020304" pitchFamily="18" charset="0"/>
              </a:rPr>
              <a:t>найяскравіший</a:t>
            </a:r>
            <a:r>
              <a:rPr lang="ru-RU" sz="1400" dirty="0">
                <a:latin typeface="Century Schoolbook" panose="02040604050505020304" pitchFamily="18" charset="0"/>
              </a:rPr>
              <a:t> гамма-</a:t>
            </a:r>
            <a:r>
              <a:rPr lang="ru-RU" sz="1400" dirty="0" err="1">
                <a:latin typeface="Century Schoolbook" panose="02040604050505020304" pitchFamily="18" charset="0"/>
              </a:rPr>
              <a:t>спалах</a:t>
            </a:r>
            <a:r>
              <a:rPr lang="ru-RU" sz="1400" dirty="0">
                <a:latin typeface="Century Schoolbook" panose="02040604050505020304" pitchFamily="18" charset="0"/>
              </a:rPr>
              <a:t> за всю </a:t>
            </a:r>
            <a:r>
              <a:rPr lang="ru-RU" sz="1400" dirty="0" err="1">
                <a:latin typeface="Century Schoolbook" panose="02040604050505020304" pitchFamily="18" charset="0"/>
              </a:rPr>
              <a:t>історію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спостережень</a:t>
            </a:r>
            <a:r>
              <a:rPr lang="ru-RU" sz="1400" dirty="0">
                <a:latin typeface="Century Schoolbook" panose="02040604050505020304" pitchFamily="18" charset="0"/>
              </a:rPr>
              <a:t>, в </a:t>
            </a:r>
            <a:r>
              <a:rPr lang="ru-RU" sz="1400" dirty="0" err="1">
                <a:latin typeface="Century Schoolbook" panose="02040604050505020304" pitchFamily="18" charset="0"/>
              </a:rPr>
              <a:t>порівнянні</a:t>
            </a:r>
            <a:r>
              <a:rPr lang="ru-RU" sz="1400" dirty="0">
                <a:latin typeface="Century Schoolbook" panose="02040604050505020304" pitchFamily="18" charset="0"/>
              </a:rPr>
              <a:t> з </a:t>
            </a:r>
            <a:r>
              <a:rPr lang="ru-RU" sz="1400" dirty="0" err="1">
                <a:latin typeface="Century Schoolbook" panose="02040604050505020304" pitchFamily="18" charset="0"/>
              </a:rPr>
              <a:t>минулим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найяскравішим</a:t>
            </a:r>
            <a:r>
              <a:rPr lang="ru-RU" sz="1400" dirty="0">
                <a:latin typeface="Century Schoolbook" panose="02040604050505020304" pitchFamily="18" charset="0"/>
              </a:rPr>
              <a:t> гамма-</a:t>
            </a:r>
            <a:r>
              <a:rPr lang="ru-RU" sz="1400" dirty="0" err="1">
                <a:latin typeface="Century Schoolbook" panose="02040604050505020304" pitchFamily="18" charset="0"/>
              </a:rPr>
              <a:t>спалахом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en-US" sz="1400" dirty="0">
                <a:latin typeface="Century Schoolbook" panose="02040604050505020304" pitchFamily="18" charset="0"/>
              </a:rPr>
              <a:t>GRB080319.</a:t>
            </a:r>
          </a:p>
        </p:txBody>
      </p:sp>
    </p:spTree>
    <p:extLst>
      <p:ext uri="{BB962C8B-B14F-4D97-AF65-F5344CB8AC3E}">
        <p14:creationId xmlns:p14="http://schemas.microsoft.com/office/powerpoint/2010/main" val="2661213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F631E8F-C517-BDAB-5948-FAB065E54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GRB221009A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714391-E2C7-9E9C-41E2-9EE3DAD61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6537-A486-426F-BC31-48F370B9692F}" type="slidenum">
              <a:rPr lang="en-US" smtClean="0"/>
              <a:t>14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31876C-82F9-0121-F3F9-A2027349BC6F}"/>
              </a:ext>
            </a:extLst>
          </p:cNvPr>
          <p:cNvSpPr txBox="1"/>
          <p:nvPr/>
        </p:nvSpPr>
        <p:spPr>
          <a:xfrm>
            <a:off x="329937" y="141402"/>
            <a:ext cx="63159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latin typeface="Century Schoolbook" panose="02040604050505020304" pitchFamily="18" charset="0"/>
              </a:rPr>
              <a:t>Результати та висновки</a:t>
            </a:r>
            <a:endParaRPr lang="en-US" sz="3200" dirty="0">
              <a:latin typeface="Century Schoolbook" panose="020406040505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C5E721-9CFF-26C5-E8CC-67BCDD9309F7}"/>
              </a:ext>
            </a:extLst>
          </p:cNvPr>
          <p:cNvSpPr txBox="1"/>
          <p:nvPr/>
        </p:nvSpPr>
        <p:spPr>
          <a:xfrm>
            <a:off x="199533" y="735141"/>
            <a:ext cx="11792933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400" dirty="0">
                <a:latin typeface="Century Schoolbook" panose="02040604050505020304" pitchFamily="18" charset="0"/>
              </a:rPr>
              <a:t>Ми </a:t>
            </a:r>
            <a:r>
              <a:rPr lang="ru-RU" sz="1400" dirty="0" err="1">
                <a:latin typeface="Century Schoolbook" panose="02040604050505020304" pitchFamily="18" charset="0"/>
              </a:rPr>
              <a:t>спостерігали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en-US" sz="1400" dirty="0">
                <a:latin typeface="Century Schoolbook" panose="02040604050505020304" pitchFamily="18" charset="0"/>
              </a:rPr>
              <a:t>GRB221009A </a:t>
            </a:r>
            <a:r>
              <a:rPr lang="ru-RU" sz="1400" dirty="0" err="1">
                <a:latin typeface="Century Schoolbook" panose="02040604050505020304" pitchFamily="18" charset="0"/>
              </a:rPr>
              <a:t>протягом</a:t>
            </a:r>
            <a:r>
              <a:rPr lang="ru-RU" sz="1400" dirty="0">
                <a:latin typeface="Century Schoolbook" panose="02040604050505020304" pitchFamily="18" charset="0"/>
              </a:rPr>
              <a:t> 5 </a:t>
            </a:r>
            <a:r>
              <a:rPr lang="ru-RU" sz="1400" dirty="0" err="1">
                <a:latin typeface="Century Schoolbook" panose="02040604050505020304" pitchFamily="18" charset="0"/>
              </a:rPr>
              <a:t>днів</a:t>
            </a:r>
            <a:r>
              <a:rPr lang="ru-RU" sz="1400" dirty="0">
                <a:latin typeface="Century Schoolbook" panose="02040604050505020304" pitchFamily="18" charset="0"/>
              </a:rPr>
              <a:t>. За </a:t>
            </a:r>
            <a:r>
              <a:rPr lang="ru-RU" sz="1400" dirty="0" err="1">
                <a:latin typeface="Century Schoolbook" panose="02040604050505020304" pitchFamily="18" charset="0"/>
              </a:rPr>
              <a:t>цей</a:t>
            </a:r>
            <a:r>
              <a:rPr lang="ru-RU" sz="1400" dirty="0">
                <a:latin typeface="Century Schoolbook" panose="02040604050505020304" pitchFamily="18" charset="0"/>
              </a:rPr>
              <a:t> час, </a:t>
            </a:r>
            <a:r>
              <a:rPr lang="ru-RU" sz="1400" dirty="0" err="1">
                <a:latin typeface="Century Schoolbook" panose="02040604050505020304" pitchFamily="18" charset="0"/>
              </a:rPr>
              <a:t>блиск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зменшився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від</a:t>
            </a:r>
            <a:r>
              <a:rPr lang="ru-RU" sz="1400" dirty="0">
                <a:latin typeface="Century Schoolbook" panose="02040604050505020304" pitchFamily="18" charset="0"/>
              </a:rPr>
              <a:t> 18.31</a:t>
            </a:r>
            <a:r>
              <a:rPr lang="en-US" sz="1400" b="0" i="0" u="none" strike="noStrike" baseline="30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m</a:t>
            </a:r>
            <a:r>
              <a:rPr lang="en-US" sz="1400" dirty="0">
                <a:latin typeface="Century Schoolbook" panose="02040604050505020304" pitchFamily="18" charset="0"/>
              </a:rPr>
              <a:t> </a:t>
            </a:r>
            <a:r>
              <a:rPr lang="ru-RU" sz="1400" dirty="0">
                <a:latin typeface="Century Schoolbook" panose="02040604050505020304" pitchFamily="18" charset="0"/>
              </a:rPr>
              <a:t>до 20.48</a:t>
            </a:r>
            <a:r>
              <a:rPr lang="en-US" sz="1400" b="0" i="0" u="none" strike="noStrike" baseline="30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m</a:t>
            </a:r>
            <a:r>
              <a:rPr lang="en-US" sz="1400" dirty="0">
                <a:latin typeface="Century Schoolbook" panose="02040604050505020304" pitchFamily="18" charset="0"/>
              </a:rPr>
              <a:t> </a:t>
            </a:r>
            <a:r>
              <a:rPr lang="ru-RU" sz="1400" dirty="0">
                <a:latin typeface="Century Schoolbook" panose="02040604050505020304" pitchFamily="18" charset="0"/>
              </a:rPr>
              <a:t>у </a:t>
            </a:r>
            <a:r>
              <a:rPr lang="en-US" sz="1400" dirty="0">
                <a:latin typeface="Century Schoolbook" panose="02040604050505020304" pitchFamily="18" charset="0"/>
              </a:rPr>
              <a:t>R </a:t>
            </a:r>
            <a:r>
              <a:rPr lang="ru-RU" sz="1400" dirty="0" err="1">
                <a:latin typeface="Century Schoolbook" panose="02040604050505020304" pitchFamily="18" charset="0"/>
              </a:rPr>
              <a:t>фільтрі</a:t>
            </a:r>
            <a:r>
              <a:rPr lang="ru-RU" sz="1400" dirty="0">
                <a:latin typeface="Century Schoolbook" panose="02040604050505020304" pitchFamily="18" charset="0"/>
              </a:rPr>
              <a:t> та </a:t>
            </a:r>
            <a:r>
              <a:rPr lang="ru-RU" sz="1400" dirty="0" err="1">
                <a:latin typeface="Century Schoolbook" panose="02040604050505020304" pitchFamily="18" charset="0"/>
              </a:rPr>
              <a:t>від</a:t>
            </a:r>
            <a:r>
              <a:rPr lang="ru-RU" sz="1400" dirty="0">
                <a:latin typeface="Century Schoolbook" panose="02040604050505020304" pitchFamily="18" charset="0"/>
              </a:rPr>
              <a:t> 18.14</a:t>
            </a:r>
            <a:r>
              <a:rPr lang="en-US" sz="1400" b="0" i="0" u="none" strike="noStrike" baseline="30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m</a:t>
            </a:r>
            <a:r>
              <a:rPr lang="en-US" sz="1400" dirty="0">
                <a:latin typeface="Century Schoolbook" panose="02040604050505020304" pitchFamily="18" charset="0"/>
              </a:rPr>
              <a:t> </a:t>
            </a:r>
            <a:r>
              <a:rPr lang="ru-RU" sz="1400" dirty="0">
                <a:latin typeface="Century Schoolbook" panose="02040604050505020304" pitchFamily="18" charset="0"/>
              </a:rPr>
              <a:t>до 20.13</a:t>
            </a:r>
            <a:r>
              <a:rPr lang="en-US" sz="1400" b="0" i="0" u="none" strike="noStrike" baseline="30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m</a:t>
            </a:r>
            <a:r>
              <a:rPr lang="en-US" sz="1400" dirty="0">
                <a:latin typeface="Century Schoolbook" panose="02040604050505020304" pitchFamily="18" charset="0"/>
              </a:rPr>
              <a:t> </a:t>
            </a:r>
            <a:r>
              <a:rPr lang="ru-RU" sz="1400" dirty="0">
                <a:latin typeface="Century Schoolbook" panose="02040604050505020304" pitchFamily="18" charset="0"/>
              </a:rPr>
              <a:t>в І </a:t>
            </a:r>
            <a:r>
              <a:rPr lang="ru-RU" sz="1400" dirty="0" err="1">
                <a:latin typeface="Century Schoolbook" panose="02040604050505020304" pitchFamily="18" charset="0"/>
              </a:rPr>
              <a:t>фільтрі</a:t>
            </a:r>
            <a:r>
              <a:rPr lang="ru-RU" sz="1400" dirty="0">
                <a:latin typeface="Century Schoolbook" panose="02040604050505020304" pitchFamily="18" charset="0"/>
              </a:rPr>
              <a:t>. </a:t>
            </a:r>
            <a:r>
              <a:rPr lang="ru-RU" sz="1400" dirty="0" err="1">
                <a:latin typeface="Century Schoolbook" panose="02040604050505020304" pitchFamily="18" charset="0"/>
              </a:rPr>
              <a:t>Похибка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варіює</a:t>
            </a:r>
            <a:r>
              <a:rPr lang="ru-RU" sz="1400" dirty="0">
                <a:latin typeface="Century Schoolbook" panose="02040604050505020304" pitchFamily="18" charset="0"/>
              </a:rPr>
              <a:t> з 0.03</a:t>
            </a:r>
            <a:r>
              <a:rPr lang="en-US" sz="1400" b="0" i="0" u="none" strike="noStrike" baseline="30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m</a:t>
            </a:r>
            <a:r>
              <a:rPr lang="en-US" sz="1400" dirty="0">
                <a:latin typeface="Century Schoolbook" panose="02040604050505020304" pitchFamily="18" charset="0"/>
              </a:rPr>
              <a:t> </a:t>
            </a:r>
            <a:r>
              <a:rPr lang="ru-RU" sz="1400" dirty="0">
                <a:latin typeface="Century Schoolbook" panose="02040604050505020304" pitchFamily="18" charset="0"/>
              </a:rPr>
              <a:t>до 0.46</a:t>
            </a:r>
            <a:r>
              <a:rPr lang="en-US" sz="1400" b="0" i="0" u="none" strike="noStrike" baseline="30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m</a:t>
            </a:r>
            <a:r>
              <a:rPr lang="en-US" sz="1400" dirty="0">
                <a:latin typeface="Century Schoolbook" panose="02040604050505020304" pitchFamily="18" charset="0"/>
              </a:rPr>
              <a:t> (R </a:t>
            </a:r>
            <a:r>
              <a:rPr lang="ru-RU" sz="1400" dirty="0" err="1">
                <a:latin typeface="Century Schoolbook" panose="02040604050505020304" pitchFamily="18" charset="0"/>
              </a:rPr>
              <a:t>фільтр</a:t>
            </a:r>
            <a:r>
              <a:rPr lang="ru-RU" sz="1400" dirty="0">
                <a:latin typeface="Century Schoolbook" panose="02040604050505020304" pitchFamily="18" charset="0"/>
              </a:rPr>
              <a:t>) та з 0.01</a:t>
            </a:r>
            <a:r>
              <a:rPr lang="en-US" sz="1400" b="0" i="0" u="none" strike="noStrike" baseline="30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m</a:t>
            </a:r>
            <a:r>
              <a:rPr lang="en-US" sz="1400" dirty="0">
                <a:latin typeface="Century Schoolbook" panose="02040604050505020304" pitchFamily="18" charset="0"/>
              </a:rPr>
              <a:t> </a:t>
            </a:r>
            <a:r>
              <a:rPr lang="ru-RU" sz="1400" dirty="0">
                <a:latin typeface="Century Schoolbook" panose="02040604050505020304" pitchFamily="18" charset="0"/>
              </a:rPr>
              <a:t>до 0.98</a:t>
            </a:r>
            <a:r>
              <a:rPr lang="en-US" sz="1400" b="0" i="0" u="none" strike="noStrike" baseline="30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m</a:t>
            </a:r>
            <a:r>
              <a:rPr lang="en-US" sz="1400" dirty="0">
                <a:latin typeface="Century Schoolbook" panose="02040604050505020304" pitchFamily="18" charset="0"/>
              </a:rPr>
              <a:t> (I </a:t>
            </a:r>
            <a:r>
              <a:rPr lang="ru-RU" sz="1400" dirty="0" err="1">
                <a:latin typeface="Century Schoolbook" panose="02040604050505020304" pitchFamily="18" charset="0"/>
              </a:rPr>
              <a:t>фільтр</a:t>
            </a:r>
            <a:r>
              <a:rPr lang="ru-RU" sz="1400" dirty="0">
                <a:latin typeface="Century Schoolbook" panose="02040604050505020304" pitchFamily="18" charset="0"/>
              </a:rPr>
              <a:t>). За добу </a:t>
            </a:r>
            <a:r>
              <a:rPr lang="ru-RU" sz="1400" dirty="0" err="1">
                <a:latin typeface="Century Schoolbook" panose="02040604050505020304" pitchFamily="18" charset="0"/>
              </a:rPr>
              <a:t>об’єкт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послаблювався</a:t>
            </a:r>
            <a:r>
              <a:rPr lang="ru-RU" sz="1400" dirty="0">
                <a:latin typeface="Century Schoolbook" panose="02040604050505020304" pitchFamily="18" charset="0"/>
              </a:rPr>
              <a:t> на ≈ 0.85</a:t>
            </a:r>
            <a:r>
              <a:rPr lang="en-US" sz="1400" b="0" i="0" u="none" strike="noStrike" baseline="30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m</a:t>
            </a:r>
            <a:r>
              <a:rPr lang="en-US" sz="1400" dirty="0">
                <a:latin typeface="Century Schoolbook" panose="02040604050505020304" pitchFamily="18" charset="0"/>
              </a:rPr>
              <a:t>. </a:t>
            </a:r>
            <a:r>
              <a:rPr lang="ru-RU" sz="1400" dirty="0" err="1">
                <a:latin typeface="Century Schoolbook" panose="02040604050505020304" pitchFamily="18" charset="0"/>
              </a:rPr>
              <a:t>Результати</a:t>
            </a:r>
            <a:r>
              <a:rPr lang="ru-RU" sz="1400" dirty="0">
                <a:latin typeface="Century Schoolbook" panose="02040604050505020304" pitchFamily="18" charset="0"/>
              </a:rPr>
              <a:t> наших </a:t>
            </a:r>
            <a:r>
              <a:rPr lang="ru-RU" sz="1400" dirty="0" err="1">
                <a:latin typeface="Century Schoolbook" panose="02040604050505020304" pitchFamily="18" charset="0"/>
              </a:rPr>
              <a:t>спостережень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були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внесені</a:t>
            </a:r>
            <a:r>
              <a:rPr lang="ru-RU" sz="1400" dirty="0">
                <a:latin typeface="Century Schoolbook" panose="02040604050505020304" pitchFamily="18" charset="0"/>
              </a:rPr>
              <a:t> в </a:t>
            </a:r>
            <a:r>
              <a:rPr lang="ru-RU" sz="1400" dirty="0" err="1">
                <a:latin typeface="Century Schoolbook" panose="02040604050505020304" pitchFamily="18" charset="0"/>
              </a:rPr>
              <a:t>групову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статтю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en-US" sz="1400" dirty="0">
                <a:latin typeface="Century Schoolbook" panose="02040604050505020304" pitchFamily="18" charset="0"/>
              </a:rPr>
              <a:t>GRANDMA: GRANDMA and HXMT Observations of GRB 221009A - the Standard-Luminosity Afterglow of a Hyper-Luminous Gamma-Ray Burst, </a:t>
            </a:r>
            <a:r>
              <a:rPr lang="ru-RU" sz="1400" dirty="0">
                <a:latin typeface="Century Schoolbook" panose="02040604050505020304" pitchFamily="18" charset="0"/>
              </a:rPr>
              <a:t>де я стала </a:t>
            </a:r>
            <a:r>
              <a:rPr lang="ru-RU" sz="1400" dirty="0" err="1">
                <a:latin typeface="Century Schoolbook" panose="02040604050505020304" pitchFamily="18" charset="0"/>
              </a:rPr>
              <a:t>співавтором</a:t>
            </a:r>
            <a:r>
              <a:rPr lang="ru-RU" sz="1400" dirty="0">
                <a:latin typeface="Century Schoolbook" panose="02040604050505020304" pitchFamily="18" charset="0"/>
              </a:rPr>
              <a:t>.</a:t>
            </a:r>
          </a:p>
          <a:p>
            <a:pPr marL="342900" indent="-342900">
              <a:buAutoNum type="arabicPeriod"/>
            </a:pPr>
            <a:endParaRPr lang="ru-RU" sz="1400" dirty="0">
              <a:latin typeface="Century Schoolbook" panose="02040604050505020304" pitchFamily="18" charset="0"/>
            </a:endParaRPr>
          </a:p>
          <a:p>
            <a:r>
              <a:rPr lang="ru-RU" sz="1400" dirty="0">
                <a:latin typeface="Century Schoolbook" panose="02040604050505020304" pitchFamily="18" charset="0"/>
              </a:rPr>
              <a:t>2.	</a:t>
            </a:r>
            <a:r>
              <a:rPr lang="ru-RU" sz="1400" dirty="0" err="1">
                <a:latin typeface="Century Schoolbook" panose="02040604050505020304" pitchFamily="18" charset="0"/>
              </a:rPr>
              <a:t>Розраховані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фізичні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параметри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об’єкту</a:t>
            </a:r>
            <a:r>
              <a:rPr lang="ru-RU" sz="1400" dirty="0">
                <a:latin typeface="Century Schoolbook" panose="02040604050505020304" pitchFamily="18" charset="0"/>
              </a:rPr>
              <a:t> за </a:t>
            </a:r>
            <a:r>
              <a:rPr lang="ru-RU" sz="1400" dirty="0" err="1">
                <a:latin typeface="Century Schoolbook" panose="02040604050505020304" pitchFamily="18" charset="0"/>
              </a:rPr>
              <a:t>допомогою</a:t>
            </a:r>
            <a:r>
              <a:rPr lang="ru-RU" sz="1400" dirty="0">
                <a:latin typeface="Century Schoolbook" panose="02040604050505020304" pitchFamily="18" charset="0"/>
              </a:rPr>
              <a:t> формул та </a:t>
            </a:r>
            <a:r>
              <a:rPr lang="ru-RU" sz="1400" dirty="0" err="1">
                <a:latin typeface="Century Schoolbook" panose="02040604050505020304" pitchFamily="18" charset="0"/>
              </a:rPr>
              <a:t>моделювання</a:t>
            </a:r>
            <a:r>
              <a:rPr lang="ru-RU" sz="1400" dirty="0">
                <a:latin typeface="Century Schoolbook" panose="02040604050505020304" pitchFamily="18" charset="0"/>
              </a:rPr>
              <a:t> в </a:t>
            </a:r>
            <a:r>
              <a:rPr lang="en-US" sz="1400" dirty="0" err="1">
                <a:latin typeface="Century Schoolbook" panose="02040604050505020304" pitchFamily="18" charset="0"/>
              </a:rPr>
              <a:t>afterglowpy</a:t>
            </a:r>
            <a:r>
              <a:rPr lang="en-US" sz="1400" dirty="0">
                <a:latin typeface="Century Schoolbook" panose="02040604050505020304" pitchFamily="18" charset="0"/>
              </a:rPr>
              <a:t>:</a:t>
            </a:r>
          </a:p>
          <a:p>
            <a:r>
              <a:rPr lang="ru-RU" sz="1400" dirty="0">
                <a:latin typeface="Century Schoolbook" panose="02040604050505020304" pitchFamily="18" charset="0"/>
              </a:rPr>
              <a:t>          </a:t>
            </a:r>
            <a:r>
              <a:rPr lang="en-US" sz="1400" b="1" i="1" dirty="0">
                <a:latin typeface="Century Schoolbook" panose="02040604050505020304" pitchFamily="18" charset="0"/>
              </a:rPr>
              <a:t>Ep</a:t>
            </a:r>
            <a:r>
              <a:rPr lang="en-US" sz="1400" dirty="0">
                <a:latin typeface="Century Schoolbook" panose="02040604050505020304" pitchFamily="18" charset="0"/>
              </a:rPr>
              <a:t> (keV) = 1060</a:t>
            </a:r>
          </a:p>
          <a:p>
            <a:r>
              <a:rPr lang="ru-RU" sz="1400" dirty="0">
                <a:latin typeface="Century Schoolbook" panose="02040604050505020304" pitchFamily="18" charset="0"/>
              </a:rPr>
              <a:t>          </a:t>
            </a:r>
            <a:r>
              <a:rPr lang="en-US" sz="1400" b="1" i="1" dirty="0" err="1">
                <a:latin typeface="Century Schoolbook" panose="02040604050505020304" pitchFamily="18" charset="0"/>
              </a:rPr>
              <a:t>Ep,z</a:t>
            </a:r>
            <a:r>
              <a:rPr lang="en-US" sz="1400" dirty="0">
                <a:latin typeface="Century Schoolbook" panose="02040604050505020304" pitchFamily="18" charset="0"/>
              </a:rPr>
              <a:t> (keV) = 1220</a:t>
            </a:r>
          </a:p>
          <a:p>
            <a:r>
              <a:rPr lang="ru-RU" sz="1400" dirty="0">
                <a:latin typeface="Century Schoolbook" panose="02040604050505020304" pitchFamily="18" charset="0"/>
              </a:rPr>
              <a:t>          </a:t>
            </a:r>
            <a:r>
              <a:rPr lang="en-US" sz="1400" b="1" i="1" dirty="0">
                <a:latin typeface="Century Schoolbook" panose="02040604050505020304" pitchFamily="18" charset="0"/>
              </a:rPr>
              <a:t>E</a:t>
            </a:r>
            <a:r>
              <a:rPr lang="el-GR" sz="1400" b="1" i="1" dirty="0">
                <a:latin typeface="Century Schoolbook" panose="02040604050505020304" pitchFamily="18" charset="0"/>
              </a:rPr>
              <a:t>γ,</a:t>
            </a:r>
            <a:r>
              <a:rPr lang="en-US" sz="1400" b="1" i="1" dirty="0">
                <a:latin typeface="Century Schoolbook" panose="02040604050505020304" pitchFamily="18" charset="0"/>
              </a:rPr>
              <a:t>iso </a:t>
            </a:r>
            <a:r>
              <a:rPr lang="en-US" sz="1400" dirty="0">
                <a:latin typeface="Century Schoolbook" panose="02040604050505020304" pitchFamily="18" charset="0"/>
              </a:rPr>
              <a:t>(erg) = 1.84·10</a:t>
            </a:r>
            <a:r>
              <a:rPr lang="uk-UA" sz="1400" b="0" i="0" u="none" strike="noStrike" baseline="30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54</a:t>
            </a:r>
            <a:endParaRPr lang="en-US" sz="1400" dirty="0">
              <a:latin typeface="Century Schoolbook" panose="02040604050505020304" pitchFamily="18" charset="0"/>
            </a:endParaRPr>
          </a:p>
          <a:p>
            <a:r>
              <a:rPr lang="ru-RU" sz="1400" b="1" i="1" dirty="0">
                <a:latin typeface="Century Schoolbook" panose="02040604050505020304" pitchFamily="18" charset="0"/>
              </a:rPr>
              <a:t>          </a:t>
            </a:r>
            <a:r>
              <a:rPr lang="en-US" sz="1400" b="1" i="1" dirty="0">
                <a:latin typeface="Century Schoolbook" panose="02040604050505020304" pitchFamily="18" charset="0"/>
              </a:rPr>
              <a:t>E</a:t>
            </a:r>
            <a:r>
              <a:rPr lang="el-GR" sz="1400" b="1" i="1" dirty="0">
                <a:latin typeface="Century Schoolbook" panose="02040604050505020304" pitchFamily="18" charset="0"/>
              </a:rPr>
              <a:t>γ </a:t>
            </a:r>
            <a:r>
              <a:rPr lang="el-GR" sz="1400" dirty="0">
                <a:latin typeface="Century Schoolbook" panose="02040604050505020304" pitchFamily="18" charset="0"/>
              </a:rPr>
              <a:t>(</a:t>
            </a:r>
            <a:r>
              <a:rPr lang="en-US" sz="1400" dirty="0">
                <a:latin typeface="Century Schoolbook" panose="02040604050505020304" pitchFamily="18" charset="0"/>
              </a:rPr>
              <a:t>erg) = 3.80·10</a:t>
            </a:r>
            <a:r>
              <a:rPr lang="uk-UA" sz="1400" b="0" i="0" u="none" strike="noStrike" baseline="30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51</a:t>
            </a:r>
            <a:endParaRPr lang="en-US" sz="1400" dirty="0">
              <a:latin typeface="Century Schoolbook" panose="02040604050505020304" pitchFamily="18" charset="0"/>
            </a:endParaRPr>
          </a:p>
          <a:p>
            <a:r>
              <a:rPr lang="ru-RU" sz="1400" dirty="0">
                <a:latin typeface="Century Schoolbook" panose="02040604050505020304" pitchFamily="18" charset="0"/>
              </a:rPr>
              <a:t>          </a:t>
            </a:r>
            <a:r>
              <a:rPr lang="en-US" sz="1400" b="1" i="1" dirty="0">
                <a:latin typeface="Century Schoolbook" panose="02040604050505020304" pitchFamily="18" charset="0"/>
              </a:rPr>
              <a:t>L</a:t>
            </a:r>
            <a:r>
              <a:rPr lang="el-GR" sz="1400" b="1" i="1" dirty="0">
                <a:latin typeface="Century Schoolbook" panose="02040604050505020304" pitchFamily="18" charset="0"/>
              </a:rPr>
              <a:t>γ,</a:t>
            </a:r>
            <a:r>
              <a:rPr lang="en-US" sz="1400" b="1" i="1" dirty="0" err="1">
                <a:latin typeface="Century Schoolbook" panose="02040604050505020304" pitchFamily="18" charset="0"/>
              </a:rPr>
              <a:t>p,iso</a:t>
            </a:r>
            <a:r>
              <a:rPr lang="en-US" sz="1400" b="1" i="1" dirty="0">
                <a:latin typeface="Century Schoolbook" panose="02040604050505020304" pitchFamily="18" charset="0"/>
              </a:rPr>
              <a:t> </a:t>
            </a:r>
            <a:r>
              <a:rPr lang="en-US" sz="1400" dirty="0">
                <a:latin typeface="Century Schoolbook" panose="02040604050505020304" pitchFamily="18" charset="0"/>
              </a:rPr>
              <a:t>(erg s</a:t>
            </a:r>
            <a:r>
              <a:rPr lang="en-US" sz="1400" b="0" i="0" u="none" strike="noStrike" baseline="30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uk-UA" sz="1400" b="0" i="0" u="none" strike="noStrike" baseline="30000" dirty="0">
                <a:solidFill>
                  <a:srgbClr val="000000"/>
                </a:solidFill>
                <a:latin typeface="Century Schoolbook" panose="02040604050505020304" pitchFamily="18" charset="0"/>
              </a:rPr>
              <a:t>-1</a:t>
            </a:r>
            <a:r>
              <a:rPr lang="en-US" sz="1400" dirty="0">
                <a:latin typeface="Century Schoolbook" panose="02040604050505020304" pitchFamily="18" charset="0"/>
              </a:rPr>
              <a:t>) = 3.97·10</a:t>
            </a:r>
            <a:r>
              <a:rPr lang="uk-UA" sz="1400" b="0" i="0" u="none" strike="noStrike" baseline="30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53</a:t>
            </a:r>
            <a:endParaRPr lang="en-US" sz="1400" dirty="0">
              <a:latin typeface="Century Schoolbook" panose="02040604050505020304" pitchFamily="18" charset="0"/>
            </a:endParaRPr>
          </a:p>
          <a:p>
            <a:r>
              <a:rPr lang="ru-RU" sz="1400" dirty="0">
                <a:latin typeface="Century Schoolbook" panose="02040604050505020304" pitchFamily="18" charset="0"/>
              </a:rPr>
              <a:t>          </a:t>
            </a:r>
            <a:r>
              <a:rPr lang="el-GR" sz="1400" b="1" i="1" dirty="0">
                <a:latin typeface="Century Schoolbook" panose="02040604050505020304" pitchFamily="18" charset="0"/>
              </a:rPr>
              <a:t>θ</a:t>
            </a:r>
            <a:r>
              <a:rPr lang="en-US" sz="1400" b="1" i="1" dirty="0">
                <a:latin typeface="Century Schoolbook" panose="02040604050505020304" pitchFamily="18" charset="0"/>
              </a:rPr>
              <a:t>j</a:t>
            </a:r>
            <a:r>
              <a:rPr lang="en-US" sz="1400" dirty="0">
                <a:latin typeface="Century Schoolbook" panose="02040604050505020304" pitchFamily="18" charset="0"/>
              </a:rPr>
              <a:t> (</a:t>
            </a:r>
            <a:r>
              <a:rPr lang="ru-RU" sz="1400" dirty="0" err="1">
                <a:latin typeface="Century Schoolbook" panose="02040604050505020304" pitchFamily="18" charset="0"/>
              </a:rPr>
              <a:t>радіани</a:t>
            </a:r>
            <a:r>
              <a:rPr lang="ru-RU" sz="1400" dirty="0">
                <a:latin typeface="Century Schoolbook" panose="02040604050505020304" pitchFamily="18" charset="0"/>
              </a:rPr>
              <a:t>) = 0.06</a:t>
            </a:r>
          </a:p>
          <a:p>
            <a:r>
              <a:rPr lang="ru-RU" sz="1400" dirty="0">
                <a:latin typeface="Century Schoolbook" panose="02040604050505020304" pitchFamily="18" charset="0"/>
              </a:rPr>
              <a:t>          </a:t>
            </a:r>
            <a:r>
              <a:rPr lang="en-US" sz="1400" b="1" i="1" dirty="0">
                <a:latin typeface="Century Schoolbook" panose="02040604050505020304" pitchFamily="18" charset="0"/>
              </a:rPr>
              <a:t>fb</a:t>
            </a:r>
            <a:r>
              <a:rPr lang="en-US" sz="1400" dirty="0">
                <a:latin typeface="Century Schoolbook" panose="02040604050505020304" pitchFamily="18" charset="0"/>
              </a:rPr>
              <a:t> (</a:t>
            </a:r>
            <a:r>
              <a:rPr lang="ru-RU" sz="1400" dirty="0" err="1">
                <a:latin typeface="Century Schoolbook" panose="02040604050505020304" pitchFamily="18" charset="0"/>
              </a:rPr>
              <a:t>радіани</a:t>
            </a:r>
            <a:r>
              <a:rPr lang="en-US" sz="1400" b="0" i="0" u="none" strike="noStrike" baseline="30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uk-UA" sz="1400" b="0" i="0" u="none" strike="noStrike" baseline="30000" dirty="0">
                <a:solidFill>
                  <a:srgbClr val="000000"/>
                </a:solidFill>
                <a:latin typeface="Century Schoolbook" panose="02040604050505020304" pitchFamily="18" charset="0"/>
              </a:rPr>
              <a:t>2</a:t>
            </a:r>
            <a:r>
              <a:rPr lang="ru-RU" sz="1400" dirty="0">
                <a:latin typeface="Century Schoolbook" panose="02040604050505020304" pitchFamily="18" charset="0"/>
              </a:rPr>
              <a:t>) = 0.0018</a:t>
            </a:r>
          </a:p>
          <a:p>
            <a:r>
              <a:rPr lang="ru-RU" sz="1400" dirty="0">
                <a:latin typeface="Century Schoolbook" panose="02040604050505020304" pitchFamily="18" charset="0"/>
              </a:rPr>
              <a:t>          </a:t>
            </a:r>
            <a:r>
              <a:rPr lang="ru-RU" sz="1400" b="1" i="1" dirty="0">
                <a:latin typeface="Century Schoolbook" panose="02040604050505020304" pitchFamily="18" charset="0"/>
              </a:rPr>
              <a:t>р</a:t>
            </a:r>
            <a:r>
              <a:rPr lang="ru-RU" sz="1400" dirty="0">
                <a:latin typeface="Century Schoolbook" panose="02040604050505020304" pitchFamily="18" charset="0"/>
              </a:rPr>
              <a:t> = 2.47</a:t>
            </a:r>
          </a:p>
          <a:p>
            <a:r>
              <a:rPr lang="ru-RU" sz="1400" dirty="0">
                <a:latin typeface="Century Schoolbook" panose="02040604050505020304" pitchFamily="18" charset="0"/>
              </a:rPr>
              <a:t>          </a:t>
            </a:r>
            <a:r>
              <a:rPr lang="el-GR" sz="1400" b="1" i="1" dirty="0">
                <a:latin typeface="Century Schoolbook" panose="02040604050505020304" pitchFamily="18" charset="0"/>
              </a:rPr>
              <a:t>θ</a:t>
            </a:r>
            <a:r>
              <a:rPr lang="en-US" sz="1400" b="1" i="1" dirty="0" err="1">
                <a:latin typeface="Century Schoolbook" panose="02040604050505020304" pitchFamily="18" charset="0"/>
              </a:rPr>
              <a:t>obs</a:t>
            </a:r>
            <a:r>
              <a:rPr lang="en-US" sz="1400" b="1" i="1" dirty="0">
                <a:latin typeface="Century Schoolbook" panose="02040604050505020304" pitchFamily="18" charset="0"/>
              </a:rPr>
              <a:t> </a:t>
            </a:r>
            <a:r>
              <a:rPr lang="en-US" sz="1400" dirty="0">
                <a:latin typeface="Century Schoolbook" panose="02040604050505020304" pitchFamily="18" charset="0"/>
              </a:rPr>
              <a:t>(</a:t>
            </a:r>
            <a:r>
              <a:rPr lang="ru-RU" sz="1400" dirty="0" err="1">
                <a:latin typeface="Century Schoolbook" panose="02040604050505020304" pitchFamily="18" charset="0"/>
              </a:rPr>
              <a:t>радіани</a:t>
            </a:r>
            <a:r>
              <a:rPr lang="ru-RU" sz="1400" dirty="0">
                <a:latin typeface="Century Schoolbook" panose="02040604050505020304" pitchFamily="18" charset="0"/>
              </a:rPr>
              <a:t>)  = 0.1</a:t>
            </a:r>
          </a:p>
          <a:p>
            <a:endParaRPr lang="ru-RU" sz="1400" dirty="0">
              <a:latin typeface="Century Schoolbook" panose="02040604050505020304" pitchFamily="18" charset="0"/>
            </a:endParaRPr>
          </a:p>
          <a:p>
            <a:pPr marL="342900" indent="-342900">
              <a:buAutoNum type="arabicPeriod" startAt="3"/>
            </a:pPr>
            <a:r>
              <a:rPr lang="uk-UA" sz="1400" dirty="0">
                <a:latin typeface="Century Schoolbook" panose="02040604050505020304" pitchFamily="18" charset="0"/>
              </a:rPr>
              <a:t>Я розрахувала, </a:t>
            </a:r>
            <a:r>
              <a:rPr lang="ru-RU" sz="1400" dirty="0" err="1">
                <a:latin typeface="Century Schoolbook" panose="02040604050505020304" pitchFamily="18" charset="0"/>
              </a:rPr>
              <a:t>що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поглинання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галактичного</a:t>
            </a:r>
            <a:r>
              <a:rPr lang="ru-RU" sz="1400" dirty="0">
                <a:latin typeface="Century Schoolbook" panose="02040604050505020304" pitchFamily="18" charset="0"/>
              </a:rPr>
              <a:t> пилу для </a:t>
            </a:r>
            <a:r>
              <a:rPr lang="ru-RU" sz="1400" dirty="0" err="1">
                <a:latin typeface="Century Schoolbook" panose="02040604050505020304" pitchFamily="18" charset="0"/>
              </a:rPr>
              <a:t>системи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en-US" sz="1400" dirty="0">
                <a:latin typeface="Century Schoolbook" panose="02040604050505020304" pitchFamily="18" charset="0"/>
              </a:rPr>
              <a:t>SF11 </a:t>
            </a:r>
            <a:r>
              <a:rPr lang="ru-RU" sz="1400" dirty="0">
                <a:latin typeface="Century Schoolbook" panose="02040604050505020304" pitchFamily="18" charset="0"/>
              </a:rPr>
              <a:t>становить: </a:t>
            </a:r>
            <a:r>
              <a:rPr lang="en-US" sz="1400" dirty="0">
                <a:latin typeface="Century Schoolbook" panose="02040604050505020304" pitchFamily="18" charset="0"/>
              </a:rPr>
              <a:t>Av = 4.1034 (mag), </a:t>
            </a:r>
            <a:r>
              <a:rPr lang="ru-RU" sz="1400" dirty="0">
                <a:latin typeface="Century Schoolbook" panose="02040604050505020304" pitchFamily="18" charset="0"/>
              </a:rPr>
              <a:t>а для </a:t>
            </a:r>
            <a:r>
              <a:rPr lang="ru-RU" sz="1400" dirty="0" err="1">
                <a:latin typeface="Century Schoolbook" panose="02040604050505020304" pitchFamily="18" charset="0"/>
              </a:rPr>
              <a:t>системи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en-US" sz="1400" dirty="0">
                <a:latin typeface="Century Schoolbook" panose="02040604050505020304" pitchFamily="18" charset="0"/>
              </a:rPr>
              <a:t>SFD: Av = 4.7714 (mag) </a:t>
            </a:r>
            <a:r>
              <a:rPr lang="ru-RU" sz="1400" dirty="0" err="1">
                <a:latin typeface="Century Schoolbook" panose="02040604050505020304" pitchFamily="18" charset="0"/>
              </a:rPr>
              <a:t>Визначено</a:t>
            </a:r>
            <a:r>
              <a:rPr lang="ru-RU" sz="1400" dirty="0">
                <a:latin typeface="Century Schoolbook" panose="02040604050505020304" pitchFamily="18" charset="0"/>
              </a:rPr>
              <a:t>, </a:t>
            </a:r>
            <a:r>
              <a:rPr lang="ru-RU" sz="1400" dirty="0" err="1">
                <a:latin typeface="Century Schoolbook" panose="02040604050505020304" pitchFamily="18" charset="0"/>
              </a:rPr>
              <a:t>що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en-US" sz="1400" dirty="0">
                <a:latin typeface="Century Schoolbook" panose="02040604050505020304" pitchFamily="18" charset="0"/>
              </a:rPr>
              <a:t>GRB 221009A – </a:t>
            </a:r>
            <a:r>
              <a:rPr lang="ru-RU" sz="1400" dirty="0" err="1">
                <a:latin typeface="Century Schoolbook" panose="02040604050505020304" pitchFamily="18" charset="0"/>
              </a:rPr>
              <a:t>найяскравіший</a:t>
            </a:r>
            <a:r>
              <a:rPr lang="ru-RU" sz="1400" dirty="0">
                <a:latin typeface="Century Schoolbook" panose="02040604050505020304" pitchFamily="18" charset="0"/>
              </a:rPr>
              <a:t> гамма-</a:t>
            </a:r>
            <a:r>
              <a:rPr lang="ru-RU" sz="1400" dirty="0" err="1">
                <a:latin typeface="Century Schoolbook" panose="02040604050505020304" pitchFamily="18" charset="0"/>
              </a:rPr>
              <a:t>сплеск</a:t>
            </a:r>
            <a:r>
              <a:rPr lang="ru-RU" sz="1400" dirty="0">
                <a:latin typeface="Century Schoolbook" panose="02040604050505020304" pitchFamily="18" charset="0"/>
              </a:rPr>
              <a:t> за всю </a:t>
            </a:r>
            <a:r>
              <a:rPr lang="ru-RU" sz="1400" dirty="0" err="1">
                <a:latin typeface="Century Schoolbook" panose="02040604050505020304" pitchFamily="18" charset="0"/>
              </a:rPr>
              <a:t>історію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спостережень</a:t>
            </a:r>
            <a:r>
              <a:rPr lang="ru-RU" sz="1400" dirty="0">
                <a:latin typeface="Century Schoolbook" panose="02040604050505020304" pitchFamily="18" charset="0"/>
              </a:rPr>
              <a:t>, у </a:t>
            </a:r>
            <a:r>
              <a:rPr lang="ru-RU" sz="1400" dirty="0" err="1">
                <a:latin typeface="Century Schoolbook" panose="02040604050505020304" pitchFamily="18" charset="0"/>
              </a:rPr>
              <a:t>результаті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порівняння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параметрів</a:t>
            </a:r>
            <a:r>
              <a:rPr lang="ru-RU" sz="1400" dirty="0">
                <a:latin typeface="Century Schoolbook" panose="02040604050505020304" pitchFamily="18" charset="0"/>
              </a:rPr>
              <a:t> Е</a:t>
            </a:r>
            <a:r>
              <a:rPr lang="el-GR" sz="1400" dirty="0">
                <a:latin typeface="Century Schoolbook" panose="02040604050505020304" pitchFamily="18" charset="0"/>
              </a:rPr>
              <a:t>γ,</a:t>
            </a:r>
            <a:r>
              <a:rPr lang="en-US" sz="1400" dirty="0">
                <a:latin typeface="Century Schoolbook" panose="02040604050505020304" pitchFamily="18" charset="0"/>
              </a:rPr>
              <a:t>iso </a:t>
            </a:r>
            <a:r>
              <a:rPr lang="ru-RU" sz="1400" dirty="0">
                <a:latin typeface="Century Schoolbook" panose="02040604050505020304" pitchFamily="18" charset="0"/>
              </a:rPr>
              <a:t>та </a:t>
            </a:r>
            <a:r>
              <a:rPr lang="en-US" sz="1400" dirty="0">
                <a:latin typeface="Century Schoolbook" panose="02040604050505020304" pitchFamily="18" charset="0"/>
              </a:rPr>
              <a:t>L</a:t>
            </a:r>
            <a:r>
              <a:rPr lang="el-GR" sz="1400" dirty="0">
                <a:latin typeface="Century Schoolbook" panose="02040604050505020304" pitchFamily="18" charset="0"/>
              </a:rPr>
              <a:t>γ,</a:t>
            </a:r>
            <a:r>
              <a:rPr lang="en-US" sz="1400" dirty="0" err="1">
                <a:latin typeface="Century Schoolbook" panose="02040604050505020304" pitchFamily="18" charset="0"/>
              </a:rPr>
              <a:t>p,iso</a:t>
            </a:r>
            <a:r>
              <a:rPr lang="en-US" sz="1400" dirty="0">
                <a:latin typeface="Century Schoolbook" panose="02040604050505020304" pitchFamily="18" charset="0"/>
              </a:rPr>
              <a:t> </a:t>
            </a:r>
            <a:r>
              <a:rPr lang="ru-RU" sz="1400" dirty="0">
                <a:latin typeface="Century Schoolbook" panose="02040604050505020304" pitchFamily="18" charset="0"/>
              </a:rPr>
              <a:t>з </a:t>
            </a:r>
            <a:r>
              <a:rPr lang="ru-RU" sz="1400" dirty="0" err="1">
                <a:latin typeface="Century Schoolbook" panose="02040604050505020304" pitchFamily="18" charset="0"/>
              </a:rPr>
              <a:t>минулим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надяскравим</a:t>
            </a:r>
            <a:r>
              <a:rPr lang="ru-RU" sz="1400" dirty="0">
                <a:latin typeface="Century Schoolbook" panose="02040604050505020304" pitchFamily="18" charset="0"/>
              </a:rPr>
              <a:t> гамма-</a:t>
            </a:r>
            <a:r>
              <a:rPr lang="ru-RU" sz="1400" dirty="0" err="1">
                <a:latin typeface="Century Schoolbook" panose="02040604050505020304" pitchFamily="18" charset="0"/>
              </a:rPr>
              <a:t>спалахом</a:t>
            </a:r>
            <a:r>
              <a:rPr lang="ru-RU" sz="1400" dirty="0">
                <a:latin typeface="Century Schoolbook" panose="02040604050505020304" pitchFamily="18" charset="0"/>
              </a:rPr>
              <a:t> - </a:t>
            </a:r>
            <a:r>
              <a:rPr lang="en-US" sz="1400" dirty="0">
                <a:latin typeface="Century Schoolbook" panose="02040604050505020304" pitchFamily="18" charset="0"/>
              </a:rPr>
              <a:t>GRB080319</a:t>
            </a:r>
            <a:endParaRPr lang="ru-RU" sz="1400" dirty="0">
              <a:latin typeface="Century Schoolbook" panose="02040604050505020304" pitchFamily="18" charset="0"/>
            </a:endParaRPr>
          </a:p>
          <a:p>
            <a:pPr marL="342900" indent="-342900">
              <a:buAutoNum type="arabicPeriod" startAt="3"/>
            </a:pPr>
            <a:endParaRPr lang="en-US" sz="1400" dirty="0">
              <a:latin typeface="Century Schoolbook" panose="02040604050505020304" pitchFamily="18" charset="0"/>
            </a:endParaRPr>
          </a:p>
          <a:p>
            <a:pPr marL="342900" indent="-342900">
              <a:buAutoNum type="arabicPeriod" startAt="4"/>
            </a:pPr>
            <a:r>
              <a:rPr lang="en-US" sz="1400" dirty="0">
                <a:latin typeface="Century Schoolbook" panose="02040604050505020304" pitchFamily="18" charset="0"/>
              </a:rPr>
              <a:t>GRB 221009A </a:t>
            </a:r>
            <a:r>
              <a:rPr lang="ru-RU" sz="1400" dirty="0" err="1">
                <a:latin typeface="Century Schoolbook" panose="02040604050505020304" pitchFamily="18" charset="0"/>
              </a:rPr>
              <a:t>вірогідно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має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асоціацію</a:t>
            </a:r>
            <a:r>
              <a:rPr lang="ru-RU" sz="1400" dirty="0">
                <a:latin typeface="Century Schoolbook" panose="02040604050505020304" pitchFamily="18" charset="0"/>
              </a:rPr>
              <a:t> з </a:t>
            </a:r>
            <a:r>
              <a:rPr lang="ru-RU" sz="1400" dirty="0" err="1">
                <a:latin typeface="Century Schoolbook" panose="02040604050505020304" pitchFamily="18" charset="0"/>
              </a:rPr>
              <a:t>надновою</a:t>
            </a:r>
            <a:r>
              <a:rPr lang="ru-RU" sz="1400" dirty="0">
                <a:latin typeface="Century Schoolbook" panose="02040604050505020304" pitchFamily="18" charset="0"/>
              </a:rPr>
              <a:t> з </a:t>
            </a:r>
            <a:r>
              <a:rPr lang="ru-RU" sz="1400" dirty="0" err="1">
                <a:latin typeface="Century Schoolbook" panose="02040604050505020304" pitchFamily="18" charset="0"/>
              </a:rPr>
              <a:t>вторинним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спалахом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наднової</a:t>
            </a:r>
            <a:r>
              <a:rPr lang="ru-RU" sz="1400" dirty="0">
                <a:latin typeface="Century Schoolbook" panose="02040604050505020304" pitchFamily="18" charset="0"/>
              </a:rPr>
              <a:t> за ≈ 8.5 </a:t>
            </a:r>
            <a:r>
              <a:rPr lang="ru-RU" sz="1400" dirty="0" err="1">
                <a:latin typeface="Century Schoolbook" panose="02040604050505020304" pitchFamily="18" charset="0"/>
              </a:rPr>
              <a:t>днів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після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відкриття</a:t>
            </a:r>
            <a:r>
              <a:rPr lang="ru-RU" sz="1400" dirty="0">
                <a:latin typeface="Century Schoolbook" panose="02040604050505020304" pitchFamily="18" charset="0"/>
              </a:rPr>
              <a:t>, </a:t>
            </a:r>
            <a:r>
              <a:rPr lang="ru-RU" sz="1400" dirty="0" err="1">
                <a:latin typeface="Century Schoolbook" panose="02040604050505020304" pitchFamily="18" charset="0"/>
              </a:rPr>
              <a:t>зі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світністю</a:t>
            </a:r>
            <a:r>
              <a:rPr lang="ru-RU" sz="1400" dirty="0">
                <a:latin typeface="Century Schoolbook" panose="02040604050505020304" pitchFamily="18" charset="0"/>
              </a:rPr>
              <a:t> ≈ </a:t>
            </a:r>
            <a:r>
              <a:rPr lang="en-US" sz="1400" dirty="0">
                <a:latin typeface="Century Schoolbook" panose="02040604050505020304" pitchFamily="18" charset="0"/>
              </a:rPr>
              <a:t>L=(9.45±2.8)·10</a:t>
            </a:r>
            <a:r>
              <a:rPr lang="en-US" sz="1400" b="0" i="0" u="none" strike="noStrike" baseline="30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uk-UA" sz="1400" b="0" i="0" u="none" strike="noStrike" baseline="30000" dirty="0">
                <a:solidFill>
                  <a:srgbClr val="000000"/>
                </a:solidFill>
                <a:latin typeface="Century Schoolbook" panose="02040604050505020304" pitchFamily="18" charset="0"/>
              </a:rPr>
              <a:t>42</a:t>
            </a:r>
            <a:r>
              <a:rPr lang="en-US" sz="1400" dirty="0">
                <a:latin typeface="Century Schoolbook" panose="02040604050505020304" pitchFamily="18" charset="0"/>
              </a:rPr>
              <a:t> erg/s, </a:t>
            </a:r>
            <a:r>
              <a:rPr lang="ru-RU" sz="1400" dirty="0">
                <a:latin typeface="Century Schoolbook" panose="02040604050505020304" pitchFamily="18" charset="0"/>
              </a:rPr>
              <a:t>але </a:t>
            </a:r>
            <a:r>
              <a:rPr lang="ru-RU" sz="1400" dirty="0" err="1">
                <a:latin typeface="Century Schoolbook" panose="02040604050505020304" pitchFamily="18" charset="0"/>
              </a:rPr>
              <a:t>наразі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асоціація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даного</a:t>
            </a:r>
            <a:r>
              <a:rPr lang="ru-RU" sz="1400" dirty="0">
                <a:latin typeface="Century Schoolbook" panose="02040604050505020304" pitchFamily="18" charset="0"/>
              </a:rPr>
              <a:t> гамма-</a:t>
            </a:r>
            <a:r>
              <a:rPr lang="ru-RU" sz="1400" dirty="0" err="1">
                <a:latin typeface="Century Schoolbook" panose="02040604050505020304" pitchFamily="18" charset="0"/>
              </a:rPr>
              <a:t>спалаху</a:t>
            </a:r>
            <a:r>
              <a:rPr lang="ru-RU" sz="1400" dirty="0">
                <a:latin typeface="Century Schoolbook" panose="02040604050505020304" pitchFamily="18" charset="0"/>
              </a:rPr>
              <a:t> з </a:t>
            </a:r>
            <a:r>
              <a:rPr lang="ru-RU" sz="1400" dirty="0" err="1">
                <a:latin typeface="Century Schoolbook" panose="02040604050505020304" pitchFamily="18" charset="0"/>
              </a:rPr>
              <a:t>надновою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залишається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відкритим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питанням</a:t>
            </a:r>
            <a:endParaRPr lang="ru-RU" sz="1400" dirty="0">
              <a:latin typeface="Century Schoolbook" panose="02040604050505020304" pitchFamily="18" charset="0"/>
            </a:endParaRPr>
          </a:p>
          <a:p>
            <a:pPr marL="342900" indent="-342900">
              <a:buAutoNum type="arabicPeriod" startAt="4"/>
            </a:pPr>
            <a:endParaRPr lang="ru-RU" sz="1400" dirty="0">
              <a:latin typeface="Century Schoolbook" panose="02040604050505020304" pitchFamily="18" charset="0"/>
            </a:endParaRPr>
          </a:p>
          <a:p>
            <a:r>
              <a:rPr lang="ru-RU" sz="1400" dirty="0">
                <a:latin typeface="Century Schoolbook" panose="02040604050505020304" pitchFamily="18" charset="0"/>
              </a:rPr>
              <a:t>5.    </a:t>
            </a:r>
            <a:r>
              <a:rPr lang="ru-RU" sz="1400" dirty="0" err="1">
                <a:latin typeface="Century Schoolbook" panose="02040604050505020304" pitchFamily="18" charset="0"/>
              </a:rPr>
              <a:t>Ймовірною</a:t>
            </a:r>
            <a:r>
              <a:rPr lang="ru-RU" sz="1400" dirty="0">
                <a:latin typeface="Century Schoolbook" panose="02040604050505020304" pitchFamily="18" charset="0"/>
              </a:rPr>
              <a:t> причиною </a:t>
            </a:r>
            <a:r>
              <a:rPr lang="ru-RU" sz="1400" dirty="0" err="1">
                <a:latin typeface="Century Schoolbook" panose="02040604050505020304" pitchFamily="18" charset="0"/>
              </a:rPr>
              <a:t>даного</a:t>
            </a:r>
            <a:r>
              <a:rPr lang="ru-RU" sz="1400" dirty="0">
                <a:latin typeface="Century Schoolbook" panose="02040604050505020304" pitchFamily="18" charset="0"/>
              </a:rPr>
              <a:t> гамма-</a:t>
            </a:r>
            <a:r>
              <a:rPr lang="ru-RU" sz="1400" dirty="0" err="1">
                <a:latin typeface="Century Schoolbook" panose="02040604050505020304" pitchFamily="18" charset="0"/>
              </a:rPr>
              <a:t>сплеску</a:t>
            </a:r>
            <a:r>
              <a:rPr lang="ru-RU" sz="1400" dirty="0">
                <a:latin typeface="Century Schoolbook" panose="02040604050505020304" pitchFamily="18" charset="0"/>
              </a:rPr>
              <a:t> є </a:t>
            </a:r>
            <a:r>
              <a:rPr lang="ru-RU" sz="1400" dirty="0" err="1">
                <a:latin typeface="Century Schoolbook" panose="02040604050505020304" pitchFamily="18" charset="0"/>
              </a:rPr>
              <a:t>гіпернова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en-US" sz="1400" dirty="0">
                <a:latin typeface="Century Schoolbook" panose="02040604050505020304" pitchFamily="18" charset="0"/>
              </a:rPr>
              <a:t>I</a:t>
            </a:r>
            <a:r>
              <a:rPr lang="ru-RU" sz="1400" dirty="0">
                <a:latin typeface="Century Schoolbook" panose="02040604050505020304" pitchFamily="18" charset="0"/>
              </a:rPr>
              <a:t>с </a:t>
            </a:r>
            <a:r>
              <a:rPr lang="ru-RU" sz="1400" dirty="0" err="1">
                <a:latin typeface="Century Schoolbook" panose="02040604050505020304" pitchFamily="18" charset="0"/>
              </a:rPr>
              <a:t>широкосмугового</a:t>
            </a:r>
            <a:r>
              <a:rPr lang="ru-RU" sz="1400" dirty="0">
                <a:latin typeface="Century Schoolbook" panose="02040604050505020304" pitchFamily="18" charset="0"/>
              </a:rPr>
              <a:t> типу, яка </a:t>
            </a:r>
            <a:r>
              <a:rPr lang="ru-RU" sz="1400" dirty="0" err="1">
                <a:latin typeface="Century Schoolbook" panose="02040604050505020304" pitchFamily="18" charset="0"/>
              </a:rPr>
              <a:t>коллапсувала</a:t>
            </a:r>
            <a:r>
              <a:rPr lang="ru-RU" sz="1400" dirty="0">
                <a:latin typeface="Century Schoolbook" panose="02040604050505020304" pitchFamily="18" charset="0"/>
              </a:rPr>
              <a:t> у </a:t>
            </a:r>
            <a:r>
              <a:rPr lang="ru-RU" sz="1400" dirty="0" err="1">
                <a:latin typeface="Century Schoolbook" panose="02040604050505020304" pitchFamily="18" charset="0"/>
              </a:rPr>
              <a:t>чорну</a:t>
            </a:r>
            <a:r>
              <a:rPr lang="ru-RU" sz="1400" dirty="0">
                <a:latin typeface="Century Schoolbook" panose="02040604050505020304" pitchFamily="18" charset="0"/>
              </a:rPr>
              <a:t> </a:t>
            </a:r>
            <a:r>
              <a:rPr lang="ru-RU" sz="1400" dirty="0" err="1">
                <a:latin typeface="Century Schoolbook" panose="02040604050505020304" pitchFamily="18" charset="0"/>
              </a:rPr>
              <a:t>діру</a:t>
            </a:r>
            <a:r>
              <a:rPr lang="ru-RU" sz="1400" dirty="0">
                <a:latin typeface="Century Schoolbook" panose="02040604050505020304" pitchFamily="18" charset="0"/>
              </a:rPr>
              <a:t> з </a:t>
            </a:r>
            <a:r>
              <a:rPr lang="ru-RU" sz="1400" dirty="0" err="1">
                <a:latin typeface="Century Schoolbook" panose="02040604050505020304" pitchFamily="18" charset="0"/>
              </a:rPr>
              <a:t>гіперакрецією</a:t>
            </a:r>
            <a:r>
              <a:rPr lang="ru-RU" sz="1400" dirty="0">
                <a:latin typeface="Century Schoolbook" panose="02040604050505020304" pitchFamily="18" charset="0"/>
              </a:rPr>
              <a:t>.</a:t>
            </a:r>
          </a:p>
          <a:p>
            <a:endParaRPr lang="ru-RU" sz="1400" dirty="0">
              <a:latin typeface="Century Schoolbook" panose="020406040505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38866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03AC07F-0A2E-B6E6-66F5-F6DF21A48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GRB221009A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A4A467-2C13-DBF8-52FB-4D342AA2A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6537-A486-426F-BC31-48F370B9692F}" type="slidenum">
              <a:rPr lang="en-US" smtClean="0"/>
              <a:t>15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D63ACF-D2D0-B953-D34B-DC366DA6516C}"/>
              </a:ext>
            </a:extLst>
          </p:cNvPr>
          <p:cNvSpPr txBox="1"/>
          <p:nvPr/>
        </p:nvSpPr>
        <p:spPr>
          <a:xfrm>
            <a:off x="367645" y="361603"/>
            <a:ext cx="8908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latin typeface="Century Schoolbook" panose="02040604050505020304" pitchFamily="18" charset="0"/>
              </a:rPr>
              <a:t>Список використаних джерел</a:t>
            </a:r>
            <a:endParaRPr lang="en-US" sz="3200" dirty="0">
              <a:latin typeface="Century Schoolbook" panose="020406040505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3AB746-B62D-9BCC-5D35-A0B589E49C14}"/>
              </a:ext>
            </a:extLst>
          </p:cNvPr>
          <p:cNvSpPr txBox="1"/>
          <p:nvPr/>
        </p:nvSpPr>
        <p:spPr>
          <a:xfrm>
            <a:off x="367645" y="1140957"/>
            <a:ext cx="10067827" cy="7078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500" u="sng" dirty="0">
                <a:latin typeface="Century Schoolbook" panose="020406040505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ESA's XMM-Newton X-ray ob</a:t>
            </a:r>
            <a:r>
              <a:rPr lang="en-US" sz="1500" dirty="0">
                <a:latin typeface="Century Schoolbook" panose="020406040505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servatory</a:t>
            </a:r>
            <a:r>
              <a:rPr lang="en-US" sz="1500" u="sng" dirty="0">
                <a:latin typeface="Century Schoolbook" panose="020406040505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  <a:r>
              <a:rPr lang="en-US" sz="1500" dirty="0">
                <a:solidFill>
                  <a:srgbClr val="0066FF"/>
                </a:solidFill>
                <a:latin typeface="Century Schoolbook" panose="020406040505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https://www.esa.int/ESA_Multimedia/Images/2022/10/XMM-Newton_observation_of_gamma-ray_burst_221009A</a:t>
            </a:r>
            <a:endParaRPr lang="en-US" sz="1500" dirty="0">
              <a:latin typeface="Century Schoolbook" panose="02040604050505020304" pitchFamily="18" charset="0"/>
            </a:endParaRPr>
          </a:p>
          <a:p>
            <a:pPr marL="342900" indent="-342900">
              <a:buAutoNum type="arabicPeriod"/>
            </a:pPr>
            <a:r>
              <a:rPr lang="en-US" sz="1500" dirty="0">
                <a:latin typeface="Century Schoolbook" panose="02040604050505020304" pitchFamily="18" charset="0"/>
              </a:rPr>
              <a:t>Fermi LAT</a:t>
            </a:r>
            <a:r>
              <a:rPr lang="uk-UA" sz="1500" dirty="0">
                <a:latin typeface="Century Schoolbook" panose="02040604050505020304" pitchFamily="18" charset="0"/>
              </a:rPr>
              <a:t>: </a:t>
            </a:r>
            <a:r>
              <a:rPr lang="en-US" sz="1500" dirty="0">
                <a:latin typeface="Century Schoolbook" panose="02040604050505020304" pitchFamily="18" charset="0"/>
                <a:hlinkClick r:id="rId3"/>
              </a:rPr>
              <a:t>https://glast.sites.stanford.edu/</a:t>
            </a:r>
            <a:endParaRPr lang="uk-UA" sz="1500" dirty="0">
              <a:latin typeface="Century Schoolbook" panose="02040604050505020304" pitchFamily="18" charset="0"/>
            </a:endParaRPr>
          </a:p>
          <a:p>
            <a:pPr marL="342900" indent="-342900">
              <a:buAutoNum type="arabicPeriod"/>
            </a:pPr>
            <a:r>
              <a:rPr lang="en-US" sz="1500" dirty="0">
                <a:latin typeface="Century Schoolbook" panose="02040604050505020304" pitchFamily="18" charset="0"/>
              </a:rPr>
              <a:t>GRANDMA and HXMT Observations of GRB 221009A - the Standard-Luminosity Afterglow of a Hyper-Luminous Gamma-Ray Burst. [</a:t>
            </a:r>
            <a:r>
              <a:rPr lang="ru-RU" sz="1500" dirty="0" err="1">
                <a:latin typeface="Century Schoolbook" panose="02040604050505020304" pitchFamily="18" charset="0"/>
              </a:rPr>
              <a:t>Електронний</a:t>
            </a:r>
            <a:r>
              <a:rPr lang="ru-RU" sz="1500" dirty="0">
                <a:latin typeface="Century Schoolbook" panose="02040604050505020304" pitchFamily="18" charset="0"/>
              </a:rPr>
              <a:t> ресурс] – Режим доступу: (</a:t>
            </a:r>
            <a:r>
              <a:rPr lang="en-US" sz="1500" dirty="0" err="1">
                <a:latin typeface="Century Schoolbook" panose="02040604050505020304" pitchFamily="18" charset="0"/>
              </a:rPr>
              <a:t>eprint</a:t>
            </a:r>
            <a:r>
              <a:rPr lang="en-US" sz="1500" dirty="0">
                <a:latin typeface="Century Schoolbook" panose="02040604050505020304" pitchFamily="18" charset="0"/>
              </a:rPr>
              <a:t> arXiv:2302.06225)</a:t>
            </a:r>
            <a:endParaRPr lang="uk-UA" sz="1500" dirty="0">
              <a:latin typeface="Century Schoolbook" panose="02040604050505020304" pitchFamily="18" charset="0"/>
            </a:endParaRPr>
          </a:p>
          <a:p>
            <a:pPr marL="342900" indent="-342900">
              <a:buAutoNum type="arabicPeriod"/>
            </a:pPr>
            <a:r>
              <a:rPr lang="en-US" sz="1500" dirty="0">
                <a:latin typeface="Century Schoolbook" panose="02040604050505020304" pitchFamily="18" charset="0"/>
              </a:rPr>
              <a:t>GRANDMA website: </a:t>
            </a:r>
            <a:r>
              <a:rPr lang="en-US" sz="1500" dirty="0">
                <a:latin typeface="Century Schoolbook" panose="02040604050505020304" pitchFamily="18" charset="0"/>
                <a:hlinkClick r:id="rId4"/>
              </a:rPr>
              <a:t>https://grandma.ijclab.in2p3.fr/</a:t>
            </a:r>
            <a:endParaRPr lang="uk-UA" sz="1500" dirty="0">
              <a:latin typeface="Century Schoolbook" panose="02040604050505020304" pitchFamily="18" charset="0"/>
            </a:endParaRPr>
          </a:p>
          <a:p>
            <a:pPr marL="342900" indent="-342900">
              <a:buAutoNum type="arabicPeriod"/>
            </a:pPr>
            <a:r>
              <a:rPr lang="en-US" sz="1500" dirty="0" err="1">
                <a:latin typeface="Century Schoolbook" panose="02040604050505020304" pitchFamily="18" charset="0"/>
              </a:rPr>
              <a:t>STDpipe</a:t>
            </a:r>
            <a:r>
              <a:rPr lang="en-US" sz="1500" dirty="0">
                <a:latin typeface="Century Schoolbook" panose="02040604050505020304" pitchFamily="18" charset="0"/>
              </a:rPr>
              <a:t>: </a:t>
            </a:r>
            <a:r>
              <a:rPr lang="en-US" sz="1500" dirty="0">
                <a:latin typeface="Century Schoolbook" panose="02040604050505020304" pitchFamily="18" charset="0"/>
                <a:hlinkClick r:id="rId5"/>
              </a:rPr>
              <a:t>https://stdpipe.readthedocs.io/en/latest/</a:t>
            </a:r>
            <a:endParaRPr lang="en-US" sz="1500" dirty="0">
              <a:latin typeface="Century Schoolbook" panose="02040604050505020304" pitchFamily="18" charset="0"/>
            </a:endParaRPr>
          </a:p>
          <a:p>
            <a:pPr marL="342900" indent="-342900">
              <a:buAutoNum type="arabicPeriod"/>
            </a:pPr>
            <a:r>
              <a:rPr lang="uk-UA" sz="1500" dirty="0">
                <a:latin typeface="Century Schoolbook" panose="02040604050505020304" pitchFamily="18" charset="0"/>
              </a:rPr>
              <a:t>Формули для розрахунку фізичних параметрів: </a:t>
            </a:r>
            <a:r>
              <a:rPr lang="en-US" sz="1500" dirty="0">
                <a:latin typeface="Century Schoolbook" panose="02040604050505020304" pitchFamily="18" charset="0"/>
              </a:rPr>
              <a:t>The Physics of Gamma-Ray Bursts, Bing Zhang, Cambridge University Press, 13 Dec 2018 - Nature - 612 pages</a:t>
            </a:r>
            <a:endParaRPr lang="uk-UA" sz="1500" dirty="0">
              <a:latin typeface="Century Schoolbook" panose="02040604050505020304" pitchFamily="18" charset="0"/>
            </a:endParaRPr>
          </a:p>
          <a:p>
            <a:pPr marL="342900" indent="-342900">
              <a:buAutoNum type="arabicPeriod"/>
            </a:pPr>
            <a:r>
              <a:rPr lang="ru-RU" sz="1500" dirty="0">
                <a:latin typeface="Century Schoolbook" panose="02040604050505020304" pitchFamily="18" charset="0"/>
              </a:rPr>
              <a:t>GCN CIRCULAR 7482 [</a:t>
            </a:r>
            <a:r>
              <a:rPr lang="ru-RU" sz="1500" dirty="0" err="1">
                <a:latin typeface="Century Schoolbook" panose="02040604050505020304" pitchFamily="18" charset="0"/>
              </a:rPr>
              <a:t>Електронний</a:t>
            </a:r>
            <a:r>
              <a:rPr lang="ru-RU" sz="1500" dirty="0">
                <a:latin typeface="Century Schoolbook" panose="02040604050505020304" pitchFamily="18" charset="0"/>
              </a:rPr>
              <a:t> ресурс] – Режим доступу:</a:t>
            </a:r>
            <a:r>
              <a:rPr lang="en-US" sz="1500" dirty="0">
                <a:latin typeface="Century Schoolbook" panose="02040604050505020304" pitchFamily="18" charset="0"/>
              </a:rPr>
              <a:t> </a:t>
            </a:r>
            <a:r>
              <a:rPr lang="ru-RU" sz="1500" dirty="0">
                <a:latin typeface="Century Schoolbook" panose="02040604050505020304" pitchFamily="18" charset="0"/>
                <a:hlinkClick r:id="rId6"/>
              </a:rPr>
              <a:t>https://gcn.gsfc.nasa.gov/other/080319.gcn3</a:t>
            </a:r>
            <a:endParaRPr lang="en-US" sz="1500" dirty="0">
              <a:latin typeface="Century Schoolbook" panose="02040604050505020304" pitchFamily="18" charset="0"/>
            </a:endParaRPr>
          </a:p>
          <a:p>
            <a:pPr marL="342900" indent="-342900">
              <a:buAutoNum type="arabicPeriod"/>
            </a:pPr>
            <a:r>
              <a:rPr lang="en-US" sz="1500" dirty="0">
                <a:latin typeface="Century Schoolbook" panose="02040604050505020304" pitchFamily="18" charset="0"/>
              </a:rPr>
              <a:t>Lack of Bright Supernova Emission in the Brightest Gamma-ray Burst, GRB~221009A. [</a:t>
            </a:r>
            <a:r>
              <a:rPr lang="ru-RU" sz="1500" dirty="0" err="1">
                <a:latin typeface="Century Schoolbook" panose="02040604050505020304" pitchFamily="18" charset="0"/>
              </a:rPr>
              <a:t>Електронний</a:t>
            </a:r>
            <a:r>
              <a:rPr lang="ru-RU" sz="1500" dirty="0">
                <a:latin typeface="Century Schoolbook" panose="02040604050505020304" pitchFamily="18" charset="0"/>
              </a:rPr>
              <a:t> ресурс] – Режим доступу: (</a:t>
            </a:r>
            <a:r>
              <a:rPr lang="en-US" sz="1500" dirty="0" err="1">
                <a:latin typeface="Century Schoolbook" panose="02040604050505020304" pitchFamily="18" charset="0"/>
              </a:rPr>
              <a:t>eprint</a:t>
            </a:r>
            <a:r>
              <a:rPr lang="en-US" sz="1500" dirty="0">
                <a:latin typeface="Century Schoolbook" panose="02040604050505020304" pitchFamily="18" charset="0"/>
              </a:rPr>
              <a:t> arXiv:2302.03829)</a:t>
            </a:r>
          </a:p>
          <a:p>
            <a:pPr marL="342900" indent="-342900">
              <a:buAutoNum type="arabicPeriod"/>
            </a:pPr>
            <a:r>
              <a:rPr lang="ru-RU" sz="1500" dirty="0">
                <a:latin typeface="Century Schoolbook" panose="02040604050505020304" pitchFamily="18" charset="0"/>
              </a:rPr>
              <a:t>GCN CIRCULAR 32780 [</a:t>
            </a:r>
            <a:r>
              <a:rPr lang="ru-RU" sz="1500" dirty="0" err="1">
                <a:latin typeface="Century Schoolbook" panose="02040604050505020304" pitchFamily="18" charset="0"/>
              </a:rPr>
              <a:t>Електронний</a:t>
            </a:r>
            <a:r>
              <a:rPr lang="ru-RU" sz="1500" dirty="0">
                <a:latin typeface="Century Schoolbook" panose="02040604050505020304" pitchFamily="18" charset="0"/>
              </a:rPr>
              <a:t> ресурс] – Режим доступу:</a:t>
            </a:r>
            <a:r>
              <a:rPr lang="en-US" sz="1500" dirty="0">
                <a:latin typeface="Century Schoolbook" panose="02040604050505020304" pitchFamily="18" charset="0"/>
              </a:rPr>
              <a:t> </a:t>
            </a:r>
            <a:r>
              <a:rPr lang="ru-RU" sz="1500" dirty="0">
                <a:latin typeface="Century Schoolbook" panose="02040604050505020304" pitchFamily="18" charset="0"/>
                <a:hlinkClick r:id="rId7"/>
              </a:rPr>
              <a:t>https://gcn.gsfc.nasa.gov/other/221009A.gcn3</a:t>
            </a:r>
            <a:endParaRPr lang="en-US" sz="1500" dirty="0">
              <a:latin typeface="Century Schoolbook" panose="02040604050505020304" pitchFamily="18" charset="0"/>
            </a:endParaRPr>
          </a:p>
          <a:p>
            <a:pPr marL="342900" indent="-342900">
              <a:buAutoNum type="arabicPeriod"/>
            </a:pPr>
            <a:r>
              <a:rPr lang="ru-RU" sz="1500" dirty="0">
                <a:latin typeface="Century Schoolbook" panose="02040604050505020304" pitchFamily="18" charset="0"/>
              </a:rPr>
              <a:t>GCN CIRCULAR 32818 [</a:t>
            </a:r>
            <a:r>
              <a:rPr lang="ru-RU" sz="1500" dirty="0" err="1">
                <a:latin typeface="Century Schoolbook" panose="02040604050505020304" pitchFamily="18" charset="0"/>
              </a:rPr>
              <a:t>Електронний</a:t>
            </a:r>
            <a:r>
              <a:rPr lang="ru-RU" sz="1500" dirty="0">
                <a:latin typeface="Century Schoolbook" panose="02040604050505020304" pitchFamily="18" charset="0"/>
              </a:rPr>
              <a:t> ресурс] – Режим доступу:</a:t>
            </a:r>
            <a:r>
              <a:rPr lang="en-US" sz="1500" dirty="0">
                <a:latin typeface="Century Schoolbook" panose="02040604050505020304" pitchFamily="18" charset="0"/>
              </a:rPr>
              <a:t> </a:t>
            </a:r>
            <a:r>
              <a:rPr lang="ru-RU" sz="1500" dirty="0">
                <a:latin typeface="Century Schoolbook" panose="02040604050505020304" pitchFamily="18" charset="0"/>
                <a:hlinkClick r:id="rId7"/>
              </a:rPr>
              <a:t>https://gcn.gsfc.nasa.gov/other/221009A.gcn3</a:t>
            </a:r>
            <a:endParaRPr lang="en-US" sz="1500" dirty="0">
              <a:latin typeface="Century Schoolbook" panose="02040604050505020304" pitchFamily="18" charset="0"/>
            </a:endParaRPr>
          </a:p>
          <a:p>
            <a:pPr marL="342900" indent="-342900">
              <a:buAutoNum type="arabicPeriod"/>
            </a:pPr>
            <a:r>
              <a:rPr lang="en-US" sz="1500" dirty="0">
                <a:latin typeface="Century Schoolbook" panose="02040604050505020304" pitchFamily="18" charset="0"/>
                <a:hlinkClick r:id="rId8"/>
              </a:rPr>
              <a:t>https://en.wikipedia.org/wiki/GRB_221009A</a:t>
            </a:r>
            <a:endParaRPr lang="en-US" sz="1500" dirty="0">
              <a:latin typeface="Century Schoolbook" panose="02040604050505020304" pitchFamily="18" charset="0"/>
            </a:endParaRPr>
          </a:p>
          <a:p>
            <a:pPr marL="342900" indent="-342900">
              <a:buAutoNum type="arabicPeriod"/>
            </a:pPr>
            <a:r>
              <a:rPr lang="en-US" sz="1500" dirty="0">
                <a:latin typeface="Century Schoolbook" panose="02040604050505020304" pitchFamily="18" charset="0"/>
                <a:hlinkClick r:id="rId9"/>
              </a:rPr>
              <a:t>https://www.nasa.gov/feature/goddard/2023/nasa-missions-study-what-may-be-a-1-in-10000-year-gamma-ray-burst</a:t>
            </a:r>
            <a:endParaRPr lang="ru-RU" sz="1500" dirty="0">
              <a:latin typeface="Century Schoolbook" panose="02040604050505020304" pitchFamily="18" charset="0"/>
            </a:endParaRPr>
          </a:p>
          <a:p>
            <a:pPr marL="342900" indent="-342900">
              <a:buAutoNum type="arabicPeriod"/>
            </a:pPr>
            <a:r>
              <a:rPr lang="en-US" sz="1500" dirty="0" err="1">
                <a:latin typeface="Century Schoolbook" panose="02040604050505020304" pitchFamily="18" charset="0"/>
              </a:rPr>
              <a:t>afterglowpy</a:t>
            </a:r>
            <a:r>
              <a:rPr lang="en-US" sz="1500" dirty="0">
                <a:latin typeface="Century Schoolbook" panose="02040604050505020304" pitchFamily="18" charset="0"/>
              </a:rPr>
              <a:t>: </a:t>
            </a:r>
            <a:r>
              <a:rPr lang="en-US" sz="1500" dirty="0">
                <a:latin typeface="Century Schoolbook" panose="02040604050505020304" pitchFamily="18" charset="0"/>
                <a:hlinkClick r:id="rId10"/>
              </a:rPr>
              <a:t>https://github.com/geoffryan/afterglowpy</a:t>
            </a:r>
            <a:endParaRPr lang="en-US" sz="1500" dirty="0">
              <a:latin typeface="Century Schoolbook" panose="02040604050505020304" pitchFamily="18" charset="0"/>
            </a:endParaRPr>
          </a:p>
          <a:p>
            <a:r>
              <a:rPr lang="en-US" sz="1500" dirty="0">
                <a:latin typeface="Century Schoolbook" panose="02040604050505020304" pitchFamily="18" charset="0"/>
              </a:rPr>
              <a:t> </a:t>
            </a:r>
          </a:p>
          <a:p>
            <a:endParaRPr lang="en-US" sz="1600" dirty="0">
              <a:latin typeface="Century Schoolbook" panose="02040604050505020304" pitchFamily="18" charset="0"/>
            </a:endParaRPr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uk-UA" dirty="0"/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0478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7203</TotalTime>
  <Words>1728</Words>
  <Application>Microsoft Office PowerPoint</Application>
  <PresentationFormat>Widescreen</PresentationFormat>
  <Paragraphs>188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Biome Light</vt:lpstr>
      <vt:lpstr>Calibri</vt:lpstr>
      <vt:lpstr>Calibri Light</vt:lpstr>
      <vt:lpstr>Century Schoolbook</vt:lpstr>
      <vt:lpstr>Retrospect</vt:lpstr>
      <vt:lpstr>Дослідження надяскравого гамма-спалаху    GRB221009A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Дослідження надяскравого гамма-спалаху    GRB 221009A</dc:title>
  <dc:creator>Oleksandra PYSHNA</dc:creator>
  <cp:lastModifiedBy>Oleksandra PYSHNA</cp:lastModifiedBy>
  <cp:revision>7</cp:revision>
  <dcterms:created xsi:type="dcterms:W3CDTF">2023-04-06T14:19:07Z</dcterms:created>
  <dcterms:modified xsi:type="dcterms:W3CDTF">2023-04-16T18:12:04Z</dcterms:modified>
</cp:coreProperties>
</file>