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0" r:id="rId4"/>
    <p:sldId id="270" r:id="rId5"/>
    <p:sldId id="282" r:id="rId6"/>
    <p:sldId id="284" r:id="rId7"/>
    <p:sldId id="290" r:id="rId8"/>
    <p:sldId id="291" r:id="rId9"/>
    <p:sldId id="259" r:id="rId10"/>
    <p:sldId id="296" r:id="rId11"/>
    <p:sldId id="297" r:id="rId12"/>
    <p:sldId id="299" r:id="rId13"/>
    <p:sldId id="293" r:id="rId14"/>
    <p:sldId id="272" r:id="rId15"/>
    <p:sldId id="298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4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58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74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74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67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453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80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037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39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71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218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B405B-442D-4A45-B172-4BE64AC1FE43}" type="datetimeFigureOut">
              <a:rPr lang="uk-UA" smtClean="0"/>
              <a:t>19.04.2023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1EBA-6E3F-42B3-AD46-4E0D87DF9A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19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10" Type="http://schemas.openxmlformats.org/officeDocument/2006/relationships/image" Target="../media/image31.jpg"/><Relationship Id="rId4" Type="http://schemas.microsoft.com/office/2007/relationships/hdphoto" Target="../media/hdphoto4.wdp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55;&#1077;&#1090;&#1088;&#1080;&#1082;%20&#1052;&#1040;&#1053;\%0dhttps:\ternopoliany.te.ua&#160;&#8250;%0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tnoxata.com.ua/statti/vishivanki-istorija-i-suchasnist/tkatstvo-na-ukrajin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26607" r="57681"/>
          <a:stretch/>
        </p:blipFill>
        <p:spPr>
          <a:xfrm>
            <a:off x="-224399" y="0"/>
            <a:ext cx="12416399" cy="6858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823884" y="160768"/>
            <a:ext cx="7934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МАН-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Юніор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І-ІІІ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№11</a:t>
            </a:r>
          </a:p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Смілянської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Черкаської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Історик-Юніор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4670" y="1502713"/>
            <a:ext cx="11557589" cy="108099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Mistral" panose="03090702030407020403" pitchFamily="66" charset="0"/>
              </a:rPr>
              <a:t>УКРАЇНСЬКА САМОПРЯДКА- РЕЛІКВІЯ НАШОЇ РОДИНИ</a:t>
            </a:r>
            <a:endParaRPr lang="uk-U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63000" y="5398025"/>
            <a:ext cx="3125207" cy="830997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  <a:alpha val="81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БУЛИУХ Юрій Гаврилович,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історії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Смілянської ЗОШ І-ІІІ ступенів №11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41" y="2245139"/>
            <a:ext cx="2956524" cy="3682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78516" y="5813524"/>
            <a:ext cx="4362078" cy="830997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ПЕТРИК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Поліна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Антонівна</a:t>
            </a:r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8-Б класу </a:t>
            </a:r>
          </a:p>
          <a:p>
            <a:pPr algn="just"/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Смілянської ЗОШ І-ІІІ ступенів №11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12553" y="4702587"/>
            <a:ext cx="3057832" cy="830997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ХИЖКІНА Людмила 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Борисівна,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</a:t>
            </a:r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 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літератури </a:t>
            </a:r>
          </a:p>
          <a:p>
            <a:pPr algn="just"/>
            <a:r>
              <a:rPr lang="uk-UA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Смілянської ЗОШ 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І-ІІІ ступенів №11</a:t>
            </a:r>
          </a:p>
        </p:txBody>
      </p:sp>
      <p:pic>
        <p:nvPicPr>
          <p:cNvPr id="18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7090"/>
          <a:stretch/>
        </p:blipFill>
        <p:spPr>
          <a:xfrm>
            <a:off x="5960787" y="2803163"/>
            <a:ext cx="1837661" cy="2034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795" y="2986921"/>
            <a:ext cx="1656005" cy="2320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0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0"/>
            <a:ext cx="12083845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" y="-87466"/>
            <a:ext cx="12192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3" y="1274447"/>
            <a:ext cx="2131142" cy="443307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938981" y="73799"/>
            <a:ext cx="9306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в 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родинах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реліквією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395" y="1274447"/>
            <a:ext cx="2728844" cy="119537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11" y="2694053"/>
            <a:ext cx="2728844" cy="1294962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b="12974"/>
          <a:stretch/>
        </p:blipFill>
        <p:spPr>
          <a:xfrm>
            <a:off x="2301100" y="4198850"/>
            <a:ext cx="3219441" cy="217566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r="5921"/>
          <a:stretch/>
        </p:blipFill>
        <p:spPr>
          <a:xfrm>
            <a:off x="6262098" y="1319230"/>
            <a:ext cx="2393592" cy="459047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226" y="1319230"/>
            <a:ext cx="2588495" cy="130579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965" y="2840290"/>
            <a:ext cx="2588495" cy="135856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3226" y="4414111"/>
            <a:ext cx="2624283" cy="144520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21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2793" y="405441"/>
            <a:ext cx="4313207" cy="66968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977" y="1027201"/>
            <a:ext cx="6360386" cy="5149762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опитуванні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наявність сімейних реліквій та ставлення до них як до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 взяли участь  96 учнів 8-10 класів. За результатами я зробила такі висновки:</a:t>
            </a:r>
          </a:p>
          <a:p>
            <a:pPr marL="342900" indent="-342900" algn="just">
              <a:buAutoNum type="arabicPeriod"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цілому учні закладу розуміють, що означає слово артефакт (93,7%). </a:t>
            </a:r>
          </a:p>
          <a:p>
            <a:pPr marL="0" indent="0" algn="just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Прикро, що в 48,4% родин немає сімейної реліквії.</a:t>
            </a:r>
          </a:p>
          <a:p>
            <a:pPr marL="0" indent="0" algn="just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Серед сімейних реліквій, які є в родинах 51,6% , респонденти найчастіше називають прикраси, фотоальбоми, вишиті рушники, предмети побуту, нагороди.</a:t>
            </a:r>
          </a:p>
          <a:p>
            <a:pPr marL="0" indent="0" algn="just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52% опитаних знають історію сімейної реліквії, яка на думку 76,8% дітей має об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єднати, згуртувати навколо родину.</a:t>
            </a:r>
          </a:p>
          <a:p>
            <a:pPr marL="0" indent="0" algn="just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97,3% опитаних зазначили, що хотіли б передати якусь сімейну реліквію наступним поколінням. Серед реліквій прикраси, фотоальбоми, рушники, нагороди, листи, ікони.</a:t>
            </a:r>
          </a:p>
          <a:p>
            <a:pPr marL="0" indent="0" algn="just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82% учнів  дотримуються думки, що історію свого родоводу потрібно знати й досліджувати.</a:t>
            </a:r>
          </a:p>
          <a:p>
            <a:endParaRPr 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uk-UA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89154" y="803070"/>
            <a:ext cx="7012859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завдяки роботі над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здобула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себе нові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знання, 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розробила анкету-опитувальник та навчилася  складати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гугл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-форму, зробила перші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в написанні наукової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роботи. </a:t>
            </a:r>
          </a:p>
          <a:p>
            <a:pPr>
              <a:lnSpc>
                <a:spcPct val="100000"/>
              </a:lnSpc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Дослідила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відмінності між віртуальним зображенням самопрядки та її матеріальним інваріантом, відпрацювала практично процес намотування нитки на котушку, дізналася, що ще в трьох родинах, окрім нашої, самопрядка є сімейною реліквією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самопрядка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 буде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 елементом української культури та національної спадщини. Дослідження цієї теми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 та вивчати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 українського народу, а також розвивати сучасне мистецтво та дизайн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89"/>
            <a:ext cx="12268200" cy="690848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61322" y="159027"/>
            <a:ext cx="8574156" cy="11952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згадується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прядку та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язані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нею</a:t>
            </a:r>
            <a:b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39054" y="1062226"/>
            <a:ext cx="4272703" cy="5166296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Прядку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продам,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Веретенце продам,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Гармонь куплю -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Танцювати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піду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Кину 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кужіль на полицю,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сама 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піду на вулицю.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Нехай 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миші кужіль трублять,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нехай 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 хлопці </a:t>
            </a: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люблять.</a:t>
            </a:r>
          </a:p>
          <a:p>
            <a:pPr marL="0" indent="0" algn="just">
              <a:spcBef>
                <a:spcPts val="0"/>
              </a:spcBef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Яка прядка, така й нитка</a:t>
            </a:r>
            <a:r>
              <a:rPr lang="uk-UA" sz="1800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>
              <a:spcBef>
                <a:spcPts val="0"/>
              </a:spcBef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 пряха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скіпці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напряде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пряла, та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дістала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uk-UA" sz="1800" kern="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 вправні мої бабці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Брали </a:t>
            </a:r>
            <a:r>
              <a:rPr lang="uk-UA" sz="1800" b="1" kern="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гребеня</a:t>
            </a: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прядку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Мичку смикали шалено,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800" b="1" kern="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На гребінь чи веретено.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endParaRPr lang="uk-UA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064580" y="1747466"/>
            <a:ext cx="3201524" cy="3580141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Сидить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  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–  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нитка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рветься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де-не-де, -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напряла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хуртовин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шапки для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верховин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сувої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полотна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завіску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хустину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укривало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мало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мало–мало– мало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-13030"/>
            <a:ext cx="12260826" cy="6919382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259826" y="95900"/>
            <a:ext cx="2544097" cy="33296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Глосарій</a:t>
            </a:r>
            <a:endParaRPr lang="uk-UA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687519" y="530942"/>
            <a:ext cx="7068961" cy="5646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Прядка,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омашній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верстат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ручного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приводиться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ножним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приводом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Самопря́дка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прядка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зсукуванням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нитки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намотуванням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пряжі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веретено.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все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споряджається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ножним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Верете́но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знаряддя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собою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паличку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видовженими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потовщенням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посередині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ч. Пряжа, намотана на веретено,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пряжі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веретена. </a:t>
            </a:r>
          </a:p>
          <a:p>
            <a:pPr marL="0" indent="0">
              <a:buNone/>
            </a:pP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КУ́ЖІЛЬ,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ч.,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КУЖІ́ЛЬ,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же́лі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Прядиво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намотані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кужівку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uk-UA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сировина для 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прядіння</a:t>
            </a:r>
            <a:r>
              <a:rPr lang="uk-UA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очищене від костриці і вичесане волокно льону чи конопель або </a:t>
            </a:r>
            <a:r>
              <a:rPr lang="uk-UA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розчісана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вовна. </a:t>
            </a:r>
            <a:r>
              <a:rPr lang="uk-UA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«кужіль» може бути як жіночого, так і чоловічого роду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Мотови́ло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прасл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*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motovidlo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*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motati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мотати» + *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vidlo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вилка») — пристрій для змотування ниток, пряжі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18743" r="9903" b="7999"/>
          <a:stretch/>
        </p:blipFill>
        <p:spPr>
          <a:xfrm>
            <a:off x="10057051" y="4601134"/>
            <a:ext cx="1767464" cy="1915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0206324" y="5344104"/>
            <a:ext cx="42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0" y="365600"/>
            <a:ext cx="1298709" cy="1854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168" y="857553"/>
            <a:ext cx="37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7160" r="12887" b="7650"/>
          <a:stretch/>
        </p:blipFill>
        <p:spPr>
          <a:xfrm>
            <a:off x="9982623" y="182518"/>
            <a:ext cx="1287069" cy="2356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9692" y="923392"/>
            <a:ext cx="50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6" y="2466429"/>
            <a:ext cx="2302518" cy="1167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7913" y="2538845"/>
            <a:ext cx="43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4048446"/>
            <a:ext cx="2363381" cy="21535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91" y="2620227"/>
            <a:ext cx="2212906" cy="1594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45018" y="3632396"/>
            <a:ext cx="36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</a:t>
            </a:r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1896168" y="6017342"/>
            <a:ext cx="65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64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-141627"/>
            <a:ext cx="12333393" cy="69996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9625" y="250511"/>
            <a:ext cx="7120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Grp="1" noChangeArrowheads="1"/>
          </p:cNvSpPr>
          <p:nvPr>
            <p:ph sz="half" idx="2"/>
          </p:nvPr>
        </p:nvSpPr>
        <p:spPr bwMode="auto">
          <a:xfrm>
            <a:off x="445619" y="1350535"/>
            <a:ext cx="6583854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https://etnoxata.com.ua › </a:t>
            </a:r>
            <a:r>
              <a:rPr kumimoji="0" lang="uk-UA" altLang="uk-UA" sz="2400" b="0" i="0" u="sng" strike="noStrike" cap="none" normalizeH="0" baseline="0" dirty="0" err="1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statti</a:t>
            </a: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› </a:t>
            </a:r>
            <a:r>
              <a:rPr kumimoji="0" lang="uk-UA" altLang="uk-UA" sz="2400" b="0" i="0" u="sng" strike="noStrike" cap="none" normalizeH="0" baseline="0" dirty="0" err="1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tkatstvo-na-ukrajini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https://info.osvita.te.ua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http://wiki.kubg.edu.ua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http://sum.in.ua › </a:t>
            </a:r>
            <a:r>
              <a:rPr kumimoji="0" lang="uk-UA" altLang="uk-UA" sz="2400" b="0" i="0" u="sng" strike="noStrike" cap="none" normalizeH="0" baseline="0" dirty="0" err="1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samoprjadka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https://ternopoliany.te.ua ›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https://naurok.com.ua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https://www.youtube.com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https://rozdil.lviv.ua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http://moe-selo-peski.ucoz.ru ›  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sng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http://zhinkam.pp.ua ›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/>
            </a:r>
            <a:br>
              <a:rPr kumimoji="0" lang="uk-UA" altLang="uk-UA" sz="1400" b="0" i="0" u="none" strike="noStrike" cap="none" normalizeH="0" baseline="0" dirty="0" smtClean="0">
                <a:ln>
                  <a:noFill/>
                </a:ln>
                <a:solidFill>
                  <a:srgbClr val="1A0DA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</a:br>
            <a:endParaRPr kumimoji="0" lang="uk-UA" alt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11"/>
          <p:cNvSpPr>
            <a:spLocks noGrp="1"/>
          </p:cNvSpPr>
          <p:nvPr>
            <p:ph sz="half" idx="2"/>
          </p:nvPr>
        </p:nvSpPr>
        <p:spPr>
          <a:xfrm>
            <a:off x="4522464" y="4798141"/>
            <a:ext cx="4857135" cy="1045984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Дякую  за  увагу</a:t>
            </a:r>
            <a:endParaRPr lang="uk-UA" sz="5400" b="1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7" b="22294"/>
          <a:stretch/>
        </p:blipFill>
        <p:spPr>
          <a:xfrm flipH="1">
            <a:off x="0" y="-1"/>
            <a:ext cx="12191998" cy="6858001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4956" r="19391" b="5804"/>
          <a:stretch/>
        </p:blipFill>
        <p:spPr>
          <a:xfrm>
            <a:off x="373626" y="98323"/>
            <a:ext cx="1564162" cy="2762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2084" y="843676"/>
            <a:ext cx="9585618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19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розповісти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унікальний витвір мистецтва – українську самопрядку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як цей артефакт потрапив до нашої родини.</a:t>
            </a:r>
          </a:p>
          <a:p>
            <a:pPr algn="just"/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-ресурсу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самопрядки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ясувати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унікальний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артефакт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потрапив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прабабусі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бабусиної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3.Вивчити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про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родинах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унікальних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сімейною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реліквією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фольклорні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згадується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самопрядку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язані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нею.</a:t>
            </a:r>
          </a:p>
          <a:p>
            <a:pPr algn="just"/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Укласти глосарій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роль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самопрядки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самопрядок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ремісничій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uk-UA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  <a:r>
              <a:rPr lang="uk-UA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дослідження: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теоретичні: </a:t>
            </a:r>
            <a:r>
              <a:rPr lang="uk-UA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аналіз, синтез, узагальнення; 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загальнонаукові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емпіричні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(опитування-анкетування,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ю); систематизація зібраного матеріалу, історико-хронологічний.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0"/>
            <a:ext cx="12083845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6310" y="365125"/>
            <a:ext cx="11137490" cy="1325563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Сімейна реліквія – </a:t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величезна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цінність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святиня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й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опора часу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16309" y="1690687"/>
            <a:ext cx="8534401" cy="4680615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Вважається, що без минулого не може бути майбутнього. Знання і пам’ять минулого роблять життя  людини цікавим, наповненим, значущим. </a:t>
            </a:r>
          </a:p>
          <a:p>
            <a:pPr algn="just"/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Історія роду, традиції, неодмінно мусять бути </a:t>
            </a:r>
            <a:r>
              <a:rPr lang="uk-UA" sz="2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передані </a:t>
            </a:r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молодшому поколінню. </a:t>
            </a:r>
          </a:p>
          <a:p>
            <a:pPr algn="just"/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Сімейна реліквія – це найцінніша річ, що передається в родоводі й зберігається з особливою дбайливістю. Нерідко вона стає єдиним зв’язком між поколіннями, який неможливо розірвати. Тільки з її допомогою можна з любов’ю зберегти пам’ять про минуле. </a:t>
            </a:r>
            <a:endParaRPr lang="uk-UA" sz="22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just" fontAlgn="base"/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Здавна повелося так, що кожне покоління зобов’язане було знати свій родовід. Як правило, батьки передавали у спадок необхідні предмети побуту, знаряддя праці, цінні речі, знання та навички.</a:t>
            </a:r>
          </a:p>
          <a:p>
            <a:pPr algn="just"/>
            <a:r>
              <a:rPr lang="uk-UA" sz="2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Кожна частинка пам’яті, що живе в сім’ї, являє собою величезну цінність, є святинею й опорою часу. Тому вона з любов’ю дбайливо зберігається багато років.</a:t>
            </a: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7160" r="12887" b="7650"/>
          <a:stretch/>
        </p:blipFill>
        <p:spPr>
          <a:xfrm>
            <a:off x="8942438" y="256970"/>
            <a:ext cx="1877963" cy="314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42" y="192754"/>
            <a:ext cx="7983794" cy="66726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сторія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самопрядки</a:t>
            </a:r>
            <a:endParaRPr lang="uk-UA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142" y="894915"/>
            <a:ext cx="7726056" cy="5240951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предмет народного побуту, знаряддя праці, ручний пристрій для прядіння ниток,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який, зазвичай,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з різних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як веретено, прядильний вал та намотувальний бак.</a:t>
            </a: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самопрядки сягає віддалених часів. Найдавніші згадки про прядіння датуються близько 5000 років тому в Індії та Передній Азії. Тут прядіння проводили на ручних прядильних колесах. Звідти й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пішла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 по  світу.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 самопрядки почали використовувати для прядіння вовни та льону на початку XIV століття. Колесо приводилося в рух за допомогою ножної 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педалі.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коли в XV столітті до прядки додали вилку, то прядіння вже не треба було переривати на намотування. Стрижень веретена тоді став віссю, на якій закріплювалася котушка й вилка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1490 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Вінчі винайшов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-веретенну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машину зі «стандартними» намотувальними вилками й ручним приводом.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09935" y="439993"/>
            <a:ext cx="3923551" cy="615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04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297" y="142901"/>
            <a:ext cx="7639665" cy="667262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сторія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самопрядки</a:t>
            </a:r>
            <a:endParaRPr lang="uk-UA" sz="4000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06722" y="412774"/>
            <a:ext cx="3952517" cy="603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4297" y="819329"/>
            <a:ext cx="7305367" cy="5625897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XVI столітті в Європі в механічних прядок з'явилася педаль для обертання колеса, саме цим століттям датовано </a:t>
            </a:r>
            <a:r>
              <a:rPr lang="uk-UA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 документовані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згадки про самопрядки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прядіння вовни та льону.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самопрядка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виникла як альтернатива ручному прядінню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веретені чи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прядильному колесі, що було дуже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працезатратним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процесом. Самопрядки давали можливість збільшувати продуктивність та зменшувати затрати часу й зусиль на прядіння.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столітті винайдена механічна прядка-машина, яка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збільшила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 та швидкість прядіння. Однак, самопрядки зберегли свою популярність серед домашніх пряль, які продовжували використовувати їх для прядіння маленьких партій вовни та льону. </a:t>
            </a: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Хоча сьогодні самопрядки є менш поширеними, вони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і раніше ще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 в деяких ремісничих галузях для виготовлення вовняних та лляних тканин, а також для створення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 декоративних  виробів.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35751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r="49045" b="11761"/>
          <a:stretch/>
        </p:blipFill>
        <p:spPr>
          <a:xfrm>
            <a:off x="0" y="1"/>
            <a:ext cx="12405552" cy="685799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-1819" r="10861" b="-1"/>
          <a:stretch/>
        </p:blipFill>
        <p:spPr>
          <a:xfrm>
            <a:off x="432618" y="4611329"/>
            <a:ext cx="1651821" cy="188145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93944" y="1078835"/>
            <a:ext cx="8245549" cy="4487081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цікавою є історія про те, як цей артефакт потрапив 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нашої сім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ї. Ця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 колись належала моїй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прабабусі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Христині,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жила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1927 року в селищі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Станично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Луганське. 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родині побутує думка, що самопрядку їй подарував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прадід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Гурін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 у Луганську на «патронному» заводі. З прабабусею познайомився випадково по дорозі до міста, вона працювала на шкіряному заводі. 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самопрядку (1) прабабуся мріяла, бо в неї було лише веретено(2). Але прадід Андрій спочатку подарував їй власноруч виготовлений канделябр із гільз. А самопрядка з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явилася в родині через рік,  прадід замовив її як презент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одного місцевого майстра.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 була настільки красива, що прабабуся пишалася нею і завжди брала з собою на посиденьки.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0943" y="218485"/>
            <a:ext cx="11051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самопрядка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явилася в моєї  прабабусі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7160" r="12887" b="7650"/>
          <a:stretch/>
        </p:blipFill>
        <p:spPr>
          <a:xfrm>
            <a:off x="2489124" y="4090220"/>
            <a:ext cx="1677613" cy="2526857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2286" r="8497" b="7069"/>
          <a:stretch/>
        </p:blipFill>
        <p:spPr>
          <a:xfrm rot="16200000">
            <a:off x="653166" y="578315"/>
            <a:ext cx="2640118" cy="35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38925" y="3651574"/>
            <a:ext cx="2989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Мої прабабуся Христина й прадід  Андрій </a:t>
            </a:r>
            <a:r>
              <a:rPr lang="uk-UA" b="1" dirty="0" err="1" smtClean="0">
                <a:solidFill>
                  <a:srgbClr val="C00000"/>
                </a:solidFill>
              </a:rPr>
              <a:t>Гуріни</a:t>
            </a:r>
            <a:r>
              <a:rPr lang="uk-UA" b="1" dirty="0" smtClean="0">
                <a:solidFill>
                  <a:srgbClr val="C00000"/>
                </a:solidFill>
              </a:rPr>
              <a:t> та </a:t>
            </a:r>
            <a:r>
              <a:rPr lang="uk-UA" b="1" dirty="0" err="1" smtClean="0">
                <a:solidFill>
                  <a:srgbClr val="C00000"/>
                </a:solidFill>
              </a:rPr>
              <a:t>прадіова</a:t>
            </a:r>
            <a:r>
              <a:rPr lang="uk-UA" b="1" dirty="0" smtClean="0">
                <a:solidFill>
                  <a:srgbClr val="C00000"/>
                </a:solidFill>
              </a:rPr>
              <a:t> сестра Харитина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8311" y="4868240"/>
            <a:ext cx="61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9114" y="4390238"/>
            <a:ext cx="76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37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2" b="11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6310" y="1187568"/>
            <a:ext cx="9779717" cy="4755974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абуся Олександра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донька Христини, розповідала мені, що прядіння 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ткацтво було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той час трудомістким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повільним процесом. Оброблене лляне або полотняне волокно прив’язували до верхньої частини прядки. Пряха витягувала з куделі нитку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скручувала її за допомогою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веретена. Це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 важка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робота, бо якщо прядку потягнеш сильніше, то нитка порветься, а якщо слабше - буде нитка товстою або нерівною. 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день 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жінка могла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напрясти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більше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трьохсот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 нитки.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вийшло 15 метрів тканини, потрібно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виготовити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менше 20 тисяч метрів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пряжі, тому жінки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пряли по п’ять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сім місяців на рік.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2015 році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прабабусина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 переїхала на Черкащину в село Макіївка  до родичів. Серед перевезених речей була прядка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реліквія. 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 подій я не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ятаю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 на той час мені було п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ять років. Але на все, як то кажуть, є свій час. Два роки потому під час ремонту я побачила на горищі у  бабусі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якусь невідому річ. Ось тоді вперше дізналася про самопрядку та її історію. Шкода, що прабабусі Христини давно вже немає з нами, а то вона показала б мені, можливо, як пряла в ті часи. 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2826" y="110330"/>
            <a:ext cx="6744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артефакт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бабусиної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endParaRPr lang="uk-UA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7160" r="12887" b="7650"/>
          <a:stretch/>
        </p:blipFill>
        <p:spPr>
          <a:xfrm>
            <a:off x="10510991" y="4073348"/>
            <a:ext cx="1561456" cy="2546067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30578" r="31697" b="13610"/>
          <a:stretch/>
        </p:blipFill>
        <p:spPr>
          <a:xfrm>
            <a:off x="10057785" y="215900"/>
            <a:ext cx="2014662" cy="2881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6027" y="3083121"/>
            <a:ext cx="2133600" cy="369332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Бабуся Олександра</a:t>
            </a:r>
            <a:endParaRPr lang="uk-U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26607" r="57681"/>
          <a:stretch/>
        </p:blipFill>
        <p:spPr>
          <a:xfrm>
            <a:off x="-68826" y="0"/>
            <a:ext cx="12260826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988"/>
            <a:ext cx="8335297" cy="8737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нформація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сімейними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реліквіями</a:t>
            </a: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303" y="1339894"/>
            <a:ext cx="84397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стала цікавитися тим, як жінки виготовляли пряжу в давнину.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Просила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всіх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 запустити самопрядку для роботи,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спрясти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нитку.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 на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історії вчитель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повів нас до міського краєзнавчого музею. Там було багато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експонатів,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подарованих жителями міста. Серед артефактів я впізнала самопрядку.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потім ми почали облаштовувати куточок народного побуту в шкільному музеї. Серед експонатів – і моя самопрядка! Я пишаюся тим, що зробила внесок у добру музейну справу.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Щоб дізнатися думку однолітків про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сімейних реліквій та ставлення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них як до цінностей, я провела опитування.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flipH="1">
            <a:off x="9277974" y="418198"/>
            <a:ext cx="2694039" cy="358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19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26607" r="57681"/>
          <a:stretch/>
        </p:blipFill>
        <p:spPr>
          <a:xfrm>
            <a:off x="-88490" y="1"/>
            <a:ext cx="1228049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323" y="275047"/>
            <a:ext cx="8445909" cy="63776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родинах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сімейною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реліквією</a:t>
            </a:r>
            <a:endParaRPr lang="uk-UA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40" r="4308"/>
          <a:stretch/>
        </p:blipFill>
        <p:spPr>
          <a:xfrm>
            <a:off x="174929" y="1187858"/>
            <a:ext cx="2393342" cy="427728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6700"/>
          <a:stretch/>
        </p:blipFill>
        <p:spPr>
          <a:xfrm>
            <a:off x="8180439" y="1592826"/>
            <a:ext cx="3775587" cy="442451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32" r="3612"/>
          <a:stretch/>
        </p:blipFill>
        <p:spPr>
          <a:xfrm>
            <a:off x="5661329" y="1187858"/>
            <a:ext cx="2218414" cy="535059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967" y="2684515"/>
            <a:ext cx="2436250" cy="1120569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121" y="4139817"/>
            <a:ext cx="2436250" cy="127524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09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1256</Words>
  <Application>Microsoft Office PowerPoint</Application>
  <PresentationFormat>Широкоэкранный</PresentationFormat>
  <Paragraphs>135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Mistral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Сімейна реліквія –  величезна цінність, святиня й опора часу</vt:lpstr>
      <vt:lpstr>Історія походження самопрядки</vt:lpstr>
      <vt:lpstr>Історія походження самопрядки</vt:lpstr>
      <vt:lpstr>Презентация PowerPoint</vt:lpstr>
      <vt:lpstr>Презентация PowerPoint</vt:lpstr>
      <vt:lpstr>Інформація про унікальні предмети побуту,  які стали сімейними реліквіями</vt:lpstr>
      <vt:lpstr>Опитування учнів про унікальні предмети побуту,  які стали в  їхніх родинах сімейною реліквією</vt:lpstr>
      <vt:lpstr>Презентация PowerPoint</vt:lpstr>
      <vt:lpstr>ВИСНОВКИ</vt:lpstr>
      <vt:lpstr>Презентация PowerPoint</vt:lpstr>
      <vt:lpstr>Фольклорні  та літературні  джерела,  у яких згадується про прядку та атрибути, пов’язані з нею </vt:lpstr>
      <vt:lpstr>Глосарій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180</cp:revision>
  <dcterms:created xsi:type="dcterms:W3CDTF">2023-04-05T16:53:07Z</dcterms:created>
  <dcterms:modified xsi:type="dcterms:W3CDTF">2023-04-18T23:05:38Z</dcterms:modified>
</cp:coreProperties>
</file>