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91"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FF"/>
    <a:srgbClr val="FF6600"/>
    <a:srgbClr val="6600CC"/>
    <a:srgbClr val="FF3300"/>
    <a:srgbClr val="00FF00"/>
    <a:srgbClr val="00FFFF"/>
    <a:srgbClr val="FFFF00"/>
    <a:srgbClr val="FFFF99"/>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91" autoAdjust="0"/>
  </p:normalViewPr>
  <p:slideViewPr>
    <p:cSldViewPr>
      <p:cViewPr varScale="1">
        <p:scale>
          <a:sx n="109" d="100"/>
          <a:sy n="109" d="100"/>
        </p:scale>
        <p:origin x="-16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90F3F-95A5-4C63-841C-468C30418419}" type="datetimeFigureOut">
              <a:rPr lang="ru-RU" smtClean="0"/>
              <a:t>31.03.2023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69EE2-E80A-41C2-B4E4-07F70153EBC5}" type="slidenum">
              <a:rPr lang="ru-RU" smtClean="0"/>
              <a:t>‹#›</a:t>
            </a:fld>
            <a:endParaRPr lang="ru-RU"/>
          </a:p>
        </p:txBody>
      </p:sp>
    </p:spTree>
    <p:extLst>
      <p:ext uri="{BB962C8B-B14F-4D97-AF65-F5344CB8AC3E}">
        <p14:creationId xmlns:p14="http://schemas.microsoft.com/office/powerpoint/2010/main" val="326164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969EE2-E80A-41C2-B4E4-07F70153EBC5}" type="slidenum">
              <a:rPr lang="ru-RU" smtClean="0"/>
              <a:t>10</a:t>
            </a:fld>
            <a:endParaRPr lang="ru-RU"/>
          </a:p>
        </p:txBody>
      </p:sp>
    </p:spTree>
    <p:extLst>
      <p:ext uri="{BB962C8B-B14F-4D97-AF65-F5344CB8AC3E}">
        <p14:creationId xmlns:p14="http://schemas.microsoft.com/office/powerpoint/2010/main" val="67926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31.03.2023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31.03.2023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31.03.2023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836712"/>
            <a:ext cx="7499176" cy="2592288"/>
          </a:xfrm>
        </p:spPr>
        <p:txBody>
          <a:bodyPr>
            <a:noAutofit/>
          </a:bodyPr>
          <a:lstStyle/>
          <a:p>
            <a:r>
              <a:rPr lang="uk-UA" b="1" dirty="0">
                <a:latin typeface="Times New Roman" panose="02020603050405020304" pitchFamily="18" charset="0"/>
                <a:cs typeface="Times New Roman" panose="02020603050405020304" pitchFamily="18" charset="0"/>
              </a:rPr>
              <a:t>« Вивчення комах-ентомофагів в системі біологічного методу регулювання чисельності шкідників» </a:t>
            </a: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endParaRPr lang="ru-RU" sz="3600" b="1" dirty="0">
              <a:solidFill>
                <a:srgbClr val="990099"/>
              </a:solidFill>
              <a:latin typeface="Times New Roman" pitchFamily="18" charset="0"/>
              <a:cs typeface="Times New Roman" pitchFamily="18" charset="0"/>
            </a:endParaRPr>
          </a:p>
        </p:txBody>
      </p:sp>
      <p:sp>
        <p:nvSpPr>
          <p:cNvPr id="3" name="Содержимое 2"/>
          <p:cNvSpPr>
            <a:spLocks noGrp="1"/>
          </p:cNvSpPr>
          <p:nvPr>
            <p:ph idx="1"/>
          </p:nvPr>
        </p:nvSpPr>
        <p:spPr>
          <a:xfrm>
            <a:off x="323528" y="4077072"/>
            <a:ext cx="8363272" cy="2481139"/>
          </a:xfrm>
        </p:spPr>
        <p:txBody>
          <a:bodyPr>
            <a:normAutofit fontScale="92500" lnSpcReduction="10000"/>
          </a:bodyPr>
          <a:lstStyle/>
          <a:p>
            <a:pPr marL="0" indent="0" algn="ctr">
              <a:buNone/>
            </a:pPr>
            <a:r>
              <a:rPr lang="ru-RU" sz="2800" b="1" dirty="0">
                <a:latin typeface="Times New Roman" panose="02020603050405020304" pitchFamily="18" charset="0"/>
                <a:cs typeface="Times New Roman" panose="02020603050405020304" pitchFamily="18" charset="0"/>
              </a:rPr>
              <a:t>Роботу </a:t>
            </a:r>
            <a:r>
              <a:rPr lang="ru-RU" sz="2800" b="1" dirty="0" err="1">
                <a:latin typeface="Times New Roman" panose="02020603050405020304" pitchFamily="18" charset="0"/>
                <a:cs typeface="Times New Roman" panose="02020603050405020304" pitchFamily="18" charset="0"/>
              </a:rPr>
              <a:t>викон</a:t>
            </a:r>
            <a:r>
              <a:rPr lang="uk-UA" sz="2800" b="1" dirty="0" err="1">
                <a:latin typeface="Times New Roman" panose="02020603050405020304" pitchFamily="18" charset="0"/>
                <a:cs typeface="Times New Roman" panose="02020603050405020304" pitchFamily="18" charset="0"/>
              </a:rPr>
              <a:t>ав</a:t>
            </a:r>
            <a:r>
              <a:rPr lang="ru-RU" sz="2800" b="1" dirty="0">
                <a:latin typeface="Times New Roman" panose="02020603050405020304" pitchFamily="18" charset="0"/>
                <a:cs typeface="Times New Roman" panose="02020603050405020304" pitchFamily="18" charset="0"/>
              </a:rPr>
              <a:t>:</a:t>
            </a:r>
            <a:r>
              <a:rPr lang="uk-UA" sz="2800" b="1" dirty="0">
                <a:latin typeface="Times New Roman" panose="02020603050405020304" pitchFamily="18" charset="0"/>
                <a:cs typeface="Times New Roman" panose="02020603050405020304" pitchFamily="18" charset="0"/>
              </a:rPr>
              <a:t> Петренко Юрій Олександрович </a:t>
            </a:r>
            <a:r>
              <a:rPr lang="uk-UA" sz="2800" b="1" dirty="0" smtClean="0">
                <a:latin typeface="Times New Roman" panose="02020603050405020304" pitchFamily="18" charset="0"/>
                <a:cs typeface="Times New Roman" panose="02020603050405020304" pitchFamily="18" charset="0"/>
              </a:rPr>
              <a:t>,</a:t>
            </a:r>
          </a:p>
          <a:p>
            <a:pPr marL="0" indent="0" algn="ctr">
              <a:buNone/>
            </a:pPr>
            <a:r>
              <a:rPr lang="ru-RU" sz="2800" b="1" dirty="0" smtClean="0">
                <a:latin typeface="Times New Roman" panose="02020603050405020304" pitchFamily="18" charset="0"/>
                <a:cs typeface="Times New Roman" panose="02020603050405020304" pitchFamily="18" charset="0"/>
              </a:rPr>
              <a:t>у</a:t>
            </a:r>
            <a:r>
              <a:rPr lang="uk-UA" sz="2800" b="1" dirty="0" err="1" smtClean="0">
                <a:latin typeface="Times New Roman" panose="02020603050405020304" pitchFamily="18" charset="0"/>
                <a:cs typeface="Times New Roman" panose="02020603050405020304" pitchFamily="18" charset="0"/>
              </a:rPr>
              <a:t>чень</a:t>
            </a:r>
            <a:r>
              <a:rPr lang="uk-UA" sz="2800" b="1" dirty="0" smtClean="0">
                <a:latin typeface="Times New Roman" panose="02020603050405020304" pitchFamily="18" charset="0"/>
                <a:cs typeface="Times New Roman" panose="02020603050405020304" pitchFamily="18" charset="0"/>
              </a:rPr>
              <a:t> </a:t>
            </a:r>
            <a:r>
              <a:rPr lang="uk-UA" sz="2800" b="1" dirty="0">
                <a:latin typeface="Times New Roman" panose="02020603050405020304" pitchFamily="18" charset="0"/>
                <a:cs typeface="Times New Roman" panose="02020603050405020304" pitchFamily="18" charset="0"/>
              </a:rPr>
              <a:t>7 класу </a:t>
            </a:r>
            <a:r>
              <a:rPr lang="uk-UA" sz="2800" b="1" dirty="0" smtClean="0">
                <a:latin typeface="Times New Roman" panose="02020603050405020304" pitchFamily="18" charset="0"/>
                <a:cs typeface="Times New Roman" panose="02020603050405020304" pitchFamily="18" charset="0"/>
              </a:rPr>
              <a:t> </a:t>
            </a:r>
            <a:r>
              <a:rPr lang="uk-UA" sz="2800" b="1" dirty="0" err="1">
                <a:latin typeface="Times New Roman" panose="02020603050405020304" pitchFamily="18" charset="0"/>
                <a:cs typeface="Times New Roman" panose="02020603050405020304" pitchFamily="18" charset="0"/>
              </a:rPr>
              <a:t>Немішаївського</a:t>
            </a:r>
            <a:r>
              <a:rPr lang="uk-UA" sz="2800" b="1" dirty="0">
                <a:latin typeface="Times New Roman" panose="02020603050405020304" pitchFamily="18" charset="0"/>
                <a:cs typeface="Times New Roman" panose="02020603050405020304" pitchFamily="18" charset="0"/>
              </a:rPr>
              <a:t> ліцею № 1 </a:t>
            </a:r>
            <a:r>
              <a:rPr lang="uk-UA" sz="2800" b="1" dirty="0" err="1">
                <a:latin typeface="Times New Roman" panose="02020603050405020304" pitchFamily="18" charset="0"/>
                <a:cs typeface="Times New Roman" panose="02020603050405020304" pitchFamily="18" charset="0"/>
              </a:rPr>
              <a:t>Бучанського</a:t>
            </a:r>
            <a:r>
              <a:rPr lang="uk-UA" sz="2800" b="1" dirty="0">
                <a:latin typeface="Times New Roman" panose="02020603050405020304" pitchFamily="18" charset="0"/>
                <a:cs typeface="Times New Roman" panose="02020603050405020304" pitchFamily="18" charset="0"/>
              </a:rPr>
              <a:t> району Київської області .</a:t>
            </a:r>
            <a:endParaRPr lang="ru-RU" sz="2800" dirty="0">
              <a:latin typeface="Times New Roman" panose="02020603050405020304" pitchFamily="18" charset="0"/>
              <a:cs typeface="Times New Roman" panose="02020603050405020304" pitchFamily="18" charset="0"/>
            </a:endParaRPr>
          </a:p>
          <a:p>
            <a:pPr marL="0" indent="0" algn="ctr">
              <a:buNone/>
            </a:pPr>
            <a:r>
              <a:rPr lang="uk-UA" sz="2800" b="1" dirty="0">
                <a:latin typeface="Times New Roman" panose="02020603050405020304" pitchFamily="18" charset="0"/>
                <a:cs typeface="Times New Roman" panose="02020603050405020304" pitchFamily="18" charset="0"/>
              </a:rPr>
              <a:t>Науковий керівник:  </a:t>
            </a:r>
            <a:r>
              <a:rPr lang="uk-UA" sz="2800" b="1" dirty="0" err="1">
                <a:latin typeface="Times New Roman" panose="02020603050405020304" pitchFamily="18" charset="0"/>
                <a:cs typeface="Times New Roman" panose="02020603050405020304" pitchFamily="18" charset="0"/>
              </a:rPr>
              <a:t>Ремньова</a:t>
            </a:r>
            <a:r>
              <a:rPr lang="uk-UA" sz="2800" b="1" dirty="0">
                <a:latin typeface="Times New Roman" panose="02020603050405020304" pitchFamily="18" charset="0"/>
                <a:cs typeface="Times New Roman" panose="02020603050405020304" pitchFamily="18" charset="0"/>
              </a:rPr>
              <a:t> Марина Іванівна , вчитель біології  та основ здоров’я  </a:t>
            </a:r>
            <a:r>
              <a:rPr lang="uk-UA" sz="2800" b="1" dirty="0" err="1">
                <a:latin typeface="Times New Roman" panose="02020603050405020304" pitchFamily="18" charset="0"/>
                <a:cs typeface="Times New Roman" panose="02020603050405020304" pitchFamily="18" charset="0"/>
              </a:rPr>
              <a:t>Немішаївського</a:t>
            </a:r>
            <a:r>
              <a:rPr lang="uk-UA" sz="2800" b="1" dirty="0">
                <a:latin typeface="Times New Roman" panose="02020603050405020304" pitchFamily="18" charset="0"/>
                <a:cs typeface="Times New Roman" panose="02020603050405020304" pitchFamily="18" charset="0"/>
              </a:rPr>
              <a:t> ліцею №1 .</a:t>
            </a:r>
            <a:endParaRPr lang="ru-RU" sz="2800" dirty="0">
              <a:latin typeface="Times New Roman" panose="02020603050405020304" pitchFamily="18" charset="0"/>
              <a:cs typeface="Times New Roman" panose="02020603050405020304" pitchFamily="18" charset="0"/>
            </a:endParaRPr>
          </a:p>
          <a:p>
            <a:endParaRPr lang="ru-RU"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802434"/>
          </a:xfrm>
        </p:spPr>
        <p:txBody>
          <a:bodyPr>
            <a:normAutofit fontScale="90000"/>
          </a:bodyPr>
          <a:lstStyle/>
          <a:p>
            <a:r>
              <a:rPr lang="uk-UA" sz="3600" b="1" dirty="0" smtClean="0">
                <a:latin typeface="Times New Roman" panose="02020603050405020304" pitchFamily="18" charset="0"/>
                <a:cs typeface="Times New Roman" panose="02020603050405020304" pitchFamily="18" charset="0"/>
              </a:rPr>
              <a:t>Жужелиці </a:t>
            </a: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uk-UA"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Особливу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зацікавленість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викликають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хижі</a:t>
            </a:r>
            <a:r>
              <a:rPr lang="ru-RU" sz="3600"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    </a:t>
            </a:r>
            <a:br>
              <a:rPr lang="ru-RU" sz="3600" dirty="0" smtClean="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    жуки </a:t>
            </a:r>
            <a:r>
              <a:rPr lang="ru-RU" sz="3600" dirty="0" err="1">
                <a:latin typeface="Times New Roman" panose="02020603050405020304" pitchFamily="18" charset="0"/>
                <a:cs typeface="Times New Roman" panose="02020603050405020304" pitchFamily="18" charset="0"/>
              </a:rPr>
              <a:t>родини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жужелиць</a:t>
            </a:r>
            <a:r>
              <a:rPr lang="ru-RU" sz="3600" dirty="0">
                <a:latin typeface="Times New Roman" panose="02020603050405020304" pitchFamily="18" charset="0"/>
                <a:cs typeface="Times New Roman" panose="02020603050405020304" pitchFamily="18" charset="0"/>
              </a:rPr>
              <a:t>. Личинки </a:t>
            </a:r>
            <a:r>
              <a:rPr lang="ru-RU" sz="3600" dirty="0" err="1">
                <a:latin typeface="Times New Roman" panose="02020603050405020304" pitchFamily="18" charset="0"/>
                <a:cs typeface="Times New Roman" panose="02020603050405020304" pitchFamily="18" charset="0"/>
              </a:rPr>
              <a:t>жужелиці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харчуються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яйцями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овочевих</a:t>
            </a:r>
            <a:r>
              <a:rPr lang="ru-RU" sz="3600" dirty="0">
                <a:latin typeface="Times New Roman" panose="02020603050405020304" pitchFamily="18" charset="0"/>
                <a:cs typeface="Times New Roman" panose="02020603050405020304" pitchFamily="18" charset="0"/>
              </a:rPr>
              <a:t> мух, </a:t>
            </a:r>
            <a:r>
              <a:rPr lang="ru-RU" sz="3600" dirty="0" err="1">
                <a:latin typeface="Times New Roman" panose="02020603050405020304" pitchFamily="18" charset="0"/>
                <a:cs typeface="Times New Roman" panose="02020603050405020304" pitchFamily="18" charset="0"/>
              </a:rPr>
              <a:t>дрібними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комахами</a:t>
            </a:r>
            <a:r>
              <a:rPr lang="ru-RU" sz="3600" dirty="0">
                <a:latin typeface="Times New Roman" panose="02020603050405020304" pitchFamily="18" charset="0"/>
                <a:cs typeface="Times New Roman" panose="02020603050405020304" pitchFamily="18" charset="0"/>
              </a:rPr>
              <a:t> та </a:t>
            </a:r>
            <a:r>
              <a:rPr lang="ru-RU" sz="3600" dirty="0" err="1">
                <a:latin typeface="Times New Roman" panose="02020603050405020304" pitchFamily="18" charset="0"/>
                <a:cs typeface="Times New Roman" panose="02020603050405020304" pitchFamily="18" charset="0"/>
              </a:rPr>
              <a:t>їх</a:t>
            </a:r>
            <a:r>
              <a:rPr lang="ru-RU" sz="3600" dirty="0">
                <a:latin typeface="Times New Roman" panose="02020603050405020304" pitchFamily="18" charset="0"/>
                <a:cs typeface="Times New Roman" panose="02020603050405020304" pitchFamily="18" charset="0"/>
              </a:rPr>
              <a:t> личинками, </a:t>
            </a:r>
            <a:r>
              <a:rPr lang="ru-RU" sz="3600" dirty="0" err="1">
                <a:latin typeface="Times New Roman" panose="02020603050405020304" pitchFamily="18" charset="0"/>
                <a:cs typeface="Times New Roman" panose="02020603050405020304" pitchFamily="18" charset="0"/>
              </a:rPr>
              <a:t>черв'яками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слимаками</a:t>
            </a:r>
            <a:r>
              <a:rPr lang="ru-RU" sz="3600" dirty="0">
                <a:latin typeface="Times New Roman" panose="02020603050405020304" pitchFamily="18" charset="0"/>
                <a:cs typeface="Times New Roman" panose="02020603050405020304" pitchFamily="18" charset="0"/>
              </a:rPr>
              <a:t> </a:t>
            </a:r>
            <a:r>
              <a:rPr lang="uk-UA"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Жужелиці</a:t>
            </a:r>
            <a:r>
              <a:rPr lang="ru-RU" sz="3600" dirty="0">
                <a:latin typeface="Times New Roman" panose="02020603050405020304" pitchFamily="18" charset="0"/>
                <a:cs typeface="Times New Roman" panose="02020603050405020304" pitchFamily="18" charset="0"/>
              </a:rPr>
              <a:t> — </a:t>
            </a:r>
            <a:r>
              <a:rPr lang="ru-RU" sz="3600" dirty="0" err="1">
                <a:latin typeface="Times New Roman" panose="02020603050405020304" pitchFamily="18" charset="0"/>
                <a:cs typeface="Times New Roman" panose="02020603050405020304" pitchFamily="18" charset="0"/>
              </a:rPr>
              <a:t>неспеціалізовані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хижаки</a:t>
            </a:r>
            <a:r>
              <a:rPr lang="ru-RU" sz="3600" dirty="0">
                <a:latin typeface="Times New Roman" panose="02020603050405020304" pitchFamily="18" charset="0"/>
                <a:cs typeface="Times New Roman" panose="02020603050405020304" pitchFamily="18" charset="0"/>
              </a:rPr>
              <a:t>. </a:t>
            </a:r>
            <a:endParaRPr lang="ru-RU" dirty="0"/>
          </a:p>
        </p:txBody>
      </p:sp>
      <p:pic>
        <p:nvPicPr>
          <p:cNvPr id="6148" name="Picture 4" descr="lll➤ Турун або жужелиця - корисна чи шкідлива комаха? ⭐ вся актуальна  інформація на сайті agrostory.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4077073"/>
            <a:ext cx="3425552" cy="251056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Жужелиця хлібна мала | AGROScience.COM.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143892"/>
            <a:ext cx="3870093" cy="246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804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874442"/>
          </a:xfrm>
        </p:spPr>
        <p:txBody>
          <a:bodyPr>
            <a:normAutofit fontScale="90000"/>
          </a:bodyPr>
          <a:lstStyle/>
          <a:p>
            <a:r>
              <a:rPr lang="ru-RU" sz="3600"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       Вони </a:t>
            </a:r>
            <a:r>
              <a:rPr lang="ru-RU" sz="3600" dirty="0" err="1">
                <a:latin typeface="Times New Roman" panose="02020603050405020304" pitchFamily="18" charset="0"/>
                <a:cs typeface="Times New Roman" panose="02020603050405020304" pitchFamily="18" charset="0"/>
              </a:rPr>
              <a:t>знищують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понад</a:t>
            </a:r>
            <a:r>
              <a:rPr lang="ru-RU" sz="3600" dirty="0">
                <a:latin typeface="Times New Roman" panose="02020603050405020304" pitchFamily="18" charset="0"/>
                <a:cs typeface="Times New Roman" panose="02020603050405020304" pitchFamily="18" charset="0"/>
              </a:rPr>
              <a:t> 40</a:t>
            </a:r>
            <a:r>
              <a:rPr lang="ru-RU" sz="3300" dirty="0">
                <a:latin typeface="Times New Roman" panose="02020603050405020304" pitchFamily="18" charset="0"/>
                <a:cs typeface="Times New Roman" panose="02020603050405020304" pitchFamily="18" charset="0"/>
              </a:rPr>
              <a:t>0 </a:t>
            </a:r>
            <a:r>
              <a:rPr lang="ru-RU" sz="3300" dirty="0" err="1">
                <a:latin typeface="Times New Roman" panose="02020603050405020304" pitchFamily="18" charset="0"/>
                <a:cs typeface="Times New Roman" panose="02020603050405020304" pitchFamily="18" charset="0"/>
              </a:rPr>
              <a:t>видів</a:t>
            </a:r>
            <a:r>
              <a:rPr lang="ru-RU" sz="3300" dirty="0">
                <a:latin typeface="Times New Roman" panose="02020603050405020304" pitchFamily="18" charset="0"/>
                <a:cs typeface="Times New Roman" panose="02020603050405020304" pitchFamily="18" charset="0"/>
              </a:rPr>
              <a:t> </a:t>
            </a:r>
            <a:r>
              <a:rPr lang="ru-RU" sz="3300" dirty="0" err="1" smtClean="0">
                <a:latin typeface="Times New Roman" panose="02020603050405020304" pitchFamily="18" charset="0"/>
                <a:cs typeface="Times New Roman" panose="02020603050405020304" pitchFamily="18" charset="0"/>
              </a:rPr>
              <a:t>шкідників</a:t>
            </a:r>
            <a:r>
              <a:rPr lang="ru-RU" sz="3300" dirty="0" smtClean="0">
                <a:latin typeface="Times New Roman" panose="02020603050405020304" pitchFamily="18" charset="0"/>
                <a:cs typeface="Times New Roman" panose="02020603050405020304" pitchFamily="18" charset="0"/>
              </a:rPr>
              <a:t>, </a:t>
            </a:r>
            <a:r>
              <a:rPr lang="ru-RU" sz="3300" dirty="0" smtClean="0">
                <a:latin typeface="Times New Roman" panose="02020603050405020304" pitchFamily="18" charset="0"/>
                <a:cs typeface="Times New Roman" panose="02020603050405020304" pitchFamily="18" charset="0"/>
              </a:rPr>
              <a:t>з</a:t>
            </a:r>
            <a:r>
              <a:rPr lang="ru-RU" sz="3600" dirty="0" smtClean="0">
                <a:latin typeface="Times New Roman" panose="02020603050405020304" pitchFamily="18" charset="0"/>
                <a:cs typeface="Times New Roman" panose="02020603050405020304" pitchFamily="18" charset="0"/>
              </a:rPr>
              <a:t>а </a:t>
            </a:r>
            <a:r>
              <a:rPr lang="ru-RU" sz="3600" dirty="0" err="1">
                <a:latin typeface="Times New Roman" panose="02020603050405020304" pitchFamily="18" charset="0"/>
                <a:cs typeface="Times New Roman" panose="02020603050405020304" pitchFamily="18" charset="0"/>
              </a:rPr>
              <a:t>даними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науковців</a:t>
            </a:r>
            <a:r>
              <a:rPr lang="ru-RU" sz="3600" dirty="0">
                <a:latin typeface="Times New Roman" panose="02020603050405020304" pitchFamily="18" charset="0"/>
                <a:cs typeface="Times New Roman" panose="02020603050405020304" pitchFamily="18" charset="0"/>
              </a:rPr>
              <a:t> , одна </a:t>
            </a:r>
            <a:r>
              <a:rPr lang="ru-RU" sz="3600" dirty="0" err="1">
                <a:latin typeface="Times New Roman" panose="02020603050405020304" pitchFamily="18" charset="0"/>
                <a:cs typeface="Times New Roman" panose="02020603050405020304" pitchFamily="18" charset="0"/>
              </a:rPr>
              <a:t>жужелиця</a:t>
            </a:r>
            <a:r>
              <a:rPr lang="ru-RU" sz="3600" dirty="0">
                <a:latin typeface="Times New Roman" panose="02020603050405020304" pitchFamily="18" charset="0"/>
                <a:cs typeface="Times New Roman" panose="02020603050405020304" pitchFamily="18" charset="0"/>
              </a:rPr>
              <a:t> за </a:t>
            </a:r>
            <a:r>
              <a:rPr lang="ru-RU" sz="3600" dirty="0" err="1">
                <a:latin typeface="Times New Roman" panose="02020603050405020304" pitchFamily="18" charset="0"/>
                <a:cs typeface="Times New Roman" panose="02020603050405020304" pitchFamily="18" charset="0"/>
              </a:rPr>
              <a:t>добу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може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з’їсти</a:t>
            </a:r>
            <a:r>
              <a:rPr lang="ru-RU" sz="3600" dirty="0">
                <a:latin typeface="Times New Roman" panose="02020603050405020304" pitchFamily="18" charset="0"/>
                <a:cs typeface="Times New Roman" panose="02020603050405020304" pitchFamily="18" charset="0"/>
              </a:rPr>
              <a:t> до 64 </a:t>
            </a:r>
            <a:r>
              <a:rPr lang="ru-RU" sz="3600" dirty="0" err="1">
                <a:latin typeface="Times New Roman" panose="02020603050405020304" pitchFamily="18" charset="0"/>
                <a:cs typeface="Times New Roman" panose="02020603050405020304" pitchFamily="18" charset="0"/>
              </a:rPr>
              <a:t>попелиць</a:t>
            </a:r>
            <a:r>
              <a:rPr lang="ru-RU" sz="3600" dirty="0">
                <a:latin typeface="Times New Roman" panose="02020603050405020304" pitchFamily="18" charset="0"/>
                <a:cs typeface="Times New Roman" panose="02020603050405020304" pitchFamily="18" charset="0"/>
              </a:rPr>
              <a:t>. За </a:t>
            </a:r>
            <a:r>
              <a:rPr lang="ru-RU" sz="3600" dirty="0" err="1">
                <a:latin typeface="Times New Roman" panose="02020603050405020304" pitchFamily="18" charset="0"/>
                <a:cs typeface="Times New Roman" panose="02020603050405020304" pitchFamily="18" charset="0"/>
              </a:rPr>
              <a:t>високої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агротехніки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зернових</a:t>
            </a:r>
            <a:r>
              <a:rPr lang="ru-RU" sz="3600" dirty="0">
                <a:latin typeface="Times New Roman" panose="02020603050405020304" pitchFamily="18" charset="0"/>
                <a:cs typeface="Times New Roman" panose="02020603050405020304" pitchFamily="18" charset="0"/>
              </a:rPr>
              <a:t> культур на 1 га поля </a:t>
            </a:r>
            <a:r>
              <a:rPr lang="ru-RU" sz="3600" dirty="0" err="1">
                <a:latin typeface="Times New Roman" panose="02020603050405020304" pitchFamily="18" charset="0"/>
                <a:cs typeface="Times New Roman" panose="02020603050405020304" pitchFamily="18" charset="0"/>
              </a:rPr>
              <a:t>налічується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близько</a:t>
            </a:r>
            <a:r>
              <a:rPr lang="ru-RU" sz="3600" dirty="0">
                <a:latin typeface="Times New Roman" panose="02020603050405020304" pitchFamily="18" charset="0"/>
                <a:cs typeface="Times New Roman" panose="02020603050405020304" pitchFamily="18" charset="0"/>
              </a:rPr>
              <a:t> </a:t>
            </a:r>
            <a:br>
              <a:rPr lang="ru-RU" sz="3600" dirty="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60 тис. </a:t>
            </a:r>
            <a:r>
              <a:rPr lang="ru-RU" sz="3600" dirty="0" err="1">
                <a:latin typeface="Times New Roman" panose="02020603050405020304" pitchFamily="18" charset="0"/>
                <a:cs typeface="Times New Roman" panose="02020603050405020304" pitchFamily="18" charset="0"/>
              </a:rPr>
              <a:t>особин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хижих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жужелиць</a:t>
            </a:r>
            <a:r>
              <a:rPr lang="ru-RU" sz="3600"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pic>
        <p:nvPicPr>
          <p:cNvPr id="7170" name="Picture 2" descr="Der Zug wappnet sich gegen einen Käf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3717032"/>
            <a:ext cx="4176463" cy="288032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У «лютневі вікна» посівам озимих зернових може шкодити хлібна жужелиця -  Agro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717032"/>
            <a:ext cx="3888432"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358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30626"/>
          </a:xfrm>
        </p:spPr>
        <p:txBody>
          <a:bodyPr>
            <a:normAutofit fontScale="90000"/>
          </a:bodyPr>
          <a:lstStyle/>
          <a:p>
            <a:pPr marL="457200" indent="-457200">
              <a:buFont typeface="Wingdings" panose="05000000000000000000" pitchFamily="2" charset="2"/>
              <a:buChar char="v"/>
            </a:pPr>
            <a:r>
              <a:rPr lang="uk-UA" sz="3100" b="1" dirty="0" smtClean="0">
                <a:latin typeface="Times New Roman" panose="02020603050405020304" pitchFamily="18" charset="0"/>
                <a:cs typeface="Times New Roman" panose="02020603050405020304" pitchFamily="18" charset="0"/>
              </a:rPr>
              <a:t/>
            </a:r>
            <a:br>
              <a:rPr lang="uk-UA" sz="3100" b="1" dirty="0" smtClean="0">
                <a:latin typeface="Times New Roman" panose="02020603050405020304" pitchFamily="18" charset="0"/>
                <a:cs typeface="Times New Roman" panose="02020603050405020304" pitchFamily="18" charset="0"/>
              </a:rPr>
            </a:br>
            <a:r>
              <a:rPr lang="uk-UA" sz="3100" b="1" dirty="0">
                <a:latin typeface="Times New Roman" panose="02020603050405020304" pitchFamily="18" charset="0"/>
                <a:cs typeface="Times New Roman" panose="02020603050405020304" pitchFamily="18" charset="0"/>
              </a:rPr>
              <a:t/>
            </a:r>
            <a:br>
              <a:rPr lang="uk-UA" sz="3100" b="1" dirty="0">
                <a:latin typeface="Times New Roman" panose="02020603050405020304" pitchFamily="18" charset="0"/>
                <a:cs typeface="Times New Roman" panose="02020603050405020304" pitchFamily="18" charset="0"/>
              </a:rPr>
            </a:br>
            <a:r>
              <a:rPr lang="uk-UA" sz="3600" b="1" dirty="0" smtClean="0">
                <a:latin typeface="Times New Roman" panose="02020603050405020304" pitchFamily="18" charset="0"/>
                <a:cs typeface="Times New Roman" panose="02020603050405020304" pitchFamily="18" charset="0"/>
              </a:rPr>
              <a:t>Висновки</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err="1" smtClean="0">
                <a:latin typeface="Times New Roman" panose="02020603050405020304" pitchFamily="18" charset="0"/>
                <a:cs typeface="Times New Roman" panose="02020603050405020304" pitchFamily="18" charset="0"/>
              </a:rPr>
              <a:t>Необхідно</a:t>
            </a: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створювати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сприятливі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умови</a:t>
            </a:r>
            <a:r>
              <a:rPr lang="ru-RU" sz="3600" dirty="0">
                <a:latin typeface="Times New Roman" panose="02020603050405020304" pitchFamily="18" charset="0"/>
                <a:cs typeface="Times New Roman" panose="02020603050405020304" pitchFamily="18" charset="0"/>
              </a:rPr>
              <a:t> для </a:t>
            </a:r>
            <a:r>
              <a:rPr lang="ru-RU" sz="3600" dirty="0" err="1">
                <a:latin typeface="Times New Roman" panose="02020603050405020304" pitchFamily="18" charset="0"/>
                <a:cs typeface="Times New Roman" panose="02020603050405020304" pitchFamily="18" charset="0"/>
              </a:rPr>
              <a:t>розмноження</a:t>
            </a:r>
            <a:r>
              <a:rPr lang="ru-RU" sz="3600" dirty="0">
                <a:latin typeface="Times New Roman" panose="02020603050405020304" pitchFamily="18" charset="0"/>
                <a:cs typeface="Times New Roman" panose="02020603050405020304" pitchFamily="18" charset="0"/>
              </a:rPr>
              <a:t> в саду </a:t>
            </a:r>
            <a:r>
              <a:rPr lang="ru-RU" sz="3600" dirty="0" err="1">
                <a:latin typeface="Times New Roman" panose="02020603050405020304" pitchFamily="18" charset="0"/>
                <a:cs typeface="Times New Roman" panose="02020603050405020304" pitchFamily="18" charset="0"/>
              </a:rPr>
              <a:t>корисних</a:t>
            </a:r>
            <a:r>
              <a:rPr lang="ru-RU" sz="3600" dirty="0">
                <a:latin typeface="Times New Roman" panose="02020603050405020304" pitchFamily="18" charset="0"/>
                <a:cs typeface="Times New Roman" panose="02020603050405020304" pitchFamily="18" charset="0"/>
              </a:rPr>
              <a:t> комах .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err="1" smtClean="0">
                <a:latin typeface="Times New Roman" panose="02020603050405020304" pitchFamily="18" charset="0"/>
                <a:cs typeface="Times New Roman" panose="02020603050405020304" pitchFamily="18" charset="0"/>
              </a:rPr>
              <a:t>Найбільш</a:t>
            </a: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цінними</a:t>
            </a:r>
            <a:r>
              <a:rPr lang="ru-RU" sz="3600" dirty="0">
                <a:latin typeface="Times New Roman" panose="02020603050405020304" pitchFamily="18" charset="0"/>
                <a:cs typeface="Times New Roman" panose="02020603050405020304" pitchFamily="18" charset="0"/>
              </a:rPr>
              <a:t> для </a:t>
            </a:r>
            <a:r>
              <a:rPr lang="ru-RU" sz="3600" dirty="0" err="1">
                <a:latin typeface="Times New Roman" panose="02020603050405020304" pitchFamily="18" charset="0"/>
                <a:cs typeface="Times New Roman" panose="02020603050405020304" pitchFamily="18" charset="0"/>
              </a:rPr>
              <a:t>агровиробництва</a:t>
            </a:r>
            <a:r>
              <a:rPr lang="ru-RU" sz="3600" dirty="0">
                <a:latin typeface="Times New Roman" panose="02020603050405020304" pitchFamily="18" charset="0"/>
                <a:cs typeface="Times New Roman" panose="02020603050405020304" pitchFamily="18" charset="0"/>
              </a:rPr>
              <a:t> як у </a:t>
            </a:r>
            <a:r>
              <a:rPr lang="ru-RU" sz="3600" dirty="0" err="1">
                <a:latin typeface="Times New Roman" panose="02020603050405020304" pitchFamily="18" charset="0"/>
                <a:cs typeface="Times New Roman" panose="02020603050405020304" pitchFamily="18" charset="0"/>
              </a:rPr>
              <a:t>теплиці</a:t>
            </a:r>
            <a:r>
              <a:rPr lang="ru-RU" sz="3600" dirty="0">
                <a:latin typeface="Times New Roman" panose="02020603050405020304" pitchFamily="18" charset="0"/>
                <a:cs typeface="Times New Roman" panose="02020603050405020304" pitchFamily="18" charset="0"/>
              </a:rPr>
              <a:t>, так і у </a:t>
            </a:r>
            <a:r>
              <a:rPr lang="ru-RU" sz="3600" dirty="0" err="1">
                <a:latin typeface="Times New Roman" panose="02020603050405020304" pitchFamily="18" charset="0"/>
                <a:cs typeface="Times New Roman" panose="02020603050405020304" pitchFamily="18" charset="0"/>
              </a:rPr>
              <a:t>відкритому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ґрунті</a:t>
            </a:r>
            <a:r>
              <a:rPr lang="ru-RU" sz="3600" dirty="0">
                <a:latin typeface="Times New Roman" panose="02020603050405020304" pitchFamily="18" charset="0"/>
                <a:cs typeface="Times New Roman" panose="02020603050405020304" pitchFamily="18" charset="0"/>
              </a:rPr>
              <a:t> є:</a:t>
            </a:r>
            <a:r>
              <a:rPr lang="ru-RU" sz="3600" b="1"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b="1" i="1" dirty="0" smtClean="0">
                <a:latin typeface="Times New Roman" panose="02020603050405020304" pitchFamily="18" charset="0"/>
                <a:cs typeface="Times New Roman" panose="02020603050405020304" pitchFamily="18" charset="0"/>
              </a:rPr>
              <a:t>журчалки</a:t>
            </a:r>
            <a:r>
              <a:rPr lang="ru-RU" sz="3600" dirty="0" smtClean="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a:t>
            </a:r>
            <a:r>
              <a:rPr lang="ru-RU" sz="3600" dirty="0" err="1">
                <a:latin typeface="Times New Roman" panose="02020603050405020304" pitchFamily="18" charset="0"/>
                <a:cs typeface="Times New Roman" panose="02020603050405020304" pitchFamily="18" charset="0"/>
              </a:rPr>
              <a:t>знищують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різні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види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попелиці</a:t>
            </a:r>
            <a:r>
              <a:rPr lang="ru-RU" sz="3600" dirty="0">
                <a:latin typeface="Times New Roman" panose="02020603050405020304" pitchFamily="18" charset="0"/>
                <a:cs typeface="Times New Roman" panose="02020603050405020304" pitchFamily="18" charset="0"/>
              </a:rPr>
              <a:t>);</a:t>
            </a:r>
            <a:br>
              <a:rPr lang="ru-RU" sz="3600" dirty="0">
                <a:latin typeface="Times New Roman" panose="02020603050405020304" pitchFamily="18" charset="0"/>
                <a:cs typeface="Times New Roman" panose="02020603050405020304" pitchFamily="18" charset="0"/>
              </a:rPr>
            </a:br>
            <a:r>
              <a:rPr lang="ru-RU" sz="3600" b="1" i="1" dirty="0" err="1">
                <a:latin typeface="Times New Roman" panose="02020603050405020304" pitchFamily="18" charset="0"/>
                <a:cs typeface="Times New Roman" panose="02020603050405020304" pitchFamily="18" charset="0"/>
              </a:rPr>
              <a:t>трихограми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відкладають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свої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яйця</a:t>
            </a:r>
            <a:r>
              <a:rPr lang="ru-RU" sz="3600" dirty="0">
                <a:latin typeface="Times New Roman" panose="02020603050405020304" pitchFamily="18" charset="0"/>
                <a:cs typeface="Times New Roman" panose="02020603050405020304" pitchFamily="18" charset="0"/>
              </a:rPr>
              <a:t> в </a:t>
            </a:r>
            <a:r>
              <a:rPr lang="ru-RU" sz="3600" dirty="0" err="1">
                <a:latin typeface="Times New Roman" panose="02020603050405020304" pitchFamily="18" charset="0"/>
                <a:cs typeface="Times New Roman" panose="02020603050405020304" pitchFamily="18" charset="0"/>
              </a:rPr>
              <a:t>яйця</a:t>
            </a:r>
            <a:r>
              <a:rPr lang="ru-RU" sz="3600" dirty="0">
                <a:latin typeface="Times New Roman" panose="02020603050405020304" pitchFamily="18" charset="0"/>
                <a:cs typeface="Times New Roman" panose="02020603050405020304" pitchFamily="18" charset="0"/>
              </a:rPr>
              <a:t>, личинки і </a:t>
            </a:r>
            <a:r>
              <a:rPr lang="ru-RU" sz="3600" dirty="0" err="1">
                <a:latin typeface="Times New Roman" panose="02020603050405020304" pitchFamily="18" charset="0"/>
                <a:cs typeface="Times New Roman" panose="02020603050405020304" pitchFamily="18" charset="0"/>
              </a:rPr>
              <a:t>тіло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дорослих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особин</a:t>
            </a:r>
            <a:r>
              <a:rPr lang="ru-RU" sz="3600" dirty="0">
                <a:latin typeface="Times New Roman" panose="02020603050405020304" pitchFamily="18" charset="0"/>
                <a:cs typeface="Times New Roman" panose="02020603050405020304" pitchFamily="18" charset="0"/>
              </a:rPr>
              <a:t> комах-</a:t>
            </a:r>
            <a:r>
              <a:rPr lang="ru-RU" sz="3600" dirty="0" err="1">
                <a:latin typeface="Times New Roman" panose="02020603050405020304" pitchFamily="18" charset="0"/>
                <a:cs typeface="Times New Roman" panose="02020603050405020304" pitchFamily="18" charset="0"/>
              </a:rPr>
              <a:t>шкідників</a:t>
            </a:r>
            <a:r>
              <a:rPr lang="ru-RU" sz="3600" dirty="0">
                <a:latin typeface="Times New Roman" panose="02020603050405020304" pitchFamily="18" charset="0"/>
                <a:cs typeface="Times New Roman" panose="02020603050405020304" pitchFamily="18" charset="0"/>
              </a:rPr>
              <a:t> і </a:t>
            </a:r>
            <a:r>
              <a:rPr lang="ru-RU" sz="3600" dirty="0" err="1">
                <a:latin typeface="Times New Roman" panose="02020603050405020304" pitchFamily="18" charset="0"/>
                <a:cs typeface="Times New Roman" panose="02020603050405020304" pitchFamily="18" charset="0"/>
              </a:rPr>
              <a:t>вбивають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їх</a:t>
            </a:r>
            <a:r>
              <a:rPr lang="ru-RU" sz="3600" dirty="0">
                <a:latin typeface="Times New Roman" panose="02020603050405020304" pitchFamily="18" charset="0"/>
                <a:cs typeface="Times New Roman" panose="02020603050405020304" pitchFamily="18" charset="0"/>
              </a:rPr>
              <a:t>);</a:t>
            </a:r>
            <a:br>
              <a:rPr lang="ru-RU" sz="3600" dirty="0">
                <a:latin typeface="Times New Roman" panose="02020603050405020304" pitchFamily="18" charset="0"/>
                <a:cs typeface="Times New Roman" panose="02020603050405020304" pitchFamily="18" charset="0"/>
              </a:rPr>
            </a:br>
            <a:r>
              <a:rPr lang="ru-RU" sz="3600" b="1" i="1" dirty="0" err="1">
                <a:latin typeface="Times New Roman" panose="02020603050405020304" pitchFamily="18" charset="0"/>
                <a:cs typeface="Times New Roman" panose="02020603050405020304" pitchFamily="18" charset="0"/>
              </a:rPr>
              <a:t>сонечка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поїдають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попелиць</a:t>
            </a:r>
            <a:r>
              <a:rPr lang="ru-RU" sz="3600" dirty="0">
                <a:latin typeface="Times New Roman" panose="02020603050405020304" pitchFamily="18" charset="0"/>
                <a:cs typeface="Times New Roman" panose="02020603050405020304" pitchFamily="18" charset="0"/>
              </a:rPr>
              <a:t> та </a:t>
            </a:r>
            <a:r>
              <a:rPr lang="ru-RU" sz="3600" dirty="0" err="1">
                <a:latin typeface="Times New Roman" panose="02020603050405020304" pitchFamily="18" charset="0"/>
                <a:cs typeface="Times New Roman" panose="02020603050405020304" pitchFamily="18" charset="0"/>
              </a:rPr>
              <a:t>інших</a:t>
            </a:r>
            <a:r>
              <a:rPr lang="ru-RU" sz="3600" dirty="0">
                <a:latin typeface="Times New Roman" panose="02020603050405020304" pitchFamily="18" charset="0"/>
                <a:cs typeface="Times New Roman" panose="02020603050405020304" pitchFamily="18" charset="0"/>
              </a:rPr>
              <a:t> комах);</a:t>
            </a:r>
            <a:br>
              <a:rPr lang="ru-RU" sz="3600" dirty="0">
                <a:latin typeface="Times New Roman" panose="02020603050405020304" pitchFamily="18" charset="0"/>
                <a:cs typeface="Times New Roman" panose="02020603050405020304" pitchFamily="18" charset="0"/>
              </a:rPr>
            </a:br>
            <a:endParaRPr lang="ru-RU" sz="3600" dirty="0"/>
          </a:p>
        </p:txBody>
      </p:sp>
    </p:spTree>
    <p:extLst>
      <p:ext uri="{BB962C8B-B14F-4D97-AF65-F5344CB8AC3E}">
        <p14:creationId xmlns:p14="http://schemas.microsoft.com/office/powerpoint/2010/main" val="1712915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4738538"/>
          </a:xfrm>
        </p:spPr>
        <p:txBody>
          <a:bodyPr>
            <a:noAutofit/>
          </a:bodyPr>
          <a:lstStyle/>
          <a:p>
            <a:r>
              <a:rPr lang="ru-RU" sz="3200" dirty="0" smtClean="0">
                <a:latin typeface="Times New Roman" panose="02020603050405020304" pitchFamily="18" charset="0"/>
                <a:cs typeface="Times New Roman" panose="02020603050405020304" pitchFamily="18" charset="0"/>
              </a:rPr>
              <a:t>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a:t>
            </a:r>
            <a:r>
              <a:rPr lang="ru-RU" sz="3200" b="1" i="1" dirty="0" smtClean="0">
                <a:latin typeface="Times New Roman" panose="02020603050405020304" pitchFamily="18" charset="0"/>
                <a:cs typeface="Times New Roman" panose="02020603050405020304" pitchFamily="18" charset="0"/>
              </a:rPr>
              <a:t>мухи </a:t>
            </a:r>
            <a:r>
              <a:rPr lang="ru-RU" sz="3200" b="1" i="1" dirty="0" err="1">
                <a:latin typeface="Times New Roman" panose="02020603050405020304" pitchFamily="18" charset="0"/>
                <a:cs typeface="Times New Roman" panose="02020603050405020304" pitchFamily="18" charset="0"/>
              </a:rPr>
              <a:t>махини</a:t>
            </a:r>
            <a:r>
              <a:rPr lang="ru-RU" sz="3200" b="1" i="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a:t>
            </a:r>
            <a:r>
              <a:rPr lang="ru-RU" sz="3200" dirty="0" err="1">
                <a:latin typeface="Times New Roman" panose="02020603050405020304" pitchFamily="18" charset="0"/>
                <a:cs typeface="Times New Roman" panose="02020603050405020304" pitchFamily="18" charset="0"/>
              </a:rPr>
              <a:t>цінні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агенти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біологічної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боротьби</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зі</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шкідниками</a:t>
            </a:r>
            <a:r>
              <a:rPr lang="ru-RU" sz="3200" dirty="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є </a:t>
            </a:r>
            <a:r>
              <a:rPr lang="ru-RU" sz="3200" dirty="0" err="1">
                <a:latin typeface="Times New Roman" panose="02020603050405020304" pitchFamily="18" charset="0"/>
                <a:cs typeface="Times New Roman" panose="02020603050405020304" pitchFamily="18" charset="0"/>
              </a:rPr>
              <a:t>лютими</a:t>
            </a: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ворог</a:t>
            </a:r>
            <a:r>
              <a:rPr lang="ru-RU" sz="3200" dirty="0" smtClean="0">
                <a:latin typeface="Times New Roman" panose="02020603050405020304" pitchFamily="18" charset="0"/>
                <a:cs typeface="Times New Roman" panose="02020603050405020304" pitchFamily="18" charset="0"/>
              </a:rPr>
              <a:t>ами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шкідників</a:t>
            </a:r>
            <a:r>
              <a:rPr lang="ru-RU" sz="3200" dirty="0" smtClean="0">
                <a:latin typeface="Times New Roman" panose="02020603050405020304" pitchFamily="18" charset="0"/>
                <a:cs typeface="Times New Roman" panose="02020603050405020304" pitchFamily="18" charset="0"/>
              </a:rPr>
              <a:t>);</a:t>
            </a:r>
            <a:r>
              <a:rPr lang="ru-RU" sz="3200" dirty="0"/>
              <a:t/>
            </a:r>
            <a:br>
              <a:rPr lang="ru-RU" sz="3200" dirty="0"/>
            </a:br>
            <a:r>
              <a:rPr lang="ru-RU" sz="3200" b="1" i="1" dirty="0" smtClean="0">
                <a:latin typeface="Times New Roman" panose="02020603050405020304" pitchFamily="18" charset="0"/>
                <a:cs typeface="Times New Roman" panose="02020603050405020304" pitchFamily="18" charset="0"/>
              </a:rPr>
              <a:t>златоглазки</a:t>
            </a:r>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(личинки </a:t>
            </a:r>
            <a:r>
              <a:rPr lang="ru-RU" sz="3200" dirty="0" err="1">
                <a:latin typeface="Times New Roman" panose="02020603050405020304" pitchFamily="18" charset="0"/>
                <a:cs typeface="Times New Roman" panose="02020603050405020304" pitchFamily="18" charset="0"/>
              </a:rPr>
              <a:t>живляться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попелицями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ченцями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борошнистими</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щитівками</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яєчками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метеликів</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дрібними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гусеницями</a:t>
            </a:r>
            <a:r>
              <a:rPr lang="ru-RU" sz="3200" dirty="0">
                <a:latin typeface="Times New Roman" panose="02020603050405020304" pitchFamily="18" charset="0"/>
                <a:cs typeface="Times New Roman" panose="02020603050405020304" pitchFamily="18" charset="0"/>
              </a:rPr>
              <a:t>);</a:t>
            </a:r>
            <a:br>
              <a:rPr lang="ru-RU" sz="3200" dirty="0">
                <a:latin typeface="Times New Roman" panose="02020603050405020304" pitchFamily="18" charset="0"/>
                <a:cs typeface="Times New Roman" panose="02020603050405020304" pitchFamily="18" charset="0"/>
              </a:rPr>
            </a:br>
            <a:r>
              <a:rPr lang="ru-RU" sz="3200" b="1" i="1" dirty="0" err="1">
                <a:latin typeface="Times New Roman" panose="02020603050405020304" pitchFamily="18" charset="0"/>
                <a:cs typeface="Times New Roman" panose="02020603050405020304" pitchFamily="18" charset="0"/>
              </a:rPr>
              <a:t>клопи</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хижі</a:t>
            </a:r>
            <a:r>
              <a:rPr lang="ru-RU" sz="3200" b="1" i="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a:t>
            </a:r>
            <a:r>
              <a:rPr lang="ru-RU" sz="3200" dirty="0" err="1">
                <a:latin typeface="Times New Roman" panose="02020603050405020304" pitchFamily="18" charset="0"/>
                <a:cs typeface="Times New Roman" panose="02020603050405020304" pitchFamily="18" charset="0"/>
              </a:rPr>
              <a:t>харчуються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дрібними</a:t>
            </a:r>
            <a:r>
              <a:rPr lang="ru-RU" sz="3200" dirty="0">
                <a:latin typeface="Times New Roman" panose="02020603050405020304" pitchFamily="18" charset="0"/>
                <a:cs typeface="Times New Roman" panose="02020603050405020304" pitchFamily="18" charset="0"/>
              </a:rPr>
              <a:t> личинками, </a:t>
            </a:r>
            <a:r>
              <a:rPr lang="ru-RU" sz="3200" dirty="0" err="1">
                <a:latin typeface="Times New Roman" panose="02020603050405020304" pitchFamily="18" charset="0"/>
                <a:cs typeface="Times New Roman" panose="02020603050405020304" pitchFamily="18" charset="0"/>
              </a:rPr>
              <a:t>яєчками</a:t>
            </a:r>
            <a:r>
              <a:rPr lang="ru-RU" sz="3200" dirty="0">
                <a:latin typeface="Times New Roman" panose="02020603050405020304" pitchFamily="18" charset="0"/>
                <a:cs typeface="Times New Roman" panose="02020603050405020304" pitchFamily="18" charset="0"/>
              </a:rPr>
              <a:t> комах, </a:t>
            </a:r>
            <a:r>
              <a:rPr lang="ru-RU" sz="3200" dirty="0" err="1">
                <a:latin typeface="Times New Roman" panose="02020603050405020304" pitchFamily="18" charset="0"/>
                <a:cs typeface="Times New Roman" panose="02020603050405020304" pitchFamily="18" charset="0"/>
              </a:rPr>
              <a:t>кліщами</a:t>
            </a:r>
            <a:r>
              <a:rPr lang="ru-RU" sz="3200" dirty="0">
                <a:latin typeface="Times New Roman" panose="02020603050405020304" pitchFamily="18" charset="0"/>
                <a:cs typeface="Times New Roman" panose="02020603050405020304" pitchFamily="18" charset="0"/>
              </a:rPr>
              <a:t> та </a:t>
            </a:r>
            <a:r>
              <a:rPr lang="ru-RU" sz="3200" dirty="0" err="1" smtClean="0">
                <a:latin typeface="Times New Roman" panose="02020603050405020304" pitchFamily="18" charset="0"/>
                <a:cs typeface="Times New Roman" panose="02020603050405020304" pitchFamily="18" charset="0"/>
              </a:rPr>
              <a:t>трипсами</a:t>
            </a:r>
            <a:r>
              <a:rPr lang="ru-RU" sz="3200" dirty="0" smtClean="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b="1" i="1" dirty="0" err="1">
                <a:latin typeface="Times New Roman" panose="02020603050405020304" pitchFamily="18" charset="0"/>
                <a:cs typeface="Times New Roman" panose="02020603050405020304" pitchFamily="18" charset="0"/>
              </a:rPr>
              <a:t>павуки</a:t>
            </a:r>
            <a:r>
              <a:rPr lang="ru-RU" sz="3200" dirty="0">
                <a:latin typeface="Times New Roman" panose="02020603050405020304" pitchFamily="18" charset="0"/>
                <a:cs typeface="Times New Roman" panose="02020603050405020304" pitchFamily="18" charset="0"/>
              </a:rPr>
              <a:t> (до комах не належать, </a:t>
            </a:r>
            <a:r>
              <a:rPr lang="ru-RU" sz="3200" dirty="0" smtClean="0">
                <a:latin typeface="Times New Roman" panose="02020603050405020304" pitchFamily="18" charset="0"/>
                <a:cs typeface="Times New Roman" panose="02020603050405020304" pitchFamily="18" charset="0"/>
              </a:rPr>
              <a:t>але </a:t>
            </a:r>
            <a:r>
              <a:rPr lang="ru-RU" sz="3200" dirty="0"/>
              <a:t>є </a:t>
            </a:r>
            <a:r>
              <a:rPr lang="ru-RU" sz="3200" dirty="0" err="1"/>
              <a:t>лютими</a:t>
            </a:r>
            <a:r>
              <a:rPr lang="ru-RU" sz="3200" dirty="0"/>
              <a:t> </a:t>
            </a:r>
            <a:r>
              <a:rPr lang="ru-RU" sz="3200" dirty="0" smtClean="0"/>
              <a:t>ворог</a:t>
            </a:r>
            <a:r>
              <a:rPr lang="ru-RU" sz="3200" dirty="0" smtClean="0"/>
              <a:t>ами</a:t>
            </a:r>
            <a:r>
              <a:rPr lang="ru-RU" sz="3200" dirty="0"/>
              <a:t> </a:t>
            </a:r>
            <a:r>
              <a:rPr lang="ru-RU" sz="3200" dirty="0" err="1"/>
              <a:t>шкідників</a:t>
            </a:r>
            <a:r>
              <a:rPr lang="ru-RU" sz="3200" dirty="0"/>
              <a:t>).</a:t>
            </a:r>
          </a:p>
        </p:txBody>
      </p:sp>
    </p:spTree>
    <p:extLst>
      <p:ext uri="{BB962C8B-B14F-4D97-AF65-F5344CB8AC3E}">
        <p14:creationId xmlns:p14="http://schemas.microsoft.com/office/powerpoint/2010/main" val="3536046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738538"/>
          </a:xfrm>
        </p:spPr>
        <p:txBody>
          <a:bodyPr>
            <a:normAutofit fontScale="90000"/>
          </a:bodyPr>
          <a:lstStyle/>
          <a:p>
            <a:r>
              <a:rPr lang="ru-RU" sz="3600" i="1" u="sng" dirty="0" smtClean="0">
                <a:latin typeface="Times New Roman" panose="02020603050405020304" pitchFamily="18" charset="0"/>
                <a:cs typeface="Times New Roman" panose="02020603050405020304" pitchFamily="18" charset="0"/>
              </a:rPr>
              <a:t/>
            </a:r>
            <a:br>
              <a:rPr lang="ru-RU" sz="3600" i="1" u="sng" dirty="0" smtClean="0">
                <a:latin typeface="Times New Roman" panose="02020603050405020304" pitchFamily="18" charset="0"/>
                <a:cs typeface="Times New Roman" panose="02020603050405020304" pitchFamily="18" charset="0"/>
              </a:rPr>
            </a:br>
            <a:r>
              <a:rPr lang="ru-RU" sz="3600" i="1" u="sng" dirty="0">
                <a:latin typeface="Times New Roman" panose="02020603050405020304" pitchFamily="18" charset="0"/>
                <a:cs typeface="Times New Roman" panose="02020603050405020304" pitchFamily="18" charset="0"/>
              </a:rPr>
              <a:t/>
            </a:r>
            <a:br>
              <a:rPr lang="ru-RU" sz="3600" i="1" u="sng" dirty="0">
                <a:latin typeface="Times New Roman" panose="02020603050405020304" pitchFamily="18" charset="0"/>
                <a:cs typeface="Times New Roman" panose="02020603050405020304" pitchFamily="18" charset="0"/>
              </a:rPr>
            </a:br>
            <a:r>
              <a:rPr lang="ru-RU" sz="3600" i="1" u="sng" dirty="0" smtClean="0">
                <a:latin typeface="Times New Roman" panose="02020603050405020304" pitchFamily="18" charset="0"/>
                <a:cs typeface="Times New Roman" panose="02020603050405020304" pitchFamily="18" charset="0"/>
              </a:rPr>
              <a:t/>
            </a:r>
            <a:br>
              <a:rPr lang="ru-RU" sz="3600" i="1" u="sng" dirty="0" smtClean="0">
                <a:latin typeface="Times New Roman" panose="02020603050405020304" pitchFamily="18" charset="0"/>
                <a:cs typeface="Times New Roman" panose="02020603050405020304" pitchFamily="18" charset="0"/>
              </a:rPr>
            </a:br>
            <a:r>
              <a:rPr lang="ru-RU" sz="3600" i="1" u="sng" dirty="0">
                <a:latin typeface="Times New Roman" panose="02020603050405020304" pitchFamily="18" charset="0"/>
                <a:cs typeface="Times New Roman" panose="02020603050405020304" pitchFamily="18" charset="0"/>
              </a:rPr>
              <a:t/>
            </a:r>
            <a:br>
              <a:rPr lang="ru-RU" sz="3600" i="1" u="sng" dirty="0">
                <a:latin typeface="Times New Roman" panose="02020603050405020304" pitchFamily="18" charset="0"/>
                <a:cs typeface="Times New Roman" panose="02020603050405020304" pitchFamily="18" charset="0"/>
              </a:rPr>
            </a:br>
            <a:r>
              <a:rPr lang="ru-RU" sz="3600" i="1" u="sng" dirty="0" smtClean="0">
                <a:latin typeface="Times New Roman" panose="02020603050405020304" pitchFamily="18" charset="0"/>
                <a:cs typeface="Times New Roman" panose="02020603050405020304" pitchFamily="18" charset="0"/>
              </a:rPr>
              <a:t>  </a:t>
            </a:r>
            <a:r>
              <a:rPr lang="ru-RU" sz="3600" i="1" u="sng" dirty="0" err="1" smtClean="0">
                <a:latin typeface="Times New Roman" panose="02020603050405020304" pitchFamily="18" charset="0"/>
                <a:cs typeface="Times New Roman" panose="02020603050405020304" pitchFamily="18" charset="0"/>
              </a:rPr>
              <a:t>Залучити</a:t>
            </a:r>
            <a:r>
              <a:rPr lang="ru-RU" sz="3600" i="1" u="sng" dirty="0" smtClean="0">
                <a:latin typeface="Times New Roman" panose="02020603050405020304" pitchFamily="18" charset="0"/>
                <a:cs typeface="Times New Roman" panose="02020603050405020304" pitchFamily="18" charset="0"/>
              </a:rPr>
              <a:t> </a:t>
            </a:r>
            <a:r>
              <a:rPr lang="ru-RU" sz="3600" i="1" u="sng" dirty="0" err="1">
                <a:latin typeface="Times New Roman" panose="02020603050405020304" pitchFamily="18" charset="0"/>
                <a:cs typeface="Times New Roman" panose="02020603050405020304" pitchFamily="18" charset="0"/>
              </a:rPr>
              <a:t>цих</a:t>
            </a:r>
            <a:r>
              <a:rPr lang="ru-RU" sz="3600" i="1" u="sng" dirty="0">
                <a:latin typeface="Times New Roman" panose="02020603050405020304" pitchFamily="18" charset="0"/>
                <a:cs typeface="Times New Roman" panose="02020603050405020304" pitchFamily="18" charset="0"/>
              </a:rPr>
              <a:t> комах </a:t>
            </a:r>
            <a:r>
              <a:rPr lang="ru-RU" sz="3600" i="1" u="sng" dirty="0" err="1">
                <a:latin typeface="Times New Roman" panose="02020603050405020304" pitchFamily="18" charset="0"/>
                <a:cs typeface="Times New Roman" panose="02020603050405020304" pitchFamily="18" charset="0"/>
              </a:rPr>
              <a:t>допоможуть</a:t>
            </a:r>
            <a:r>
              <a:rPr lang="ru-RU" sz="3600" i="1" u="sng" dirty="0">
                <a:latin typeface="Times New Roman" panose="02020603050405020304" pitchFamily="18" charset="0"/>
                <a:cs typeface="Times New Roman" panose="02020603050405020304" pitchFamily="18" charset="0"/>
              </a:rPr>
              <a:t> </a:t>
            </a:r>
            <a:r>
              <a:rPr lang="ru-RU" sz="3600" i="1" u="sng" dirty="0" err="1">
                <a:latin typeface="Times New Roman" panose="02020603050405020304" pitchFamily="18" charset="0"/>
                <a:cs typeface="Times New Roman" panose="02020603050405020304" pitchFamily="18" charset="0"/>
              </a:rPr>
              <a:t>наступні</a:t>
            </a:r>
            <a:r>
              <a:rPr lang="ru-RU" sz="3600" i="1" u="sng" dirty="0">
                <a:latin typeface="Times New Roman" panose="02020603050405020304" pitchFamily="18" charset="0"/>
                <a:cs typeface="Times New Roman" panose="02020603050405020304" pitchFamily="18" charset="0"/>
              </a:rPr>
              <a:t> </a:t>
            </a:r>
            <a:r>
              <a:rPr lang="ru-RU" sz="3600" i="1" u="sng" dirty="0" err="1">
                <a:latin typeface="Times New Roman" panose="02020603050405020304" pitchFamily="18" charset="0"/>
                <a:cs typeface="Times New Roman" panose="02020603050405020304" pitchFamily="18" charset="0"/>
              </a:rPr>
              <a:t>рослини</a:t>
            </a:r>
            <a:r>
              <a:rPr lang="ru-RU" sz="3600" i="1" u="sng" dirty="0">
                <a:latin typeface="Times New Roman" panose="02020603050405020304" pitchFamily="18" charset="0"/>
                <a:cs typeface="Times New Roman" panose="02020603050405020304" pitchFamily="18" charset="0"/>
              </a:rPr>
              <a:t>, </a:t>
            </a:r>
            <a:r>
              <a:rPr lang="ru-RU" sz="3600" i="1" u="sng" dirty="0" err="1">
                <a:latin typeface="Times New Roman" panose="02020603050405020304" pitchFamily="18" charset="0"/>
                <a:cs typeface="Times New Roman" panose="02020603050405020304" pitchFamily="18" charset="0"/>
              </a:rPr>
              <a:t>що</a:t>
            </a:r>
            <a:r>
              <a:rPr lang="ru-RU" sz="3600" i="1" u="sng" dirty="0">
                <a:latin typeface="Times New Roman" panose="02020603050405020304" pitchFamily="18" charset="0"/>
                <a:cs typeface="Times New Roman" panose="02020603050405020304" pitchFamily="18" charset="0"/>
              </a:rPr>
              <a:t> є </a:t>
            </a:r>
            <a:r>
              <a:rPr lang="ru-RU" sz="3600" i="1" u="sng" dirty="0" err="1">
                <a:latin typeface="Times New Roman" panose="02020603050405020304" pitchFamily="18" charset="0"/>
                <a:cs typeface="Times New Roman" panose="02020603050405020304" pitchFamily="18" charset="0"/>
              </a:rPr>
              <a:t>природніми</a:t>
            </a:r>
            <a:r>
              <a:rPr lang="ru-RU" sz="3600" i="1" u="sng" dirty="0">
                <a:latin typeface="Times New Roman" panose="02020603050405020304" pitchFamily="18" charset="0"/>
                <a:cs typeface="Times New Roman" panose="02020603050405020304" pitchFamily="18" charset="0"/>
              </a:rPr>
              <a:t> </a:t>
            </a:r>
            <a:r>
              <a:rPr lang="ru-RU" sz="3600" i="1" u="sng" dirty="0" err="1">
                <a:latin typeface="Times New Roman" panose="02020603050405020304" pitchFamily="18" charset="0"/>
                <a:cs typeface="Times New Roman" panose="02020603050405020304" pitchFamily="18" charset="0"/>
              </a:rPr>
              <a:t>атрактантами</a:t>
            </a:r>
            <a:r>
              <a:rPr lang="ru-RU" sz="3600" i="1" u="sng" dirty="0">
                <a:latin typeface="Times New Roman" panose="02020603050405020304" pitchFamily="18" charset="0"/>
                <a:cs typeface="Times New Roman" panose="02020603050405020304" pitchFamily="18" charset="0"/>
              </a:rPr>
              <a:t>: </a:t>
            </a:r>
            <a:r>
              <a:rPr lang="ru-RU" sz="3600" i="1" u="sng" dirty="0" smtClean="0">
                <a:latin typeface="Times New Roman" panose="02020603050405020304" pitchFamily="18" charset="0"/>
                <a:cs typeface="Times New Roman" panose="02020603050405020304" pitchFamily="18" charset="0"/>
              </a:rPr>
              <a:t/>
            </a:r>
            <a:br>
              <a:rPr lang="ru-RU" sz="3600" i="1" u="sng" dirty="0" smtClean="0">
                <a:latin typeface="Times New Roman" panose="02020603050405020304" pitchFamily="18" charset="0"/>
                <a:cs typeface="Times New Roman" panose="02020603050405020304" pitchFamily="18" charset="0"/>
              </a:rPr>
            </a:br>
            <a:r>
              <a:rPr lang="ru-RU" sz="3600" i="1" u="sng" dirty="0">
                <a:latin typeface="Times New Roman" panose="02020603050405020304" pitchFamily="18" charset="0"/>
                <a:cs typeface="Times New Roman" panose="02020603050405020304" pitchFamily="18" charset="0"/>
              </a:rPr>
              <a:t/>
            </a:r>
            <a:br>
              <a:rPr lang="ru-RU" sz="3600" i="1" u="sng" dirty="0">
                <a:latin typeface="Times New Roman" panose="02020603050405020304" pitchFamily="18" charset="0"/>
                <a:cs typeface="Times New Roman" panose="02020603050405020304" pitchFamily="18" charset="0"/>
              </a:rPr>
            </a:br>
            <a:r>
              <a:rPr lang="ru-RU" sz="3600" dirty="0" err="1" smtClean="0">
                <a:latin typeface="Times New Roman" panose="02020603050405020304" pitchFamily="18" charset="0"/>
                <a:cs typeface="Times New Roman" panose="02020603050405020304" pitchFamily="18" charset="0"/>
              </a:rPr>
              <a:t>пижмо</a:t>
            </a:r>
            <a:r>
              <a:rPr lang="ru-RU" sz="3600" dirty="0">
                <a:latin typeface="Times New Roman" panose="02020603050405020304" pitchFamily="18" charset="0"/>
                <a:cs typeface="Times New Roman" panose="02020603050405020304" pitchFamily="18" charset="0"/>
              </a:rPr>
              <a:t>, пупавка, </a:t>
            </a:r>
            <a:r>
              <a:rPr lang="ru-RU" sz="3600" dirty="0" err="1">
                <a:latin typeface="Times New Roman" panose="02020603050405020304" pitchFamily="18" charset="0"/>
                <a:cs typeface="Times New Roman" panose="02020603050405020304" pitchFamily="18" charset="0"/>
              </a:rPr>
              <a:t>чорнобривці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майорець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космея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кмин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кріп</a:t>
            </a:r>
            <a:r>
              <a:rPr lang="ru-RU" sz="3600" dirty="0">
                <a:latin typeface="Times New Roman" panose="02020603050405020304" pitchFamily="18" charset="0"/>
                <a:cs typeface="Times New Roman" panose="02020603050405020304" pitchFamily="18" charset="0"/>
              </a:rPr>
              <a:t>, фенхель, </a:t>
            </a:r>
            <a:r>
              <a:rPr lang="ru-RU" sz="3600" dirty="0" err="1">
                <a:latin typeface="Times New Roman" panose="02020603050405020304" pitchFamily="18" charset="0"/>
                <a:cs typeface="Times New Roman" panose="02020603050405020304" pitchFamily="18" charset="0"/>
              </a:rPr>
              <a:t>м'ята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колосова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Здатністю</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залучати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корисних</a:t>
            </a:r>
            <a:r>
              <a:rPr lang="ru-RU" sz="3600" dirty="0">
                <a:latin typeface="Times New Roman" panose="02020603050405020304" pitchFamily="18" charset="0"/>
                <a:cs typeface="Times New Roman" panose="02020603050405020304" pitchFamily="18" charset="0"/>
              </a:rPr>
              <a:t> комах </a:t>
            </a:r>
            <a:r>
              <a:rPr lang="ru-RU" sz="3600" dirty="0" err="1">
                <a:latin typeface="Times New Roman" panose="02020603050405020304" pitchFamily="18" charset="0"/>
                <a:cs typeface="Times New Roman" panose="02020603050405020304" pitchFamily="18" charset="0"/>
              </a:rPr>
              <a:t>мають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багато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видів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бобових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наприклад</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конюшина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або</a:t>
            </a:r>
            <a:r>
              <a:rPr lang="ru-RU" sz="3600" dirty="0">
                <a:latin typeface="Times New Roman" panose="02020603050405020304" pitchFamily="18" charset="0"/>
                <a:cs typeface="Times New Roman" panose="02020603050405020304" pitchFamily="18" charset="0"/>
              </a:rPr>
              <a:t> вика.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Вони </a:t>
            </a:r>
            <a:r>
              <a:rPr lang="ru-RU" sz="3600" dirty="0" err="1">
                <a:latin typeface="Times New Roman" panose="02020603050405020304" pitchFamily="18" charset="0"/>
                <a:cs typeface="Times New Roman" panose="02020603050405020304" pitchFamily="18" charset="0"/>
              </a:rPr>
              <a:t>забезпечують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корисних</a:t>
            </a:r>
            <a:r>
              <a:rPr lang="ru-RU" sz="3600" dirty="0">
                <a:latin typeface="Times New Roman" panose="02020603050405020304" pitchFamily="18" charset="0"/>
                <a:cs typeface="Times New Roman" panose="02020603050405020304" pitchFamily="18" charset="0"/>
              </a:rPr>
              <a:t> комах </a:t>
            </a:r>
            <a:r>
              <a:rPr lang="ru-RU" sz="3600" dirty="0" err="1">
                <a:latin typeface="Times New Roman" panose="02020603050405020304" pitchFamily="18" charset="0"/>
                <a:cs typeface="Times New Roman" panose="02020603050405020304" pitchFamily="18" charset="0"/>
              </a:rPr>
              <a:t>постійним</a:t>
            </a:r>
            <a:r>
              <a:rPr lang="ru-RU" sz="3600" dirty="0">
                <a:latin typeface="Times New Roman" panose="02020603050405020304" pitchFamily="18" charset="0"/>
                <a:cs typeface="Times New Roman" panose="02020603050405020304" pitchFamily="18" charset="0"/>
              </a:rPr>
              <a:t> кормом і </a:t>
            </a:r>
            <a:r>
              <a:rPr lang="ru-RU" sz="3600" dirty="0" err="1">
                <a:latin typeface="Times New Roman" panose="02020603050405020304" pitchFamily="18" charset="0"/>
                <a:cs typeface="Times New Roman" panose="02020603050405020304" pitchFamily="18" charset="0"/>
              </a:rPr>
              <a:t>вологою</a:t>
            </a:r>
            <a:r>
              <a:rPr lang="ru-RU" sz="3600" dirty="0">
                <a:latin typeface="Times New Roman" panose="02020603050405020304" pitchFamily="18" charset="0"/>
                <a:cs typeface="Times New Roman" panose="02020603050405020304" pitchFamily="18" charset="0"/>
              </a:rPr>
              <a:t> та </a:t>
            </a:r>
            <a:r>
              <a:rPr lang="ru-RU" sz="3600" dirty="0" err="1">
                <a:latin typeface="Times New Roman" panose="02020603050405020304" pitchFamily="18" charset="0"/>
                <a:cs typeface="Times New Roman" panose="02020603050405020304" pitchFamily="18" charset="0"/>
              </a:rPr>
              <a:t>слугують</a:t>
            </a:r>
            <a:r>
              <a:rPr lang="ru-RU" sz="3600" dirty="0">
                <a:latin typeface="Times New Roman" panose="02020603050405020304" pitchFamily="18" charset="0"/>
                <a:cs typeface="Times New Roman" panose="02020603050405020304" pitchFamily="18" charset="0"/>
              </a:rPr>
              <a:t> ареалом </a:t>
            </a:r>
            <a:r>
              <a:rPr lang="ru-RU" sz="3600" dirty="0" err="1" smtClean="0">
                <a:latin typeface="Times New Roman" panose="02020603050405020304" pitchFamily="18" charset="0"/>
                <a:cs typeface="Times New Roman" panose="02020603050405020304" pitchFamily="18" charset="0"/>
              </a:rPr>
              <a:t>їх</a:t>
            </a:r>
            <a:r>
              <a:rPr lang="ru-RU" sz="3600" smtClean="0">
                <a:latin typeface="Times New Roman" panose="02020603050405020304" pitchFamily="18" charset="0"/>
                <a:cs typeface="Times New Roman" panose="02020603050405020304" pitchFamily="18" charset="0"/>
              </a:rPr>
              <a:t> існування</a:t>
            </a:r>
            <a:r>
              <a:rPr lang="ru-RU" sz="3600"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Tree>
    <p:extLst>
      <p:ext uri="{BB962C8B-B14F-4D97-AF65-F5344CB8AC3E}">
        <p14:creationId xmlns:p14="http://schemas.microsoft.com/office/powerpoint/2010/main" val="3070371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6530"/>
          </a:xfrm>
        </p:spPr>
        <p:txBody>
          <a:bodyPr>
            <a:normAutofit/>
          </a:bodyPr>
          <a:lstStyle/>
          <a:p>
            <a:r>
              <a:rPr lang="uk-UA" sz="6000" dirty="0" smtClean="0">
                <a:latin typeface="Times New Roman" panose="02020603050405020304" pitchFamily="18" charset="0"/>
                <a:cs typeface="Times New Roman" panose="02020603050405020304" pitchFamily="18" charset="0"/>
              </a:rPr>
              <a:t>ДЯКУЮ ЗА УВАГУ!</a:t>
            </a:r>
            <a:endParaRPr lang="ru-RU"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886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1268760"/>
            <a:ext cx="8229600" cy="2193106"/>
          </a:xfrm>
        </p:spPr>
        <p:txBody>
          <a:bodyPr>
            <a:noAutofit/>
          </a:bodyPr>
          <a:lstStyle/>
          <a:p>
            <a:r>
              <a:rPr lang="uk-UA" sz="3200" b="1" dirty="0">
                <a:latin typeface="Times New Roman" panose="02020603050405020304" pitchFamily="18" charset="0"/>
                <a:cs typeface="Times New Roman" panose="02020603050405020304" pitchFamily="18" charset="0"/>
              </a:rPr>
              <a:t>Комахи-ентомофаги</a:t>
            </a:r>
            <a:r>
              <a:rPr lang="uk-UA" sz="3200" dirty="0">
                <a:latin typeface="Times New Roman" panose="02020603050405020304" pitchFamily="18" charset="0"/>
                <a:cs typeface="Times New Roman" panose="02020603050405020304" pitchFamily="18" charset="0"/>
              </a:rPr>
              <a:t> – це добровільні помічники садівників, які регулюють чисельність шкідників до безпечного мінімуму. </a:t>
            </a:r>
            <a:r>
              <a:rPr lang="ru-RU" sz="3200" dirty="0" err="1">
                <a:latin typeface="Times New Roman" panose="02020603050405020304" pitchFamily="18" charset="0"/>
                <a:cs typeface="Times New Roman" panose="02020603050405020304" pitchFamily="18" charset="0"/>
              </a:rPr>
              <a:t>Звичайно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якщо</a:t>
            </a:r>
            <a:r>
              <a:rPr lang="ru-RU" sz="3200" dirty="0">
                <a:latin typeface="Times New Roman" panose="02020603050405020304" pitchFamily="18" charset="0"/>
                <a:cs typeface="Times New Roman" panose="02020603050405020304" pitchFamily="18" charset="0"/>
              </a:rPr>
              <a:t> на </a:t>
            </a:r>
            <a:r>
              <a:rPr lang="ru-RU" sz="3200" dirty="0" err="1">
                <a:latin typeface="Times New Roman" panose="02020603050405020304" pitchFamily="18" charset="0"/>
                <a:cs typeface="Times New Roman" panose="02020603050405020304" pitchFamily="18" charset="0"/>
              </a:rPr>
              <a:t>ділянці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намагаються</a:t>
            </a:r>
            <a:r>
              <a:rPr lang="ru-RU" sz="3200" dirty="0">
                <a:latin typeface="Times New Roman" panose="02020603050405020304" pitchFamily="18" charset="0"/>
                <a:cs typeface="Times New Roman" panose="02020603050405020304" pitchFamily="18" charset="0"/>
              </a:rPr>
              <a:t> не </a:t>
            </a:r>
            <a:r>
              <a:rPr lang="ru-RU" sz="3200" dirty="0" err="1">
                <a:latin typeface="Times New Roman" panose="02020603050405020304" pitchFamily="18" charset="0"/>
                <a:cs typeface="Times New Roman" panose="02020603050405020304" pitchFamily="18" charset="0"/>
              </a:rPr>
              <a:t>застосовувати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токсичну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хімію</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створюють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умови</a:t>
            </a:r>
            <a:r>
              <a:rPr lang="ru-RU" sz="3200" dirty="0">
                <a:latin typeface="Times New Roman" panose="02020603050405020304" pitchFamily="18" charset="0"/>
                <a:cs typeface="Times New Roman" panose="02020603050405020304" pitchFamily="18" charset="0"/>
              </a:rPr>
              <a:t> для </a:t>
            </a:r>
            <a:r>
              <a:rPr lang="ru-RU" sz="3200" dirty="0" err="1">
                <a:latin typeface="Times New Roman" panose="02020603050405020304" pitchFamily="18" charset="0"/>
                <a:cs typeface="Times New Roman" panose="02020603050405020304" pitchFamily="18" charset="0"/>
              </a:rPr>
              <a:t>життя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корисних</a:t>
            </a:r>
            <a:r>
              <a:rPr lang="ru-RU" sz="3200" dirty="0">
                <a:latin typeface="Times New Roman" panose="02020603050405020304" pitchFamily="18" charset="0"/>
                <a:cs typeface="Times New Roman" panose="02020603050405020304" pitchFamily="18" charset="0"/>
              </a:rPr>
              <a:t> комах.</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sz="half" idx="1"/>
          </p:nvPr>
        </p:nvSpPr>
        <p:spPr>
          <a:xfrm>
            <a:off x="457200" y="4005262"/>
            <a:ext cx="3970784" cy="2592089"/>
          </a:xfrm>
        </p:spPr>
        <p:txBody>
          <a:bodyPr>
            <a:normAutofit/>
          </a:bodyPr>
          <a:lstStyle/>
          <a:p>
            <a:pPr>
              <a:buNone/>
            </a:pPr>
            <a:r>
              <a:rPr lang="uk-UA" sz="5100" b="1" i="1" dirty="0" smtClean="0">
                <a:solidFill>
                  <a:srgbClr val="6600CC"/>
                </a:solidFill>
                <a:latin typeface="Times New Roman" pitchFamily="18" charset="0"/>
                <a:cs typeface="Times New Roman" pitchFamily="18" charset="0"/>
              </a:rPr>
              <a:t>                       </a:t>
            </a:r>
            <a:endParaRPr lang="ru-RU" dirty="0"/>
          </a:p>
        </p:txBody>
      </p:sp>
      <p:pic>
        <p:nvPicPr>
          <p:cNvPr id="1028" name="Picture 4" descr="Ентомофаги"/>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00600" y="4005262"/>
            <a:ext cx="3886199" cy="2592089"/>
          </a:xfrm>
          <a:prstGeom prst="rect">
            <a:avLst/>
          </a:prstGeom>
          <a:noFill/>
          <a:extLst>
            <a:ext uri="{909E8E84-426E-40DD-AFC4-6F175D3DCCD1}">
              <a14:hiddenFill xmlns:a14="http://schemas.microsoft.com/office/drawing/2010/main">
                <a:solidFill>
                  <a:srgbClr val="FFFFFF"/>
                </a:solidFill>
              </a14:hiddenFill>
            </a:ext>
          </a:extLst>
        </p:spPr>
      </p:pic>
      <p:sp>
        <p:nvSpPr>
          <p:cNvPr id="12" name="Содержимое 2"/>
          <p:cNvSpPr txBox="1">
            <a:spLocks/>
          </p:cNvSpPr>
          <p:nvPr/>
        </p:nvSpPr>
        <p:spPr>
          <a:xfrm>
            <a:off x="609600" y="4157662"/>
            <a:ext cx="4038600" cy="25920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Arial" pitchFamily="34" charset="0"/>
              <a:buNone/>
            </a:pPr>
            <a:r>
              <a:rPr lang="uk-UA" sz="5100" b="1" i="1" smtClean="0">
                <a:solidFill>
                  <a:srgbClr val="6600CC"/>
                </a:solidFill>
                <a:latin typeface="Times New Roman" pitchFamily="18" charset="0"/>
                <a:cs typeface="Times New Roman" pitchFamily="18" charset="0"/>
              </a:rPr>
              <a:t>                       </a:t>
            </a:r>
            <a:endParaRPr lang="ru-RU" dirty="0"/>
          </a:p>
        </p:txBody>
      </p:sp>
      <p:sp>
        <p:nvSpPr>
          <p:cNvPr id="10" name="AutoShape 6" descr="Новин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8" descr="Новин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AutoShape 14" descr="Новин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42" name="Picture 18" descr="Які комахи є корисними для городу й саду та де їх можна взя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05262"/>
            <a:ext cx="3754760" cy="25920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slide(fromBottom)">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564904"/>
            <a:ext cx="8229600" cy="2016224"/>
          </a:xfrm>
        </p:spPr>
        <p:txBody>
          <a:bodyPr>
            <a:noAutofit/>
          </a:bodyPr>
          <a:lstStyle/>
          <a:p>
            <a:r>
              <a:rPr lang="ru-RU" sz="3600" dirty="0">
                <a:latin typeface="Times New Roman" panose="02020603050405020304" pitchFamily="18" charset="0"/>
                <a:cs typeface="Times New Roman" panose="02020603050405020304" pitchFamily="18" charset="0"/>
              </a:rPr>
              <a:t>Часто </a:t>
            </a:r>
            <a:r>
              <a:rPr lang="ru-RU" sz="3600" dirty="0" err="1">
                <a:latin typeface="Times New Roman" panose="02020603050405020304" pitchFamily="18" charset="0"/>
                <a:cs typeface="Times New Roman" panose="02020603050405020304" pitchFamily="18" charset="0"/>
              </a:rPr>
              <a:t>садівники</a:t>
            </a:r>
            <a:r>
              <a:rPr lang="uk-UA" sz="3600" dirty="0">
                <a:latin typeface="Times New Roman" panose="02020603050405020304" pitchFamily="18" charset="0"/>
                <a:cs typeface="Times New Roman" panose="02020603050405020304" pitchFamily="18" charset="0"/>
              </a:rPr>
              <a:t> і </a:t>
            </a:r>
            <a:r>
              <a:rPr lang="uk-UA" sz="3600" dirty="0" err="1">
                <a:latin typeface="Times New Roman" panose="02020603050405020304" pitchFamily="18" charset="0"/>
                <a:cs typeface="Times New Roman" panose="02020603050405020304" pitchFamily="18" charset="0"/>
              </a:rPr>
              <a:t>огородники</a:t>
            </a:r>
            <a:r>
              <a:rPr lang="uk-UA" sz="36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зустрічають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термін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ентомофаги</a:t>
            </a:r>
            <a:r>
              <a:rPr lang="ru-RU" sz="3600" dirty="0">
                <a:latin typeface="Times New Roman" panose="02020603050405020304" pitchFamily="18" charset="0"/>
                <a:cs typeface="Times New Roman" panose="02020603050405020304" pitchFamily="18" charset="0"/>
              </a:rPr>
              <a:t> ». </a:t>
            </a:r>
            <a:r>
              <a:rPr lang="ru-RU" sz="3600" dirty="0" err="1">
                <a:latin typeface="Times New Roman" panose="02020603050405020304" pitchFamily="18" charset="0"/>
                <a:cs typeface="Times New Roman" panose="02020603050405020304" pitchFamily="18" charset="0"/>
              </a:rPr>
              <a:t>Він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означає</a:t>
            </a:r>
            <a:r>
              <a:rPr lang="ru-RU" sz="3600" dirty="0">
                <a:latin typeface="Times New Roman" panose="02020603050405020304" pitchFamily="18" charset="0"/>
                <a:cs typeface="Times New Roman" panose="02020603050405020304" pitchFamily="18" charset="0"/>
              </a:rPr>
              <a:t> — </a:t>
            </a:r>
            <a:r>
              <a:rPr lang="ru-RU" sz="3600" dirty="0" err="1">
                <a:latin typeface="Times New Roman" panose="02020603050405020304" pitchFamily="18" charset="0"/>
                <a:cs typeface="Times New Roman" panose="02020603050405020304" pitchFamily="18" charset="0"/>
              </a:rPr>
              <a:t>живі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організми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здатні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знищити</a:t>
            </a:r>
            <a:r>
              <a:rPr lang="ru-RU" sz="3600" dirty="0">
                <a:latin typeface="Times New Roman" panose="02020603050405020304" pitchFamily="18" charset="0"/>
                <a:cs typeface="Times New Roman" panose="02020603050405020304" pitchFamily="18" charset="0"/>
              </a:rPr>
              <a:t> комах.</a:t>
            </a:r>
            <a:br>
              <a:rPr lang="ru-RU" sz="3600" dirty="0">
                <a:latin typeface="Times New Roman" panose="02020603050405020304" pitchFamily="18" charset="0"/>
                <a:cs typeface="Times New Roman" panose="02020603050405020304" pitchFamily="18" charset="0"/>
              </a:rPr>
            </a:br>
            <a:r>
              <a:rPr lang="ru-RU" sz="3600" dirty="0" err="1">
                <a:latin typeface="Times New Roman" panose="02020603050405020304" pitchFamily="18" charset="0"/>
                <a:cs typeface="Times New Roman" panose="02020603050405020304" pitchFamily="18" charset="0"/>
              </a:rPr>
              <a:t>Зберегти</a:t>
            </a:r>
            <a:r>
              <a:rPr lang="ru-RU" sz="3600" dirty="0">
                <a:latin typeface="Times New Roman" panose="02020603050405020304" pitchFamily="18" charset="0"/>
                <a:cs typeface="Times New Roman" panose="02020603050405020304" pitchFamily="18" charset="0"/>
              </a:rPr>
              <a:t> </a:t>
            </a:r>
            <a:r>
              <a:rPr lang="uk-UA" sz="3600" dirty="0">
                <a:latin typeface="Times New Roman" panose="02020603050405020304" pitchFamily="18" charset="0"/>
                <a:cs typeface="Times New Roman" panose="02020603050405020304" pitchFamily="18" charset="0"/>
              </a:rPr>
              <a:t> ентомофагів </a:t>
            </a:r>
            <a:r>
              <a:rPr lang="ru-RU" sz="3600" dirty="0">
                <a:latin typeface="Times New Roman" panose="02020603050405020304" pitchFamily="18" charset="0"/>
                <a:cs typeface="Times New Roman" panose="02020603050405020304" pitchFamily="18" charset="0"/>
              </a:rPr>
              <a:t> – значить </a:t>
            </a:r>
            <a:r>
              <a:rPr lang="ru-RU" sz="3600" dirty="0" err="1">
                <a:latin typeface="Times New Roman" panose="02020603050405020304" pitchFamily="18" charset="0"/>
                <a:cs typeface="Times New Roman" panose="02020603050405020304" pitchFamily="18" charset="0"/>
              </a:rPr>
              <a:t>дати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можливість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їм</a:t>
            </a:r>
            <a:r>
              <a:rPr lang="ru-RU" sz="3600" dirty="0">
                <a:latin typeface="Times New Roman" panose="02020603050405020304" pitchFamily="18" charset="0"/>
                <a:cs typeface="Times New Roman" panose="02020603050405020304" pitchFamily="18" charset="0"/>
              </a:rPr>
              <a:t> самим </a:t>
            </a:r>
            <a:r>
              <a:rPr lang="ru-RU" sz="3600" dirty="0" err="1">
                <a:latin typeface="Times New Roman" panose="02020603050405020304" pitchFamily="18" charset="0"/>
                <a:cs typeface="Times New Roman" panose="02020603050405020304" pitchFamily="18" charset="0"/>
              </a:rPr>
              <a:t>розправитися</a:t>
            </a:r>
            <a:r>
              <a:rPr lang="ru-RU" sz="3600" dirty="0">
                <a:latin typeface="Times New Roman" panose="02020603050405020304" pitchFamily="18" charset="0"/>
                <a:cs typeface="Times New Roman" panose="02020603050405020304" pitchFamily="18" charset="0"/>
              </a:rPr>
              <a:t> і </a:t>
            </a:r>
            <a:r>
              <a:rPr lang="ru-RU" sz="3600" dirty="0" err="1">
                <a:latin typeface="Times New Roman" panose="02020603050405020304" pitchFamily="18" charset="0"/>
                <a:cs typeface="Times New Roman" panose="02020603050405020304" pitchFamily="18" charset="0"/>
              </a:rPr>
              <a:t>знищити</a:t>
            </a:r>
            <a:r>
              <a:rPr lang="ru-RU" sz="3600" dirty="0">
                <a:latin typeface="Times New Roman" panose="02020603050405020304" pitchFamily="18" charset="0"/>
                <a:cs typeface="Times New Roman" panose="02020603050405020304" pitchFamily="18" charset="0"/>
              </a:rPr>
              <a:t> комах, а нам – </a:t>
            </a:r>
            <a:r>
              <a:rPr lang="ru-RU" sz="3600" dirty="0" err="1">
                <a:latin typeface="Times New Roman" panose="02020603050405020304" pitchFamily="18" charset="0"/>
                <a:cs typeface="Times New Roman" panose="02020603050405020304" pitchFamily="18" charset="0"/>
              </a:rPr>
              <a:t>отримати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непошкоджений</a:t>
            </a:r>
            <a:r>
              <a:rPr lang="ru-RU" sz="3600" dirty="0">
                <a:latin typeface="Times New Roman" panose="02020603050405020304" pitchFamily="18" charset="0"/>
                <a:cs typeface="Times New Roman" panose="02020603050405020304" pitchFamily="18" charset="0"/>
              </a:rPr>
              <a:t> урожай при </a:t>
            </a:r>
            <a:r>
              <a:rPr lang="ru-RU" sz="3600" dirty="0" err="1">
                <a:latin typeface="Times New Roman" panose="02020603050405020304" pitchFamily="18" charset="0"/>
                <a:cs typeface="Times New Roman" panose="02020603050405020304" pitchFamily="18" charset="0"/>
              </a:rPr>
              <a:t>мінімальній</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кількості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хімічних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обробок</a:t>
            </a:r>
            <a:r>
              <a:rPr lang="ru-RU" sz="3600" dirty="0">
                <a:latin typeface="Times New Roman" panose="02020603050405020304" pitchFamily="18" charset="0"/>
                <a:cs typeface="Times New Roman" panose="02020603050405020304" pitchFamily="18" charset="0"/>
              </a:rPr>
              <a:t>. </a:t>
            </a:r>
            <a:br>
              <a:rPr lang="ru-RU" sz="3600" dirty="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До </a:t>
            </a:r>
            <a:r>
              <a:rPr lang="ru-RU" sz="3600" dirty="0" err="1">
                <a:latin typeface="Times New Roman" panose="02020603050405020304" pitchFamily="18" charset="0"/>
                <a:cs typeface="Times New Roman" panose="02020603050405020304" pitchFamily="18" charset="0"/>
              </a:rPr>
              <a:t>природних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ворогів</a:t>
            </a:r>
            <a:r>
              <a:rPr lang="ru-RU" sz="3600"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комах-</a:t>
            </a:r>
            <a:r>
              <a:rPr lang="ru-RU" sz="3600" dirty="0" err="1" smtClean="0">
                <a:latin typeface="Times New Roman" panose="02020603050405020304" pitchFamily="18" charset="0"/>
                <a:cs typeface="Times New Roman" panose="02020603050405020304" pitchFamily="18" charset="0"/>
              </a:rPr>
              <a:t>шкідників</a:t>
            </a:r>
            <a:r>
              <a:rPr lang="ru-RU" sz="3600" dirty="0" smtClean="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належать </a:t>
            </a:r>
            <a:r>
              <a:rPr lang="ru-RU" sz="3600" dirty="0" err="1">
                <a:latin typeface="Times New Roman" panose="02020603050405020304" pitchFamily="18" charset="0"/>
                <a:cs typeface="Times New Roman" panose="02020603050405020304" pitchFamily="18" charset="0"/>
              </a:rPr>
              <a:t>ентомофаги</a:t>
            </a:r>
            <a:r>
              <a:rPr lang="ru-RU" sz="3600" dirty="0">
                <a:latin typeface="Times New Roman" panose="02020603050405020304" pitchFamily="18" charset="0"/>
                <a:cs typeface="Times New Roman" panose="02020603050405020304" pitchFamily="18" charset="0"/>
              </a:rPr>
              <a:t> .</a:t>
            </a:r>
            <a:r>
              <a:rPr lang="ru-RU" sz="3600" dirty="0"/>
              <a:t/>
            </a:r>
            <a:br>
              <a:rPr lang="ru-RU" sz="3600" dirty="0"/>
            </a:br>
            <a:endParaRPr lang="ru-RU" sz="3600" dirty="0"/>
          </a:p>
        </p:txBody>
      </p:sp>
    </p:spTree>
    <p:extLst>
      <p:ext uri="{BB962C8B-B14F-4D97-AF65-F5344CB8AC3E}">
        <p14:creationId xmlns:p14="http://schemas.microsoft.com/office/powerpoint/2010/main" val="2005653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628800"/>
            <a:ext cx="8219256" cy="3960440"/>
          </a:xfrm>
        </p:spPr>
        <p:txBody>
          <a:bodyPr>
            <a:noAutofit/>
          </a:bodyPr>
          <a:lstStyle/>
          <a:p>
            <a:r>
              <a:rPr lang="ru-RU" sz="3200" dirty="0" smtClean="0"/>
              <a:t/>
            </a:r>
            <a:br>
              <a:rPr lang="ru-RU" sz="3200" dirty="0" smtClean="0"/>
            </a:br>
            <a:r>
              <a:rPr lang="ru-RU" sz="3200" dirty="0"/>
              <a:t/>
            </a:r>
            <a:br>
              <a:rPr lang="ru-RU" sz="3200" dirty="0"/>
            </a:br>
            <a:r>
              <a:rPr lang="ru-RU" sz="3200" dirty="0" smtClean="0"/>
              <a:t/>
            </a:r>
            <a:br>
              <a:rPr lang="ru-RU" sz="3200" dirty="0" smtClean="0"/>
            </a:br>
            <a:r>
              <a:rPr lang="ru-RU" sz="3200" dirty="0"/>
              <a:t/>
            </a:r>
            <a:br>
              <a:rPr lang="ru-RU" sz="3200" dirty="0"/>
            </a:br>
            <a:r>
              <a:rPr lang="ru-RU" sz="3200" dirty="0" smtClean="0"/>
              <a:t/>
            </a:r>
            <a:br>
              <a:rPr lang="ru-RU" sz="3200" dirty="0" smtClean="0"/>
            </a:br>
            <a:r>
              <a:rPr lang="ru-RU" sz="3200" dirty="0"/>
              <a:t/>
            </a:r>
            <a:br>
              <a:rPr lang="ru-RU" sz="3200" dirty="0"/>
            </a:br>
            <a:r>
              <a:rPr lang="ru-RU" sz="3200" dirty="0" err="1" smtClean="0">
                <a:latin typeface="Times New Roman" panose="02020603050405020304" pitchFamily="18" charset="0"/>
                <a:cs typeface="Times New Roman" panose="02020603050405020304" pitchFamily="18" charset="0"/>
              </a:rPr>
              <a:t>Найчисельніші</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ентомофаги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серед</a:t>
            </a:r>
            <a:r>
              <a:rPr lang="ru-RU" sz="3200" dirty="0">
                <a:latin typeface="Times New Roman" panose="02020603050405020304" pitchFamily="18" charset="0"/>
                <a:cs typeface="Times New Roman" panose="02020603050405020304" pitchFamily="18" charset="0"/>
              </a:rPr>
              <a:t> комах, </a:t>
            </a:r>
            <a:r>
              <a:rPr lang="ru-RU" sz="3200" dirty="0" err="1">
                <a:latin typeface="Times New Roman" panose="02020603050405020304" pitchFamily="18" charset="0"/>
                <a:cs typeface="Times New Roman" panose="02020603050405020304" pitchFamily="18" charset="0"/>
              </a:rPr>
              <a:t>павуків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кліщів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Ефективні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хижаки</a:t>
            </a:r>
            <a:r>
              <a:rPr lang="ru-RU" sz="3200" dirty="0">
                <a:latin typeface="Times New Roman" panose="02020603050405020304" pitchFamily="18" charset="0"/>
                <a:cs typeface="Times New Roman" panose="02020603050405020304" pitchFamily="18" charset="0"/>
              </a:rPr>
              <a:t> належать до ряду </a:t>
            </a:r>
            <a:r>
              <a:rPr lang="ru-RU" sz="3200" dirty="0" err="1" smtClean="0">
                <a:latin typeface="Times New Roman" panose="02020603050405020304" pitchFamily="18" charset="0"/>
                <a:cs typeface="Times New Roman" panose="02020603050405020304" pitchFamily="18" charset="0"/>
              </a:rPr>
              <a:t>твердокрилих</a:t>
            </a:r>
            <a:r>
              <a:rPr lang="ru-RU" sz="3200" dirty="0">
                <a:latin typeface="Times New Roman" panose="02020603050405020304" pitchFamily="18" charset="0"/>
                <a:cs typeface="Times New Roman" panose="02020603050405020304" pitchFamily="18" charset="0"/>
              </a:rPr>
              <a:t>.</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a:t>
            </a:r>
            <a:r>
              <a:rPr lang="ru-RU" sz="3200" dirty="0" err="1" smtClean="0">
                <a:latin typeface="Times New Roman" panose="02020603050405020304" pitchFamily="18" charset="0"/>
                <a:cs typeface="Times New Roman" panose="02020603050405020304" pitchFamily="18" charset="0"/>
              </a:rPr>
              <a:t>агато</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видів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що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застосовуються</a:t>
            </a:r>
            <a:r>
              <a:rPr lang="ru-RU" sz="3200" dirty="0">
                <a:latin typeface="Times New Roman" panose="02020603050405020304" pitchFamily="18" charset="0"/>
                <a:cs typeface="Times New Roman" panose="02020603050405020304" pitchFamily="18" charset="0"/>
              </a:rPr>
              <a:t> для </a:t>
            </a:r>
            <a:r>
              <a:rPr lang="ru-RU" sz="3200" dirty="0" err="1">
                <a:latin typeface="Times New Roman" panose="02020603050405020304" pitchFamily="18" charset="0"/>
                <a:cs typeface="Times New Roman" panose="02020603050405020304" pitchFamily="18" charset="0"/>
              </a:rPr>
              <a:t>захисту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рослин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шкідників</a:t>
            </a:r>
            <a:r>
              <a:rPr lang="ru-RU" sz="3200" dirty="0">
                <a:latin typeface="Times New Roman" panose="02020603050405020304" pitchFamily="18" charset="0"/>
                <a:cs typeface="Times New Roman" panose="02020603050405020304" pitchFamily="18" charset="0"/>
              </a:rPr>
              <a:t>, належать до </a:t>
            </a:r>
            <a:r>
              <a:rPr lang="ru-RU" sz="3200" dirty="0" err="1">
                <a:latin typeface="Times New Roman" panose="02020603050405020304" pitchFamily="18" charset="0"/>
                <a:cs typeface="Times New Roman" panose="02020603050405020304" pitchFamily="18" charset="0"/>
              </a:rPr>
              <a:t>родини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кокцинелід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або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сонечок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які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живляться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попелицями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листокрутками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білокрилками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кліщамифітофагами</a:t>
            </a:r>
            <a:r>
              <a:rPr lang="ru-RU" sz="3200" dirty="0">
                <a:latin typeface="Times New Roman" panose="02020603050405020304" pitchFamily="18" charset="0"/>
                <a:cs typeface="Times New Roman" panose="02020603050405020304" pitchFamily="18" charset="0"/>
              </a:rPr>
              <a:t>.</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pic>
        <p:nvPicPr>
          <p:cNvPr id="4" name="Picture 10" descr="Які комахи є корисними для городу й саду та де їх можна взят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16632"/>
            <a:ext cx="3898775" cy="25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102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4104456"/>
          </a:xfrm>
        </p:spPr>
        <p:txBody>
          <a:bodyPr>
            <a:normAutofit fontScale="90000"/>
          </a:bodyPr>
          <a:lstStyle/>
          <a:p>
            <a:r>
              <a:rPr lang="ru-RU" sz="3300" dirty="0" err="1">
                <a:latin typeface="Times New Roman" panose="02020603050405020304" pitchFamily="18" charset="0"/>
                <a:cs typeface="Times New Roman" panose="02020603050405020304" pitchFamily="18" charset="0"/>
              </a:rPr>
              <a:t>Велику</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корисну</a:t>
            </a:r>
            <a:r>
              <a:rPr lang="ru-RU" sz="3300" dirty="0">
                <a:latin typeface="Times New Roman" panose="02020603050405020304" pitchFamily="18" charset="0"/>
                <a:cs typeface="Times New Roman" panose="02020603050405020304" pitchFamily="18" charset="0"/>
              </a:rPr>
              <a:t> роль в </a:t>
            </a:r>
            <a:r>
              <a:rPr lang="ru-RU" sz="3300" dirty="0" err="1">
                <a:latin typeface="Times New Roman" panose="02020603050405020304" pitchFamily="18" charset="0"/>
                <a:cs typeface="Times New Roman" panose="02020603050405020304" pitchFamily="18" charset="0"/>
              </a:rPr>
              <a:t>агробіоценозах</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відіграють</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хижі</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жужелиці</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що</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живляться</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комахами</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котрі</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мешкають</a:t>
            </a:r>
            <a:r>
              <a:rPr lang="ru-RU" sz="3300" dirty="0">
                <a:latin typeface="Times New Roman" panose="02020603050405020304" pitchFamily="18" charset="0"/>
                <a:cs typeface="Times New Roman" panose="02020603050405020304" pitchFamily="18" charset="0"/>
              </a:rPr>
              <a:t> у </a:t>
            </a:r>
            <a:r>
              <a:rPr lang="ru-RU" sz="3300" dirty="0" err="1">
                <a:latin typeface="Times New Roman" panose="02020603050405020304" pitchFamily="18" charset="0"/>
                <a:cs typeface="Times New Roman" panose="02020603050405020304" pitchFamily="18" charset="0"/>
              </a:rPr>
              <a:t>ґрунті</a:t>
            </a:r>
            <a:r>
              <a:rPr lang="ru-RU" sz="3300" dirty="0">
                <a:latin typeface="Times New Roman" panose="02020603050405020304" pitchFamily="18" charset="0"/>
                <a:cs typeface="Times New Roman" panose="02020603050405020304" pitchFamily="18" charset="0"/>
              </a:rPr>
              <a:t>, а </a:t>
            </a:r>
            <a:r>
              <a:rPr lang="ru-RU" sz="3300" dirty="0" err="1">
                <a:latin typeface="Times New Roman" panose="02020603050405020304" pitchFamily="18" charset="0"/>
                <a:cs typeface="Times New Roman" panose="02020603050405020304" pitchFamily="18" charset="0"/>
              </a:rPr>
              <a:t>саме</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гусеницями</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підгризаючих</a:t>
            </a:r>
            <a:r>
              <a:rPr lang="ru-RU" sz="3300" dirty="0">
                <a:latin typeface="Times New Roman" panose="02020603050405020304" pitchFamily="18" charset="0"/>
                <a:cs typeface="Times New Roman" panose="02020603050405020304" pitchFamily="18" charset="0"/>
              </a:rPr>
              <a:t> і </a:t>
            </a:r>
            <a:r>
              <a:rPr lang="ru-RU" sz="3300" dirty="0" err="1">
                <a:latin typeface="Times New Roman" panose="02020603050405020304" pitchFamily="18" charset="0"/>
                <a:cs typeface="Times New Roman" panose="02020603050405020304" pitchFamily="18" charset="0"/>
              </a:rPr>
              <a:t>листогризучих</a:t>
            </a:r>
            <a:r>
              <a:rPr lang="ru-RU" sz="3300" dirty="0">
                <a:latin typeface="Times New Roman" panose="02020603050405020304" pitchFamily="18" charset="0"/>
                <a:cs typeface="Times New Roman" panose="02020603050405020304" pitchFamily="18" charset="0"/>
              </a:rPr>
              <a:t> совок, лучного і </a:t>
            </a:r>
            <a:r>
              <a:rPr lang="ru-RU" sz="3300" dirty="0" err="1">
                <a:latin typeface="Times New Roman" panose="02020603050405020304" pitchFamily="18" charset="0"/>
                <a:cs typeface="Times New Roman" panose="02020603050405020304" pitchFamily="18" charset="0"/>
              </a:rPr>
              <a:t>стеблового</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метеликів</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дротяниками</a:t>
            </a:r>
            <a:r>
              <a:rPr lang="ru-RU" sz="3300" dirty="0">
                <a:latin typeface="Times New Roman" panose="02020603050405020304" pitchFamily="18" charset="0"/>
                <a:cs typeface="Times New Roman" panose="02020603050405020304" pitchFamily="18" charset="0"/>
              </a:rPr>
              <a:t> та </a:t>
            </a:r>
            <a:r>
              <a:rPr lang="ru-RU" sz="3300" dirty="0" err="1">
                <a:latin typeface="Times New Roman" panose="02020603050405020304" pitchFamily="18" charset="0"/>
                <a:cs typeface="Times New Roman" panose="02020603050405020304" pitchFamily="18" charset="0"/>
              </a:rPr>
              <a:t>несправжньодротяниками</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Деякі</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хижаки</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мешкають</a:t>
            </a:r>
            <a:r>
              <a:rPr lang="ru-RU" sz="3300" dirty="0">
                <a:latin typeface="Times New Roman" panose="02020603050405020304" pitchFamily="18" charset="0"/>
                <a:cs typeface="Times New Roman" panose="02020603050405020304" pitchFamily="18" charset="0"/>
              </a:rPr>
              <a:t> на </a:t>
            </a:r>
            <a:r>
              <a:rPr lang="ru-RU" sz="3300" dirty="0" err="1">
                <a:latin typeface="Times New Roman" panose="02020603050405020304" pitchFamily="18" charset="0"/>
                <a:cs typeface="Times New Roman" panose="02020603050405020304" pitchFamily="18" charset="0"/>
              </a:rPr>
              <a:t>рослинах</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красотіл</a:t>
            </a:r>
            <a:r>
              <a:rPr lang="ru-RU" sz="3300" dirty="0">
                <a:latin typeface="Times New Roman" panose="02020603050405020304" pitchFamily="18" charset="0"/>
                <a:cs typeface="Times New Roman" panose="02020603050405020304" pitchFamily="18" charset="0"/>
              </a:rPr>
              <a:t> великий) і </a:t>
            </a:r>
            <a:r>
              <a:rPr lang="ru-RU" sz="3300" dirty="0" err="1">
                <a:latin typeface="Times New Roman" panose="02020603050405020304" pitchFamily="18" charset="0"/>
                <a:cs typeface="Times New Roman" panose="02020603050405020304" pitchFamily="18" charset="0"/>
              </a:rPr>
              <a:t>знищують</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гусінь</a:t>
            </a:r>
            <a:r>
              <a:rPr lang="ru-RU" sz="3300" dirty="0">
                <a:latin typeface="Times New Roman" panose="02020603050405020304" pitchFamily="18" charset="0"/>
                <a:cs typeface="Times New Roman" panose="02020603050405020304" pitchFamily="18" charset="0"/>
              </a:rPr>
              <a:t> непарного </a:t>
            </a:r>
            <a:r>
              <a:rPr lang="ru-RU" sz="3300" dirty="0" err="1">
                <a:latin typeface="Times New Roman" panose="02020603050405020304" pitchFamily="18" charset="0"/>
                <a:cs typeface="Times New Roman" panose="02020603050405020304" pitchFamily="18" charset="0"/>
              </a:rPr>
              <a:t>кільчастого</a:t>
            </a:r>
            <a:r>
              <a:rPr lang="ru-RU" sz="3300" dirty="0">
                <a:latin typeface="Times New Roman" panose="02020603050405020304" pitchFamily="18" charset="0"/>
                <a:cs typeface="Times New Roman" panose="02020603050405020304" pitchFamily="18" charset="0"/>
              </a:rPr>
              <a:t> </a:t>
            </a:r>
            <a:r>
              <a:rPr lang="ru-RU" sz="3300" dirty="0" err="1">
                <a:latin typeface="Times New Roman" panose="02020603050405020304" pitchFamily="18" charset="0"/>
                <a:cs typeface="Times New Roman" panose="02020603050405020304" pitchFamily="18" charset="0"/>
              </a:rPr>
              <a:t>шовкопряда</a:t>
            </a:r>
            <a:r>
              <a:rPr lang="ru-RU" sz="3600"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3074" name="Picture 2" descr="Жужелиця хлібна мала - опис та перелік інсектицидів від шкідник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52800" y="4149080"/>
            <a:ext cx="2376264" cy="26607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ll➤ Турун або жужелиця - корисна чи шкідлива комаха? ⭐ вся актуальна  інформація на сайті agrostory.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4641831"/>
            <a:ext cx="3240359" cy="216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048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996952"/>
            <a:ext cx="8229600" cy="3129211"/>
          </a:xfrm>
        </p:spPr>
        <p:txBody>
          <a:bodyPr/>
          <a:lstStyle/>
          <a:p>
            <a:r>
              <a:rPr lang="ru-RU" dirty="0" err="1">
                <a:latin typeface="Times New Roman" panose="02020603050405020304" pitchFamily="18" charset="0"/>
                <a:cs typeface="Times New Roman" panose="02020603050405020304" pitchFamily="18" charset="0"/>
              </a:rPr>
              <a:t>Ентомофаги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мешкають</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різноманітних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екологічних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умовах</a:t>
            </a:r>
            <a:r>
              <a:rPr lang="ru-RU" dirty="0">
                <a:latin typeface="Times New Roman" panose="02020603050405020304" pitchFamily="18" charset="0"/>
                <a:cs typeface="Times New Roman" panose="02020603050405020304" pitchFamily="18" charset="0"/>
              </a:rPr>
              <a:t> і тому </a:t>
            </a:r>
            <a:r>
              <a:rPr lang="ru-RU" dirty="0" err="1">
                <a:latin typeface="Times New Roman" panose="02020603050405020304" pitchFamily="18" charset="0"/>
                <a:cs typeface="Times New Roman" panose="02020603050405020304" pitchFamily="18" charset="0"/>
              </a:rPr>
              <a:t>відзначаються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різними</a:t>
            </a:r>
            <a:r>
              <a:rPr lang="ru-RU" dirty="0">
                <a:latin typeface="Times New Roman" panose="02020603050405020304" pitchFamily="18" charset="0"/>
                <a:cs typeface="Times New Roman" panose="02020603050405020304" pitchFamily="18" charset="0"/>
              </a:rPr>
              <a:t> способами </a:t>
            </a:r>
            <a:r>
              <a:rPr lang="ru-RU" dirty="0" err="1">
                <a:latin typeface="Times New Roman" panose="02020603050405020304" pitchFamily="18" charset="0"/>
                <a:cs typeface="Times New Roman" panose="02020603050405020304" pitchFamily="18" charset="0"/>
              </a:rPr>
              <a:t>життя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Хижаки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відкладають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яйця</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колонії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попелиць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листоблішок</a:t>
            </a:r>
            <a:r>
              <a:rPr lang="ru-RU" dirty="0">
                <a:latin typeface="Times New Roman" panose="02020603050405020304" pitchFamily="18" charset="0"/>
                <a:cs typeface="Times New Roman" panose="02020603050405020304" pitchFamily="18" charset="0"/>
              </a:rPr>
              <a:t>, кокцид, </a:t>
            </a:r>
            <a:r>
              <a:rPr lang="ru-RU" dirty="0" err="1">
                <a:latin typeface="Times New Roman" panose="02020603050405020304" pitchFamily="18" charset="0"/>
                <a:cs typeface="Times New Roman" panose="02020603050405020304" pitchFamily="18" charset="0"/>
              </a:rPr>
              <a:t>кліщів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середовище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оточує</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pic>
        <p:nvPicPr>
          <p:cNvPr id="4098" name="Picture 2" descr="Найбільш поширені на території Західної України ентомофаги — ДУ &quot;ВОЛИНСЬКА  ОБЛАСНА ФІТОСАНІТАРНА ЛАБОРАТОРІ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495" y="404663"/>
            <a:ext cx="3336305" cy="244827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Ентомофаги – корисні комахи! | Агроном з Полтав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Ентомофаги – корисні комахи! | Агроном з Полтав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3"/>
          <a:stretch>
            <a:fillRect/>
          </a:stretch>
        </p:blipFill>
        <p:spPr>
          <a:xfrm>
            <a:off x="1763688" y="404664"/>
            <a:ext cx="3118098" cy="2448271"/>
          </a:xfrm>
          <a:prstGeom prst="rect">
            <a:avLst/>
          </a:prstGeom>
        </p:spPr>
      </p:pic>
    </p:spTree>
    <p:extLst>
      <p:ext uri="{BB962C8B-B14F-4D97-AF65-F5344CB8AC3E}">
        <p14:creationId xmlns:p14="http://schemas.microsoft.com/office/powerpoint/2010/main" val="2112152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507288" cy="3096344"/>
          </a:xfrm>
        </p:spPr>
        <p:txBody>
          <a:bodyPr>
            <a:noAutofit/>
          </a:bodyPr>
          <a:lstStyle/>
          <a:p>
            <a:r>
              <a:rPr lang="uk-UA" sz="3200" b="1" dirty="0"/>
              <a:t>Сонечко</a:t>
            </a:r>
            <a:r>
              <a:rPr lang="ru-RU" sz="3200" dirty="0"/>
              <a:t/>
            </a:r>
            <a:br>
              <a:rPr lang="ru-RU" sz="3200" dirty="0"/>
            </a:br>
            <a:r>
              <a:rPr lang="ru-RU" sz="3200" dirty="0" smtClean="0"/>
              <a:t>         </a:t>
            </a:r>
            <a:r>
              <a:rPr lang="uk-UA" sz="3200" dirty="0" smtClean="0"/>
              <a:t>Ці </a:t>
            </a:r>
            <a:r>
              <a:rPr lang="uk-UA" sz="3200" dirty="0"/>
              <a:t>комахи абсолютно безпечні та навіть корисні: добре літають та з дивовижною точністю знаходять колонії попелиць (які, </a:t>
            </a:r>
            <a:r>
              <a:rPr lang="uk-UA" sz="3200" dirty="0" smtClean="0"/>
              <a:t>як відомо</a:t>
            </a:r>
            <a:r>
              <a:rPr lang="uk-UA" sz="3200" dirty="0"/>
              <a:t>, шкодять багатьом рослинам) і з жадібністю їх поїдають. </a:t>
            </a:r>
            <a:endParaRPr lang="ru-RU" sz="3200" dirty="0"/>
          </a:p>
        </p:txBody>
      </p:sp>
      <p:pic>
        <p:nvPicPr>
          <p:cNvPr id="4" name="Рисунок 3"/>
          <p:cNvPicPr>
            <a:picLocks noChangeAspect="1"/>
          </p:cNvPicPr>
          <p:nvPr/>
        </p:nvPicPr>
        <p:blipFill>
          <a:blip r:embed="rId2"/>
          <a:stretch>
            <a:fillRect/>
          </a:stretch>
        </p:blipFill>
        <p:spPr>
          <a:xfrm>
            <a:off x="899592" y="4005065"/>
            <a:ext cx="3456384" cy="2637940"/>
          </a:xfrm>
          <a:prstGeom prst="rect">
            <a:avLst/>
          </a:prstGeom>
        </p:spPr>
      </p:pic>
      <p:pic>
        <p:nvPicPr>
          <p:cNvPr id="5122" name="Picture 2" descr="Які комахи є корисними для городу й саду та де їх можна взя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005065"/>
            <a:ext cx="3672408" cy="263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92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476672"/>
            <a:ext cx="8229600" cy="5976664"/>
          </a:xfrm>
        </p:spPr>
        <p:txBody>
          <a:bodyPr>
            <a:normAutofit fontScale="92500" lnSpcReduction="10000"/>
          </a:bodyPr>
          <a:lstStyle/>
          <a:p>
            <a:r>
              <a:rPr lang="ru-RU" dirty="0" smtClean="0">
                <a:latin typeface="Times New Roman" panose="02020603050405020304" pitchFamily="18" charset="0"/>
                <a:cs typeface="Times New Roman" panose="02020603050405020304" pitchFamily="18" charset="0"/>
              </a:rPr>
              <a:t>Там, </a:t>
            </a:r>
            <a:r>
              <a:rPr lang="ru-RU" dirty="0">
                <a:latin typeface="Times New Roman" panose="02020603050405020304" pitchFamily="18" charset="0"/>
                <a:cs typeface="Times New Roman" panose="02020603050405020304" pitchFamily="18" charset="0"/>
              </a:rPr>
              <a:t>де </a:t>
            </a:r>
            <a:r>
              <a:rPr lang="ru-RU" dirty="0" err="1">
                <a:latin typeface="Times New Roman" panose="02020603050405020304" pitchFamily="18" charset="0"/>
                <a:cs typeface="Times New Roman" panose="02020603050405020304" pitchFamily="18" charset="0"/>
              </a:rPr>
              <a:t>оселилися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сонечка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попелиця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повністю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зникнути</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сприятливі</a:t>
            </a:r>
            <a:r>
              <a:rPr lang="ru-RU" dirty="0">
                <a:latin typeface="Times New Roman" panose="02020603050405020304" pitchFamily="18" charset="0"/>
                <a:cs typeface="Times New Roman" panose="02020603050405020304" pitchFamily="18" charset="0"/>
              </a:rPr>
              <a:t> роки </a:t>
            </a:r>
            <a:r>
              <a:rPr lang="ru-RU" dirty="0" err="1">
                <a:latin typeface="Times New Roman" panose="02020603050405020304" pitchFamily="18" charset="0"/>
                <a:cs typeface="Times New Roman" panose="02020603050405020304" pitchFamily="18" charset="0"/>
              </a:rPr>
              <a:t>сонечка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масово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розмножуються</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харчуються</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тільки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попелицями</a:t>
            </a:r>
            <a:r>
              <a:rPr lang="ru-RU" dirty="0">
                <a:latin typeface="Times New Roman" panose="02020603050405020304" pitchFamily="18" charset="0"/>
                <a:cs typeface="Times New Roman" panose="02020603050405020304" pitchFamily="18" charset="0"/>
              </a:rPr>
              <a:t>, але і </a:t>
            </a:r>
            <a:r>
              <a:rPr lang="ru-RU" dirty="0" err="1">
                <a:latin typeface="Times New Roman" panose="02020603050405020304" pitchFamily="18" charset="0"/>
                <a:cs typeface="Times New Roman" panose="02020603050405020304" pitchFamily="18" charset="0"/>
              </a:rPr>
              <a:t>іншими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дрібними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шкідниками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Зимують</a:t>
            </a:r>
            <a:r>
              <a:rPr lang="ru-RU" dirty="0">
                <a:latin typeface="Times New Roman" panose="02020603050405020304" pitchFamily="18" charset="0"/>
                <a:cs typeface="Times New Roman" panose="02020603050405020304" pitchFamily="18" charset="0"/>
              </a:rPr>
              <a:t> жуки в </a:t>
            </a:r>
            <a:r>
              <a:rPr lang="ru-RU" dirty="0" err="1">
                <a:latin typeface="Times New Roman" panose="02020603050405020304" pitchFamily="18" charset="0"/>
                <a:cs typeface="Times New Roman" panose="02020603050405020304" pitchFamily="18" charset="0"/>
              </a:rPr>
              <a:t>щілинах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будівель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опалим </a:t>
            </a:r>
            <a:r>
              <a:rPr lang="ru-RU" dirty="0" err="1">
                <a:latin typeface="Times New Roman" panose="02020603050405020304" pitchFamily="18" charset="0"/>
                <a:cs typeface="Times New Roman" panose="02020603050405020304" pitchFamily="18" charset="0"/>
              </a:rPr>
              <a:t>листям</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сухій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траві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тощо</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пошуках</a:t>
            </a:r>
            <a:r>
              <a:rPr lang="ru-RU" dirty="0">
                <a:latin typeface="Times New Roman" panose="02020603050405020304" pitchFamily="18" charset="0"/>
                <a:cs typeface="Times New Roman" panose="02020603050405020304" pitchFamily="18" charset="0"/>
              </a:rPr>
              <a:t> води і поживи </a:t>
            </a:r>
            <a:r>
              <a:rPr lang="ru-RU" dirty="0" err="1">
                <a:latin typeface="Times New Roman" panose="02020603050405020304" pitchFamily="18" charset="0"/>
                <a:cs typeface="Times New Roman" panose="02020603050405020304" pitchFamily="18" charset="0"/>
              </a:rPr>
              <a:t>сонечка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масово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збиратися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поблизу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водойм</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камінні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повзають</a:t>
            </a:r>
            <a:r>
              <a:rPr lang="ru-RU" dirty="0">
                <a:latin typeface="Times New Roman" panose="02020603050405020304" pitchFamily="18" charset="0"/>
                <a:cs typeface="Times New Roman" panose="02020603050405020304" pitchFamily="18" charset="0"/>
              </a:rPr>
              <a:t> по дорогах, при </a:t>
            </a:r>
            <a:r>
              <a:rPr lang="ru-RU" dirty="0" err="1">
                <a:latin typeface="Times New Roman" panose="02020603050405020304" pitchFamily="18" charset="0"/>
                <a:cs typeface="Times New Roman" panose="02020603050405020304" pitchFamily="18" charset="0"/>
              </a:rPr>
              <a:t>цьому</a:t>
            </a:r>
            <a:r>
              <a:rPr lang="ru-RU" dirty="0">
                <a:latin typeface="Times New Roman" panose="02020603050405020304" pitchFamily="18" charset="0"/>
                <a:cs typeface="Times New Roman" panose="02020603050405020304" pitchFamily="18" charset="0"/>
              </a:rPr>
              <a:t> велика </a:t>
            </a:r>
            <a:r>
              <a:rPr lang="ru-RU" dirty="0" err="1">
                <a:latin typeface="Times New Roman" panose="02020603050405020304" pitchFamily="18" charset="0"/>
                <a:cs typeface="Times New Roman" panose="02020603050405020304" pitchFamily="18" charset="0"/>
              </a:rPr>
              <a:t>кількість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гине</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такий</a:t>
            </a:r>
            <a:r>
              <a:rPr lang="ru-RU" dirty="0">
                <a:latin typeface="Times New Roman" panose="02020603050405020304" pitchFamily="18" charset="0"/>
                <a:cs typeface="Times New Roman" panose="02020603050405020304" pitchFamily="18" charset="0"/>
              </a:rPr>
              <a:t> час </a:t>
            </a:r>
            <a:r>
              <a:rPr lang="ru-RU" dirty="0" err="1">
                <a:latin typeface="Times New Roman" panose="02020603050405020304" pitchFamily="18" charset="0"/>
                <a:cs typeface="Times New Roman" panose="02020603050405020304" pitchFamily="18" charset="0"/>
              </a:rPr>
              <a:t>ці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корисні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комахи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заслуговують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зібрали</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a:t>
            </a:r>
            <a:r>
              <a:rPr lang="ru-RU" dirty="0" err="1">
                <a:latin typeface="Times New Roman" panose="02020603050405020304" pitchFamily="18" charset="0"/>
                <a:cs typeface="Times New Roman" panose="02020603050405020304" pitchFamily="18" charset="0"/>
              </a:rPr>
              <a:t>спеціальні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скриньки</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густої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сітки</a:t>
            </a:r>
            <a:r>
              <a:rPr lang="ru-RU" dirty="0">
                <a:latin typeface="Times New Roman" panose="02020603050405020304" pitchFamily="18" charset="0"/>
                <a:cs typeface="Times New Roman" panose="02020603050405020304" pitchFamily="18" charset="0"/>
              </a:rPr>
              <a:t> і </a:t>
            </a:r>
            <a:r>
              <a:rPr lang="ru-RU" dirty="0" err="1" smtClean="0">
                <a:latin typeface="Times New Roman" panose="02020603050405020304" pitchFamily="18" charset="0"/>
                <a:cs typeface="Times New Roman" panose="02020603050405020304" pitchFamily="18" charset="0"/>
              </a:rPr>
              <a:t>зберігали</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a:t>
            </a:r>
            <a:r>
              <a:rPr lang="ru-RU" dirty="0" err="1">
                <a:latin typeface="Times New Roman" panose="02020603050405020304" pitchFamily="18" charset="0"/>
                <a:cs typeface="Times New Roman" panose="02020603050405020304" pitchFamily="18" charset="0"/>
              </a:rPr>
              <a:t>підвалі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весною </a:t>
            </a:r>
            <a:r>
              <a:rPr lang="ru-RU" dirty="0" err="1">
                <a:latin typeface="Times New Roman" panose="02020603050405020304" pitchFamily="18" charset="0"/>
                <a:cs typeface="Times New Roman" panose="02020603050405020304" pitchFamily="18" charset="0"/>
              </a:rPr>
              <a:t>випустити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рослини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пошкоджені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попелицею</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02814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090466"/>
          </a:xfrm>
        </p:spPr>
        <p:txBody>
          <a:bodyPr>
            <a:noAutofit/>
          </a:bodyPr>
          <a:lstStyle/>
          <a:p>
            <a:r>
              <a:rPr lang="uk-UA" sz="3200" dirty="0" smtClean="0"/>
              <a:t>Навесні</a:t>
            </a:r>
            <a:r>
              <a:rPr lang="uk-UA" sz="3200" dirty="0" smtClean="0"/>
              <a:t> </a:t>
            </a:r>
            <a:r>
              <a:rPr lang="uk-UA" sz="3200" dirty="0"/>
              <a:t>ми так і </a:t>
            </a:r>
            <a:r>
              <a:rPr lang="uk-UA" sz="3200" dirty="0" smtClean="0"/>
              <a:t>зробили. </a:t>
            </a:r>
            <a:r>
              <a:rPr lang="uk-UA" sz="3200" dirty="0"/>
              <a:t>З</a:t>
            </a:r>
            <a:r>
              <a:rPr lang="uk-UA" sz="3200" dirty="0" smtClean="0"/>
              <a:t>ібрали </a:t>
            </a:r>
            <a:r>
              <a:rPr lang="uk-UA" sz="3200" dirty="0"/>
              <a:t>декілька десятків сонечок і випустили їх на рослину , </a:t>
            </a:r>
            <a:r>
              <a:rPr lang="uk-UA" sz="3200" dirty="0" smtClean="0"/>
              <a:t>      </a:t>
            </a:r>
            <a:br>
              <a:rPr lang="uk-UA" sz="3200" dirty="0" smtClean="0"/>
            </a:br>
            <a:r>
              <a:rPr lang="uk-UA" sz="3200" dirty="0"/>
              <a:t> </a:t>
            </a:r>
            <a:r>
              <a:rPr lang="uk-UA" sz="3200" dirty="0" smtClean="0"/>
              <a:t>          яку </a:t>
            </a:r>
            <a:r>
              <a:rPr lang="uk-UA" sz="3200" dirty="0"/>
              <a:t>пошкодили попелиці .Протягом декількох днів ми спостерігали за тим , що відбувається . </a:t>
            </a:r>
            <a:r>
              <a:rPr lang="ru-RU" sz="3200" dirty="0" err="1"/>
              <a:t>Відомі</a:t>
            </a:r>
            <a:r>
              <a:rPr lang="ru-RU" sz="3200" dirty="0"/>
              <a:t> у нас </a:t>
            </a:r>
            <a:r>
              <a:rPr lang="ru-RU" sz="3200" dirty="0" err="1" smtClean="0"/>
              <a:t>семикрапкові</a:t>
            </a:r>
            <a:r>
              <a:rPr lang="ru-RU" sz="3200" dirty="0" smtClean="0"/>
              <a:t> </a:t>
            </a:r>
            <a:r>
              <a:rPr lang="ru-RU" sz="3200" dirty="0" err="1" smtClean="0"/>
              <a:t>сонечка</a:t>
            </a:r>
            <a:r>
              <a:rPr lang="ru-RU" sz="3200" dirty="0" smtClean="0"/>
              <a:t> </a:t>
            </a:r>
            <a:r>
              <a:rPr lang="ru-RU" sz="3200" dirty="0" err="1"/>
              <a:t>знищують</a:t>
            </a:r>
            <a:r>
              <a:rPr lang="ru-RU" sz="3200" dirty="0"/>
              <a:t> в день до 150 </a:t>
            </a:r>
            <a:r>
              <a:rPr lang="ru-RU" sz="3200" dirty="0" err="1"/>
              <a:t>попелиць</a:t>
            </a:r>
            <a:r>
              <a:rPr lang="ru-RU" sz="3200" dirty="0"/>
              <a:t>, </a:t>
            </a:r>
            <a:r>
              <a:rPr lang="ru-RU" sz="3200" dirty="0" err="1"/>
              <a:t>більш</a:t>
            </a:r>
            <a:r>
              <a:rPr lang="ru-RU" sz="3200" dirty="0"/>
              <a:t> </a:t>
            </a:r>
            <a:r>
              <a:rPr lang="ru-RU" sz="3200" dirty="0" err="1"/>
              <a:t>дрібні</a:t>
            </a:r>
            <a:r>
              <a:rPr lang="ru-RU" sz="3200" dirty="0"/>
              <a:t> </a:t>
            </a:r>
            <a:r>
              <a:rPr lang="ru-RU" sz="3200" dirty="0" err="1"/>
              <a:t>види</a:t>
            </a:r>
            <a:r>
              <a:rPr lang="ru-RU" sz="3200" dirty="0"/>
              <a:t> – до 60. </a:t>
            </a:r>
            <a:r>
              <a:rPr lang="ru-RU" sz="3200" dirty="0" err="1"/>
              <a:t>Ще</a:t>
            </a:r>
            <a:r>
              <a:rPr lang="ru-RU" sz="3200" dirty="0"/>
              <a:t> будучи личинками, </a:t>
            </a:r>
            <a:r>
              <a:rPr lang="ru-RU" sz="3200" dirty="0" err="1"/>
              <a:t>комахи</a:t>
            </a:r>
            <a:r>
              <a:rPr lang="ru-RU" sz="3200" dirty="0"/>
              <a:t> </a:t>
            </a:r>
            <a:r>
              <a:rPr lang="ru-RU" sz="3200" dirty="0" err="1"/>
              <a:t>пожирають</a:t>
            </a:r>
            <a:r>
              <a:rPr lang="ru-RU" sz="3200" dirty="0"/>
              <a:t> в </a:t>
            </a:r>
            <a:r>
              <a:rPr lang="ru-RU" sz="3200" dirty="0" err="1"/>
              <a:t>цілому</a:t>
            </a:r>
            <a:r>
              <a:rPr lang="ru-RU" sz="3200" dirty="0"/>
              <a:t> до 800 </a:t>
            </a:r>
            <a:r>
              <a:rPr lang="ru-RU" sz="3200" dirty="0" err="1"/>
              <a:t>попелиць</a:t>
            </a:r>
            <a:r>
              <a:rPr lang="ru-RU" sz="3200" dirty="0"/>
              <a:t>.</a:t>
            </a:r>
          </a:p>
        </p:txBody>
      </p:sp>
      <p:pic>
        <p:nvPicPr>
          <p:cNvPr id="4" name="Объект 3"/>
          <p:cNvPicPr>
            <a:picLocks noGrp="1" noChangeAspect="1"/>
          </p:cNvPicPr>
          <p:nvPr>
            <p:ph idx="1"/>
          </p:nvPr>
        </p:nvPicPr>
        <p:blipFill>
          <a:blip r:embed="rId2"/>
          <a:stretch>
            <a:fillRect/>
          </a:stretch>
        </p:blipFill>
        <p:spPr>
          <a:xfrm>
            <a:off x="251520" y="4005064"/>
            <a:ext cx="2808312" cy="2664024"/>
          </a:xfrm>
          <a:prstGeom prst="rect">
            <a:avLst/>
          </a:prstGeom>
        </p:spPr>
      </p:pic>
      <p:pic>
        <p:nvPicPr>
          <p:cNvPr id="8194" name="Picture 2" descr="Сонечка наступають. Що сталося на півдні України - BBC News Україн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4595062"/>
            <a:ext cx="3294642" cy="207402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Природні вороги: картинки, стокові Природні вороги фотографії, зображення |  Скачати з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Природні вороги: картинки, стокові Природні вороги фотографії, зображення |  Скачати з Depositphot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4"/>
          <a:stretch>
            <a:fillRect/>
          </a:stretch>
        </p:blipFill>
        <p:spPr>
          <a:xfrm>
            <a:off x="6642506" y="4365104"/>
            <a:ext cx="2249974" cy="2303984"/>
          </a:xfrm>
          <a:prstGeom prst="rect">
            <a:avLst/>
          </a:prstGeom>
        </p:spPr>
      </p:pic>
    </p:spTree>
    <p:extLst>
      <p:ext uri="{BB962C8B-B14F-4D97-AF65-F5344CB8AC3E}">
        <p14:creationId xmlns:p14="http://schemas.microsoft.com/office/powerpoint/2010/main" val="1974544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260</Words>
  <Application>Microsoft Office PowerPoint</Application>
  <PresentationFormat>Экран (4:3)</PresentationFormat>
  <Paragraphs>21</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 Вивчення комах-ентомофагів в системі біологічного методу регулювання чисельності шкідників»  </vt:lpstr>
      <vt:lpstr>Комахи-ентомофаги – це добровільні помічники садівників, які регулюють чисельність шкідників до безпечного мінімуму. Звичайно, якщо на ділянці намагаються не застосовувати токсичну хімію і створюють умови для життя корисних комах. </vt:lpstr>
      <vt:lpstr>Часто садівники і огородники  зустрічають термін «ентомофаги ». Він означає — живі організми, здатні знищити комах. Зберегти  ентомофагів  – значить дати можливість їм самим розправитися і знищити комах, а нам – отримати непошкоджений урожай при мінімальній кількості хімічних обробок.  До природних ворогів комах-шкідників належать ентомофаги . </vt:lpstr>
      <vt:lpstr>      Найчисельніші ентомофаги серед комах, павуків, кліщів. Ефективні хижаки належать до ряду твердокрилих. Багато видів, що застосовуються для захисту рослин від шкідників, належать до родини кокцинелід або сонечок, які живляться попелицями, листокрутками, білокрилками, кліщамифітофагами. </vt:lpstr>
      <vt:lpstr>Велику корисну роль в агробіоценозах відіграють хижі жужелиці, що живляться комахами, котрі мешкають у ґрунті, а саме: гусеницями підгризаючих і листогризучих совок, лучного і стеблового метеликів, дротяниками та несправжньодротяниками. Деякі хижаки мешкають на рослинах (красотіл великий) і знищують гусінь непарного кільчастого шовкопряда. </vt:lpstr>
      <vt:lpstr>Презентация PowerPoint</vt:lpstr>
      <vt:lpstr>Сонечко          Ці комахи абсолютно безпечні та навіть корисні: добре літають та з дивовижною точністю знаходять колонії попелиць (які, як відомо, шкодять багатьом рослинам) і з жадібністю їх поїдають. </vt:lpstr>
      <vt:lpstr>Презентация PowerPoint</vt:lpstr>
      <vt:lpstr>Навесні ми так і зробили. Зібрали декілька десятків сонечок і випустили їх на рослину ,                   яку пошкодили попелиці .Протягом декількох днів ми спостерігали за тим , що відбувається . Відомі у нас семикрапкові сонечка знищують в день до 150 попелиць, більш дрібні види – до 60. Ще будучи личинками, комахи пожирають в цілому до 800 попелиць.</vt:lpstr>
      <vt:lpstr>Жужелиці      Особливу зацікавленість викликають хижі           жуки родини жужелиць. Личинки жужелиці харчуються яйцями овочевих мух, дрібними комахами та їх личинками, черв'яками, слимаками . Жужелиці — неспеціалізовані хижаки. </vt:lpstr>
      <vt:lpstr>        Вони знищують понад 400 видів шкідників, за даними науковців , одна жужелиця за добу може з’їсти до 64 попелиць. За високої агротехніки зернових культур на 1 га поля налічується близько  60 тис. особин хижих жужелиць. </vt:lpstr>
      <vt:lpstr>  Висновки Необхідно створювати сприятливі умови для розмноження в саду корисних комах .  Найбільш цінними для агровиробництва як у теплиці, так і у відкритому  ґрунті є:  журчалки (знищують різні види попелиці); трихограми (відкладають свої яйця в яйця, личинки і тіло дорослих особин комах-шкідників і вбивають їх); сонечка (поїдають попелиць та інших комах); </vt:lpstr>
      <vt:lpstr>               мухи махини (цінні агенти біологічної боротьби зі шкідниками, є лютими ворогами шкідників); златоглазки (личинки живляться попелицями, ченцями борошнистими, щитівками, яєчками метеликів і дрібними гусеницями); клопи хижі (харчуються дрібними личинками, яєчками комах, кліщами та трипсами); павуки (до комах не належать, але є лютими ворогами шкідників).</vt:lpstr>
      <vt:lpstr>      Залучити цих комах допоможуть наступні рослини, що є природніми атрактантами:   пижмо, пупавка, чорнобривці, майорець, космея, кмин, кріп, фенхель, м'ята колосова. Здатністю залучати корисних комах мають багато видів бобових, наприклад, конюшина або вика.  Вони забезпечують корисних комах постійним кормом і вологою та слугують ареалом їх існування. </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asuss</dc:creator>
  <cp:lastModifiedBy>User</cp:lastModifiedBy>
  <cp:revision>140</cp:revision>
  <dcterms:created xsi:type="dcterms:W3CDTF">2019-01-29T19:35:23Z</dcterms:created>
  <dcterms:modified xsi:type="dcterms:W3CDTF">2023-03-31T06:39:03Z</dcterms:modified>
</cp:coreProperties>
</file>