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sldIdLst>
    <p:sldId id="288" r:id="rId2"/>
    <p:sldId id="289" r:id="rId3"/>
    <p:sldId id="301" r:id="rId4"/>
    <p:sldId id="302" r:id="rId5"/>
    <p:sldId id="305" r:id="rId6"/>
    <p:sldId id="303" r:id="rId7"/>
    <p:sldId id="311" r:id="rId8"/>
    <p:sldId id="304" r:id="rId9"/>
    <p:sldId id="306" r:id="rId10"/>
    <p:sldId id="307" r:id="rId11"/>
    <p:sldId id="308" r:id="rId12"/>
    <p:sldId id="309" r:id="rId13"/>
    <p:sldId id="310" r:id="rId14"/>
    <p:sldId id="312" r:id="rId15"/>
    <p:sldId id="298"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74" autoAdjust="0"/>
    <p:restoredTop sz="94660" autoAdjust="0"/>
  </p:normalViewPr>
  <p:slideViewPr>
    <p:cSldViewPr snapToGrid="0" showGuides="1">
      <p:cViewPr varScale="1">
        <p:scale>
          <a:sx n="78" d="100"/>
          <a:sy n="78" d="100"/>
        </p:scale>
        <p:origin x="-114" y="-672"/>
      </p:cViewPr>
      <p:guideLst>
        <p:guide orient="horz" pos="2160"/>
        <p:guide pos="3840"/>
      </p:guideLst>
    </p:cSldViewPr>
  </p:slideViewPr>
  <p:outlineViewPr>
    <p:cViewPr>
      <p:scale>
        <a:sx n="33" d="100"/>
        <a:sy n="33" d="100"/>
      </p:scale>
      <p:origin x="18"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7A357E-60D5-4D93-866D-9C3E5D5C0A2B}" type="doc">
      <dgm:prSet loTypeId="urn:microsoft.com/office/officeart/2008/layout/RadialCluster" loCatId="cycle" qsTypeId="urn:microsoft.com/office/officeart/2005/8/quickstyle/simple1" qsCatId="simple" csTypeId="urn:microsoft.com/office/officeart/2005/8/colors/colorful2" csCatId="colorful" phldr="1"/>
      <dgm:spPr/>
      <dgm:t>
        <a:bodyPr/>
        <a:lstStyle/>
        <a:p>
          <a:endParaRPr lang="ru-RU"/>
        </a:p>
      </dgm:t>
    </dgm:pt>
    <dgm:pt modelId="{0E373DE1-75AD-4624-AF76-D8EF9ED7ADDB}">
      <dgm:prSet phldrT="[Текст]" custT="1"/>
      <dgm:spPr/>
      <dgm:t>
        <a:bodyPr/>
        <a:lstStyle/>
        <a:p>
          <a:r>
            <a:rPr lang="ru-RU" sz="2400" dirty="0" err="1"/>
            <a:t>Методи</a:t>
          </a:r>
          <a:r>
            <a:rPr lang="ru-RU" sz="2400" dirty="0"/>
            <a:t> </a:t>
          </a:r>
          <a:r>
            <a:rPr lang="ru-RU" sz="2400" dirty="0" err="1"/>
            <a:t>регуляціїї</a:t>
          </a:r>
          <a:r>
            <a:rPr lang="ru-RU" sz="2400" dirty="0"/>
            <a:t> </a:t>
          </a:r>
          <a:r>
            <a:rPr lang="ru-RU" sz="2400" dirty="0" err="1"/>
            <a:t>чисельності</a:t>
          </a:r>
          <a:r>
            <a:rPr lang="ru-RU" sz="2400" dirty="0"/>
            <a:t>  </a:t>
          </a:r>
          <a:r>
            <a:rPr lang="ru-RU" sz="2400" dirty="0" err="1"/>
            <a:t>популяції</a:t>
          </a:r>
          <a:r>
            <a:rPr lang="ru-RU" sz="2400" dirty="0"/>
            <a:t> </a:t>
          </a:r>
          <a:r>
            <a:rPr lang="ru-RU" sz="2400" dirty="0" err="1"/>
            <a:t>американського</a:t>
          </a:r>
          <a:r>
            <a:rPr lang="ru-RU" sz="2400" dirty="0"/>
            <a:t> </a:t>
          </a:r>
          <a:r>
            <a:rPr lang="ru-RU" sz="2400" dirty="0" err="1"/>
            <a:t>білого</a:t>
          </a:r>
          <a:r>
            <a:rPr lang="ru-RU" sz="2400" dirty="0"/>
            <a:t> </a:t>
          </a:r>
          <a:r>
            <a:rPr lang="ru-RU" sz="2400" dirty="0" err="1"/>
            <a:t>метелика</a:t>
          </a:r>
          <a:endParaRPr lang="ru-RU" sz="2400" dirty="0"/>
        </a:p>
      </dgm:t>
    </dgm:pt>
    <dgm:pt modelId="{8490AB0F-A6AD-4823-B189-099F005B91D0}" type="parTrans" cxnId="{6DADDE6E-6158-4F51-83C2-26DF4FDE1C5D}">
      <dgm:prSet/>
      <dgm:spPr/>
      <dgm:t>
        <a:bodyPr/>
        <a:lstStyle/>
        <a:p>
          <a:endParaRPr lang="ru-RU"/>
        </a:p>
      </dgm:t>
    </dgm:pt>
    <dgm:pt modelId="{35806F57-F889-44A2-BB49-270453BC962C}" type="sibTrans" cxnId="{6DADDE6E-6158-4F51-83C2-26DF4FDE1C5D}">
      <dgm:prSet/>
      <dgm:spPr/>
      <dgm:t>
        <a:bodyPr/>
        <a:lstStyle/>
        <a:p>
          <a:endParaRPr lang="ru-RU"/>
        </a:p>
      </dgm:t>
    </dgm:pt>
    <dgm:pt modelId="{09E526EA-080E-479D-B5AC-9B7015FF1E37}">
      <dgm:prSet phldrT="[Текст]" custT="1"/>
      <dgm:spPr/>
      <dgm:t>
        <a:bodyPr/>
        <a:lstStyle/>
        <a:p>
          <a:r>
            <a:rPr lang="ru-RU" sz="2800" dirty="0" err="1" smtClean="0"/>
            <a:t>Біологічний</a:t>
          </a:r>
          <a:endParaRPr lang="ru-RU" sz="1800" dirty="0"/>
        </a:p>
      </dgm:t>
    </dgm:pt>
    <dgm:pt modelId="{F569609B-3D3C-4B8C-B232-3D10118456BB}" type="parTrans" cxnId="{550C44AA-DEDF-4437-BED1-D18D39211405}">
      <dgm:prSet/>
      <dgm:spPr/>
      <dgm:t>
        <a:bodyPr/>
        <a:lstStyle/>
        <a:p>
          <a:endParaRPr lang="ru-RU"/>
        </a:p>
      </dgm:t>
    </dgm:pt>
    <dgm:pt modelId="{9121CDBE-28B8-4C93-970A-0D7D2D1E50FD}" type="sibTrans" cxnId="{550C44AA-DEDF-4437-BED1-D18D39211405}">
      <dgm:prSet/>
      <dgm:spPr/>
      <dgm:t>
        <a:bodyPr/>
        <a:lstStyle/>
        <a:p>
          <a:endParaRPr lang="ru-RU"/>
        </a:p>
      </dgm:t>
    </dgm:pt>
    <dgm:pt modelId="{CE59CB30-79E4-4D04-B167-1BAEE5EC5991}">
      <dgm:prSet phldrT="[Текст]" custT="1"/>
      <dgm:spPr/>
      <dgm:t>
        <a:bodyPr/>
        <a:lstStyle/>
        <a:p>
          <a:r>
            <a:rPr lang="ru-RU" sz="2800" dirty="0" err="1"/>
            <a:t>Хімічний</a:t>
          </a:r>
          <a:endParaRPr lang="ru-RU" sz="1800" dirty="0"/>
        </a:p>
      </dgm:t>
    </dgm:pt>
    <dgm:pt modelId="{7B27ECCD-87DD-4A10-BA22-CAC6FA0CE50F}" type="parTrans" cxnId="{81A4D368-2FAD-49FC-AC54-303DF0D8EE26}">
      <dgm:prSet/>
      <dgm:spPr/>
      <dgm:t>
        <a:bodyPr/>
        <a:lstStyle/>
        <a:p>
          <a:endParaRPr lang="ru-RU"/>
        </a:p>
      </dgm:t>
    </dgm:pt>
    <dgm:pt modelId="{5FEDFB10-5004-4861-8710-6A83B7F65C30}" type="sibTrans" cxnId="{81A4D368-2FAD-49FC-AC54-303DF0D8EE26}">
      <dgm:prSet/>
      <dgm:spPr/>
      <dgm:t>
        <a:bodyPr/>
        <a:lstStyle/>
        <a:p>
          <a:endParaRPr lang="ru-RU"/>
        </a:p>
      </dgm:t>
    </dgm:pt>
    <dgm:pt modelId="{4490F255-1784-4A57-825D-83DCAC488C0D}">
      <dgm:prSet phldrT="[Текст]" custT="1"/>
      <dgm:spPr/>
      <dgm:t>
        <a:bodyPr/>
        <a:lstStyle/>
        <a:p>
          <a:r>
            <a:rPr lang="ru-RU" sz="2800" dirty="0" err="1"/>
            <a:t>Агротехнічний</a:t>
          </a:r>
          <a:endParaRPr lang="ru-RU" sz="1800" dirty="0"/>
        </a:p>
      </dgm:t>
    </dgm:pt>
    <dgm:pt modelId="{81E60FE0-C1A9-46B5-966B-462ABAD8CFB4}" type="parTrans" cxnId="{01F25E6C-20FA-4EF8-8A9A-A59DF2517D5D}">
      <dgm:prSet/>
      <dgm:spPr/>
      <dgm:t>
        <a:bodyPr/>
        <a:lstStyle/>
        <a:p>
          <a:endParaRPr lang="ru-RU"/>
        </a:p>
      </dgm:t>
    </dgm:pt>
    <dgm:pt modelId="{7FB7C184-2AE0-4C42-8541-106689CED75B}" type="sibTrans" cxnId="{01F25E6C-20FA-4EF8-8A9A-A59DF2517D5D}">
      <dgm:prSet/>
      <dgm:spPr/>
      <dgm:t>
        <a:bodyPr/>
        <a:lstStyle/>
        <a:p>
          <a:endParaRPr lang="ru-RU"/>
        </a:p>
      </dgm:t>
    </dgm:pt>
    <dgm:pt modelId="{82BEF63A-8DCE-4C1B-855E-EF2351677747}" type="pres">
      <dgm:prSet presAssocID="{BF7A357E-60D5-4D93-866D-9C3E5D5C0A2B}" presName="Name0" presStyleCnt="0">
        <dgm:presLayoutVars>
          <dgm:chMax val="1"/>
          <dgm:chPref val="1"/>
          <dgm:dir/>
          <dgm:animOne val="branch"/>
          <dgm:animLvl val="lvl"/>
        </dgm:presLayoutVars>
      </dgm:prSet>
      <dgm:spPr/>
      <dgm:t>
        <a:bodyPr/>
        <a:lstStyle/>
        <a:p>
          <a:endParaRPr lang="ru-RU"/>
        </a:p>
      </dgm:t>
    </dgm:pt>
    <dgm:pt modelId="{B0968BFE-252D-4E2F-940B-91F6AFDECA06}" type="pres">
      <dgm:prSet presAssocID="{0E373DE1-75AD-4624-AF76-D8EF9ED7ADDB}" presName="singleCycle" presStyleCnt="0"/>
      <dgm:spPr/>
    </dgm:pt>
    <dgm:pt modelId="{E1C72FF3-5732-4003-8F38-C8CEA30AFB0F}" type="pres">
      <dgm:prSet presAssocID="{0E373DE1-75AD-4624-AF76-D8EF9ED7ADDB}" presName="singleCenter" presStyleLbl="node1" presStyleIdx="0" presStyleCnt="4" custScaleX="270054" custScaleY="120658" custLinFactNeighborX="-5884" custLinFactNeighborY="-13955">
        <dgm:presLayoutVars>
          <dgm:chMax val="7"/>
          <dgm:chPref val="7"/>
        </dgm:presLayoutVars>
      </dgm:prSet>
      <dgm:spPr/>
      <dgm:t>
        <a:bodyPr/>
        <a:lstStyle/>
        <a:p>
          <a:endParaRPr lang="ru-RU"/>
        </a:p>
      </dgm:t>
    </dgm:pt>
    <dgm:pt modelId="{08698869-039F-4814-A277-9988E8CDD006}" type="pres">
      <dgm:prSet presAssocID="{F569609B-3D3C-4B8C-B232-3D10118456BB}" presName="Name56" presStyleLbl="parChTrans1D2" presStyleIdx="0" presStyleCnt="3"/>
      <dgm:spPr/>
      <dgm:t>
        <a:bodyPr/>
        <a:lstStyle/>
        <a:p>
          <a:endParaRPr lang="ru-RU"/>
        </a:p>
      </dgm:t>
    </dgm:pt>
    <dgm:pt modelId="{AD55CAA7-44D0-445C-B254-4DBFC2970A33}" type="pres">
      <dgm:prSet presAssocID="{09E526EA-080E-479D-B5AC-9B7015FF1E37}" presName="text0" presStyleLbl="node1" presStyleIdx="1" presStyleCnt="4" custScaleX="318534" custScaleY="133106" custRadScaleRad="103763" custRadScaleInc="-17072">
        <dgm:presLayoutVars>
          <dgm:bulletEnabled val="1"/>
        </dgm:presLayoutVars>
      </dgm:prSet>
      <dgm:spPr/>
      <dgm:t>
        <a:bodyPr/>
        <a:lstStyle/>
        <a:p>
          <a:endParaRPr lang="ru-RU"/>
        </a:p>
      </dgm:t>
    </dgm:pt>
    <dgm:pt modelId="{80D177F8-8414-4A2A-B78D-C1FA9DA8DC18}" type="pres">
      <dgm:prSet presAssocID="{7B27ECCD-87DD-4A10-BA22-CAC6FA0CE50F}" presName="Name56" presStyleLbl="parChTrans1D2" presStyleIdx="1" presStyleCnt="3"/>
      <dgm:spPr/>
      <dgm:t>
        <a:bodyPr/>
        <a:lstStyle/>
        <a:p>
          <a:endParaRPr lang="ru-RU"/>
        </a:p>
      </dgm:t>
    </dgm:pt>
    <dgm:pt modelId="{A1FEC89B-B047-46BD-8BC0-8CA2CD9EF390}" type="pres">
      <dgm:prSet presAssocID="{CE59CB30-79E4-4D04-B167-1BAEE5EC5991}" presName="text0" presStyleLbl="node1" presStyleIdx="2" presStyleCnt="4" custScaleX="304525" custScaleY="141896" custRadScaleRad="157905" custRadScaleInc="-26214">
        <dgm:presLayoutVars>
          <dgm:bulletEnabled val="1"/>
        </dgm:presLayoutVars>
      </dgm:prSet>
      <dgm:spPr/>
      <dgm:t>
        <a:bodyPr/>
        <a:lstStyle/>
        <a:p>
          <a:endParaRPr lang="ru-RU"/>
        </a:p>
      </dgm:t>
    </dgm:pt>
    <dgm:pt modelId="{D9B4C786-C514-4AAD-A47D-AE01AECD4CA9}" type="pres">
      <dgm:prSet presAssocID="{81E60FE0-C1A9-46B5-966B-462ABAD8CFB4}" presName="Name56" presStyleLbl="parChTrans1D2" presStyleIdx="2" presStyleCnt="3"/>
      <dgm:spPr/>
      <dgm:t>
        <a:bodyPr/>
        <a:lstStyle/>
        <a:p>
          <a:endParaRPr lang="ru-RU"/>
        </a:p>
      </dgm:t>
    </dgm:pt>
    <dgm:pt modelId="{CD0368E5-35FA-4DAC-B4A1-4163CEB5A2BA}" type="pres">
      <dgm:prSet presAssocID="{4490F255-1784-4A57-825D-83DCAC488C0D}" presName="text0" presStyleLbl="node1" presStyleIdx="3" presStyleCnt="4" custScaleX="392864" custScaleY="131246" custRadScaleRad="187857" custRadScaleInc="30341">
        <dgm:presLayoutVars>
          <dgm:bulletEnabled val="1"/>
        </dgm:presLayoutVars>
      </dgm:prSet>
      <dgm:spPr/>
      <dgm:t>
        <a:bodyPr/>
        <a:lstStyle/>
        <a:p>
          <a:endParaRPr lang="ru-RU"/>
        </a:p>
      </dgm:t>
    </dgm:pt>
  </dgm:ptLst>
  <dgm:cxnLst>
    <dgm:cxn modelId="{9947522C-9ABA-4257-A5AE-9B6DF7ED8C48}" type="presOf" srcId="{81E60FE0-C1A9-46B5-966B-462ABAD8CFB4}" destId="{D9B4C786-C514-4AAD-A47D-AE01AECD4CA9}" srcOrd="0" destOrd="0" presId="urn:microsoft.com/office/officeart/2008/layout/RadialCluster"/>
    <dgm:cxn modelId="{EC487A75-A7B8-4CB0-B532-565E61B80437}" type="presOf" srcId="{BF7A357E-60D5-4D93-866D-9C3E5D5C0A2B}" destId="{82BEF63A-8DCE-4C1B-855E-EF2351677747}" srcOrd="0" destOrd="0" presId="urn:microsoft.com/office/officeart/2008/layout/RadialCluster"/>
    <dgm:cxn modelId="{8F9CA7F3-4E6A-4C19-BA2D-44CD24AC181C}" type="presOf" srcId="{4490F255-1784-4A57-825D-83DCAC488C0D}" destId="{CD0368E5-35FA-4DAC-B4A1-4163CEB5A2BA}" srcOrd="0" destOrd="0" presId="urn:microsoft.com/office/officeart/2008/layout/RadialCluster"/>
    <dgm:cxn modelId="{CA4EDB75-C648-4900-909B-E5A63CAD06F2}" type="presOf" srcId="{09E526EA-080E-479D-B5AC-9B7015FF1E37}" destId="{AD55CAA7-44D0-445C-B254-4DBFC2970A33}" srcOrd="0" destOrd="0" presId="urn:microsoft.com/office/officeart/2008/layout/RadialCluster"/>
    <dgm:cxn modelId="{6DADDE6E-6158-4F51-83C2-26DF4FDE1C5D}" srcId="{BF7A357E-60D5-4D93-866D-9C3E5D5C0A2B}" destId="{0E373DE1-75AD-4624-AF76-D8EF9ED7ADDB}" srcOrd="0" destOrd="0" parTransId="{8490AB0F-A6AD-4823-B189-099F005B91D0}" sibTransId="{35806F57-F889-44A2-BB49-270453BC962C}"/>
    <dgm:cxn modelId="{3B7F9575-B49F-468A-8747-D8B97AAEA6E7}" type="presOf" srcId="{F569609B-3D3C-4B8C-B232-3D10118456BB}" destId="{08698869-039F-4814-A277-9988E8CDD006}" srcOrd="0" destOrd="0" presId="urn:microsoft.com/office/officeart/2008/layout/RadialCluster"/>
    <dgm:cxn modelId="{81A4D368-2FAD-49FC-AC54-303DF0D8EE26}" srcId="{0E373DE1-75AD-4624-AF76-D8EF9ED7ADDB}" destId="{CE59CB30-79E4-4D04-B167-1BAEE5EC5991}" srcOrd="1" destOrd="0" parTransId="{7B27ECCD-87DD-4A10-BA22-CAC6FA0CE50F}" sibTransId="{5FEDFB10-5004-4861-8710-6A83B7F65C30}"/>
    <dgm:cxn modelId="{550C44AA-DEDF-4437-BED1-D18D39211405}" srcId="{0E373DE1-75AD-4624-AF76-D8EF9ED7ADDB}" destId="{09E526EA-080E-479D-B5AC-9B7015FF1E37}" srcOrd="0" destOrd="0" parTransId="{F569609B-3D3C-4B8C-B232-3D10118456BB}" sibTransId="{9121CDBE-28B8-4C93-970A-0D7D2D1E50FD}"/>
    <dgm:cxn modelId="{4739ADF2-5F35-4670-8FA1-9EC38CF72535}" type="presOf" srcId="{0E373DE1-75AD-4624-AF76-D8EF9ED7ADDB}" destId="{E1C72FF3-5732-4003-8F38-C8CEA30AFB0F}" srcOrd="0" destOrd="0" presId="urn:microsoft.com/office/officeart/2008/layout/RadialCluster"/>
    <dgm:cxn modelId="{01F25E6C-20FA-4EF8-8A9A-A59DF2517D5D}" srcId="{0E373DE1-75AD-4624-AF76-D8EF9ED7ADDB}" destId="{4490F255-1784-4A57-825D-83DCAC488C0D}" srcOrd="2" destOrd="0" parTransId="{81E60FE0-C1A9-46B5-966B-462ABAD8CFB4}" sibTransId="{7FB7C184-2AE0-4C42-8541-106689CED75B}"/>
    <dgm:cxn modelId="{E60A0283-97DF-49C7-9180-6E65F749EE6B}" type="presOf" srcId="{7B27ECCD-87DD-4A10-BA22-CAC6FA0CE50F}" destId="{80D177F8-8414-4A2A-B78D-C1FA9DA8DC18}" srcOrd="0" destOrd="0" presId="urn:microsoft.com/office/officeart/2008/layout/RadialCluster"/>
    <dgm:cxn modelId="{CDDF614E-EC9E-474B-8BC4-E255C59BA34A}" type="presOf" srcId="{CE59CB30-79E4-4D04-B167-1BAEE5EC5991}" destId="{A1FEC89B-B047-46BD-8BC0-8CA2CD9EF390}" srcOrd="0" destOrd="0" presId="urn:microsoft.com/office/officeart/2008/layout/RadialCluster"/>
    <dgm:cxn modelId="{993219B3-335A-4E61-B3F5-8C1A6A6DC4D9}" type="presParOf" srcId="{82BEF63A-8DCE-4C1B-855E-EF2351677747}" destId="{B0968BFE-252D-4E2F-940B-91F6AFDECA06}" srcOrd="0" destOrd="0" presId="urn:microsoft.com/office/officeart/2008/layout/RadialCluster"/>
    <dgm:cxn modelId="{5382D175-4DF6-4B96-8D8D-76870789A3A7}" type="presParOf" srcId="{B0968BFE-252D-4E2F-940B-91F6AFDECA06}" destId="{E1C72FF3-5732-4003-8F38-C8CEA30AFB0F}" srcOrd="0" destOrd="0" presId="urn:microsoft.com/office/officeart/2008/layout/RadialCluster"/>
    <dgm:cxn modelId="{D945A308-35D1-40E2-8ABC-5BE0F0919297}" type="presParOf" srcId="{B0968BFE-252D-4E2F-940B-91F6AFDECA06}" destId="{08698869-039F-4814-A277-9988E8CDD006}" srcOrd="1" destOrd="0" presId="urn:microsoft.com/office/officeart/2008/layout/RadialCluster"/>
    <dgm:cxn modelId="{C800E17C-E484-4544-B22C-F35556B4D120}" type="presParOf" srcId="{B0968BFE-252D-4E2F-940B-91F6AFDECA06}" destId="{AD55CAA7-44D0-445C-B254-4DBFC2970A33}" srcOrd="2" destOrd="0" presId="urn:microsoft.com/office/officeart/2008/layout/RadialCluster"/>
    <dgm:cxn modelId="{AD18269B-7C9D-43DE-8EB4-E68FE1AC03BC}" type="presParOf" srcId="{B0968BFE-252D-4E2F-940B-91F6AFDECA06}" destId="{80D177F8-8414-4A2A-B78D-C1FA9DA8DC18}" srcOrd="3" destOrd="0" presId="urn:microsoft.com/office/officeart/2008/layout/RadialCluster"/>
    <dgm:cxn modelId="{B93B1461-68C2-438C-ACAB-D431BA28030E}" type="presParOf" srcId="{B0968BFE-252D-4E2F-940B-91F6AFDECA06}" destId="{A1FEC89B-B047-46BD-8BC0-8CA2CD9EF390}" srcOrd="4" destOrd="0" presId="urn:microsoft.com/office/officeart/2008/layout/RadialCluster"/>
    <dgm:cxn modelId="{DEBCF98F-28FB-4A06-8478-9BE27E9E6405}" type="presParOf" srcId="{B0968BFE-252D-4E2F-940B-91F6AFDECA06}" destId="{D9B4C786-C514-4AAD-A47D-AE01AECD4CA9}" srcOrd="5" destOrd="0" presId="urn:microsoft.com/office/officeart/2008/layout/RadialCluster"/>
    <dgm:cxn modelId="{5DAE5969-3389-4E87-BF7C-CFABD074EAA5}" type="presParOf" srcId="{B0968BFE-252D-4E2F-940B-91F6AFDECA06}" destId="{CD0368E5-35FA-4DAC-B4A1-4163CEB5A2BA}" srcOrd="6" destOrd="0" presId="urn:microsoft.com/office/officeart/2008/layout/RadialCluster"/>
  </dgm:cxnLst>
  <dgm:bg/>
  <dgm:whole/>
</dgm:dataModel>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345923" y="3307356"/>
            <a:ext cx="9489573" cy="1470025"/>
          </a:xfrm>
        </p:spPr>
        <p:txBody>
          <a:bodyPr anchor="b"/>
          <a:lstStyle>
            <a:lvl1pPr>
              <a:defRPr sz="4000"/>
            </a:lvl1pPr>
          </a:lstStyle>
          <a:p>
            <a:r>
              <a:rPr lang="ru-RU" smtClean="0"/>
              <a:t>Образец заголовка</a:t>
            </a:r>
            <a:endParaRPr lang="en-US"/>
          </a:p>
        </p:txBody>
      </p:sp>
      <p:sp>
        <p:nvSpPr>
          <p:cNvPr id="3" name="Subtitle 2"/>
          <p:cNvSpPr>
            <a:spLocks noGrp="1"/>
          </p:cNvSpPr>
          <p:nvPr>
            <p:ph type="subTitle" idx="1"/>
          </p:nvPr>
        </p:nvSpPr>
        <p:spPr>
          <a:xfrm>
            <a:off x="1345923" y="4777380"/>
            <a:ext cx="9489573"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Date Placeholder 3"/>
          <p:cNvSpPr>
            <a:spLocks noGrp="1"/>
          </p:cNvSpPr>
          <p:nvPr>
            <p:ph type="dt" sz="half" idx="10"/>
          </p:nvPr>
        </p:nvSpPr>
        <p:spPr/>
        <p:txBody>
          <a:bodyPr/>
          <a:lstStyle/>
          <a:p>
            <a:fld id="{C7E98BA1-0656-4E7F-AAE1-68D7B8B4E0D5}" type="datetimeFigureOut">
              <a:rPr lang="ru-RU" smtClean="0"/>
              <a:pPr/>
              <a:t>09.04.2023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FC46633-956B-4271-8DD5-EBAD7DC8EFB9}"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7E98BA1-0656-4E7F-AAE1-68D7B8B4E0D5}" type="datetimeFigureOut">
              <a:rPr lang="ru-RU" smtClean="0"/>
              <a:pPr/>
              <a:t>09.04.2023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FC46633-956B-4271-8DD5-EBAD7DC8EFB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345924" y="3308581"/>
            <a:ext cx="9489571" cy="1468800"/>
          </a:xfrm>
        </p:spPr>
        <p:txBody>
          <a:bodyPr anchor="b"/>
          <a:lstStyle>
            <a:lvl1pPr algn="r">
              <a:defRPr sz="3200" b="0" cap="none"/>
            </a:lvl1pPr>
          </a:lstStyle>
          <a:p>
            <a:r>
              <a:rPr lang="ru-RU" smtClean="0"/>
              <a:t>Образец заголовка</a:t>
            </a:r>
            <a:endParaRPr lang="en-US"/>
          </a:p>
        </p:txBody>
      </p:sp>
      <p:sp>
        <p:nvSpPr>
          <p:cNvPr id="3" name="Text Placeholder 2"/>
          <p:cNvSpPr>
            <a:spLocks noGrp="1"/>
          </p:cNvSpPr>
          <p:nvPr>
            <p:ph type="body" idx="1"/>
          </p:nvPr>
        </p:nvSpPr>
        <p:spPr>
          <a:xfrm>
            <a:off x="1345924" y="4777381"/>
            <a:ext cx="9489571"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7E98BA1-0656-4E7F-AAE1-68D7B8B4E0D5}" type="datetimeFigureOut">
              <a:rPr lang="ru-RU" smtClean="0"/>
              <a:pPr/>
              <a:t>09.04.2023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FC46633-956B-4271-8DD5-EBAD7DC8EFB9}"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345924" y="675725"/>
            <a:ext cx="9497440" cy="924475"/>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1345924" y="1809750"/>
            <a:ext cx="4628369"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6217708" y="1809749"/>
            <a:ext cx="4625656"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7E98BA1-0656-4E7F-AAE1-68D7B8B4E0D5}" type="datetimeFigureOut">
              <a:rPr lang="ru-RU" smtClean="0"/>
              <a:pPr/>
              <a:t>09.04.2023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FC46633-956B-4271-8DD5-EBAD7DC8EFB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777192" y="1812927"/>
            <a:ext cx="419709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5924" y="2389190"/>
            <a:ext cx="4628369"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6656088" y="1812927"/>
            <a:ext cx="418998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707" y="2389190"/>
            <a:ext cx="462836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C7E98BA1-0656-4E7F-AAE1-68D7B8B4E0D5}" type="datetimeFigureOut">
              <a:rPr lang="ru-RU" smtClean="0"/>
              <a:pPr/>
              <a:t>09.04.2023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FC46633-956B-4271-8DD5-EBAD7DC8EFB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C7E98BA1-0656-4E7F-AAE1-68D7B8B4E0D5}" type="datetimeFigureOut">
              <a:rPr lang="ru-RU" smtClean="0"/>
              <a:pPr/>
              <a:t>09.04.2023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FC46633-956B-4271-8DD5-EBAD7DC8EFB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E98BA1-0656-4E7F-AAE1-68D7B8B4E0D5}" type="datetimeFigureOut">
              <a:rPr lang="ru-RU" smtClean="0"/>
              <a:pPr/>
              <a:t>09.04.2023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FC46633-956B-4271-8DD5-EBAD7DC8EFB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345923" y="446088"/>
            <a:ext cx="3547533" cy="1185861"/>
          </a:xfrm>
        </p:spPr>
        <p:txBody>
          <a:bodyPr anchor="b"/>
          <a:lstStyle>
            <a:lvl1pPr algn="l">
              <a:defRPr sz="2400" b="0"/>
            </a:lvl1pPr>
          </a:lstStyle>
          <a:p>
            <a:r>
              <a:rPr lang="ru-RU" smtClean="0"/>
              <a:t>Образец заголовка</a:t>
            </a:r>
            <a:endParaRPr lang="en-US"/>
          </a:p>
        </p:txBody>
      </p:sp>
      <p:sp>
        <p:nvSpPr>
          <p:cNvPr id="3" name="Content Placeholder 2"/>
          <p:cNvSpPr>
            <a:spLocks noGrp="1"/>
          </p:cNvSpPr>
          <p:nvPr>
            <p:ph idx="1"/>
          </p:nvPr>
        </p:nvSpPr>
        <p:spPr>
          <a:xfrm>
            <a:off x="5136873" y="446088"/>
            <a:ext cx="5706492"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1345923" y="1631950"/>
            <a:ext cx="3547533"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7E98BA1-0656-4E7F-AAE1-68D7B8B4E0D5}" type="datetimeFigureOut">
              <a:rPr lang="ru-RU" smtClean="0"/>
              <a:pPr/>
              <a:t>09.04.2023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FC46633-956B-4271-8DD5-EBAD7DC8EFB9}"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345924" y="1387058"/>
            <a:ext cx="4641849" cy="1113254"/>
          </a:xfrm>
        </p:spPr>
        <p:txBody>
          <a:bodyPr anchor="b">
            <a:normAutofit/>
          </a:bodyPr>
          <a:lstStyle>
            <a:lvl1pPr algn="l">
              <a:defRPr sz="2400" b="0"/>
            </a:lvl1pPr>
          </a:lstStyle>
          <a:p>
            <a:r>
              <a:rPr lang="ru-RU" smtClean="0"/>
              <a:t>Образец заголовка</a:t>
            </a:r>
            <a:endParaRPr lang="en-US"/>
          </a:p>
        </p:txBody>
      </p:sp>
      <p:sp>
        <p:nvSpPr>
          <p:cNvPr id="4" name="Text Placeholder 3"/>
          <p:cNvSpPr>
            <a:spLocks noGrp="1"/>
          </p:cNvSpPr>
          <p:nvPr>
            <p:ph type="body" sz="half" idx="2"/>
          </p:nvPr>
        </p:nvSpPr>
        <p:spPr>
          <a:xfrm>
            <a:off x="1345924" y="2500312"/>
            <a:ext cx="4641849"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7E98BA1-0656-4E7F-AAE1-68D7B8B4E0D5}" type="datetimeFigureOut">
              <a:rPr lang="ru-RU" smtClean="0"/>
              <a:pPr/>
              <a:t>09.04.2023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FC46633-956B-4271-8DD5-EBAD7DC8EFB9}" type="slidenum">
              <a:rPr lang="ru-RU" smtClean="0"/>
              <a:pPr/>
              <a:t>‹#›</a:t>
            </a:fld>
            <a:endParaRPr lang="ru-RU"/>
          </a:p>
        </p:txBody>
      </p:sp>
      <p:grpSp>
        <p:nvGrpSpPr>
          <p:cNvPr id="17" name="Group 16"/>
          <p:cNvGrpSpPr/>
          <p:nvPr/>
        </p:nvGrpSpPr>
        <p:grpSpPr>
          <a:xfrm>
            <a:off x="6291682" y="993076"/>
            <a:ext cx="2462851"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6502400" y="1600200"/>
            <a:ext cx="4572000" cy="3429000"/>
          </a:xfrm>
          <a:prstGeom prst="ellipse">
            <a:avLst/>
          </a:prstGeom>
          <a:ln w="76200">
            <a:solidFill>
              <a:schemeClr val="bg2">
                <a:lumMod val="75000"/>
              </a:schemeClr>
            </a:solidFill>
          </a:ln>
        </p:spPr>
        <p:txBody>
          <a:bodyPr/>
          <a:lstStyle>
            <a:lvl1pPr marL="0" indent="0" algn="ctr">
              <a:buFontTx/>
              <a:buNone/>
              <a:defRPr/>
            </a:lvl1pPr>
          </a:lstStyle>
          <a:p>
            <a:r>
              <a:rPr lang="ru-RU" smtClean="0"/>
              <a:t>Вставка рисунка</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345924" y="1807361"/>
            <a:ext cx="9497440" cy="40514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7E98BA1-0656-4E7F-AAE1-68D7B8B4E0D5}" type="datetimeFigureOut">
              <a:rPr lang="ru-RU" smtClean="0"/>
              <a:pPr/>
              <a:t>09.04.2023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FC46633-956B-4271-8DD5-EBAD7DC8EFB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79415" y="675723"/>
            <a:ext cx="1963949" cy="518532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1345923" y="675724"/>
            <a:ext cx="7290076" cy="518532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7E98BA1-0656-4E7F-AAE1-68D7B8B4E0D5}" type="datetimeFigureOut">
              <a:rPr lang="ru-RU" smtClean="0"/>
              <a:pPr/>
              <a:t>09.04.2023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FC46633-956B-4271-8DD5-EBAD7DC8EFB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12" y="-16"/>
            <a:ext cx="12336461"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345923" y="675725"/>
            <a:ext cx="9500151" cy="924475"/>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345924" y="1807361"/>
            <a:ext cx="9500149" cy="405143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2"/>
          </p:nvPr>
        </p:nvSpPr>
        <p:spPr>
          <a:xfrm>
            <a:off x="8583125" y="5951811"/>
            <a:ext cx="28448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C7E98BA1-0656-4E7F-AAE1-68D7B8B4E0D5}" type="datetimeFigureOut">
              <a:rPr lang="ru-RU" smtClean="0"/>
              <a:pPr/>
              <a:t>09.04.2023</a:t>
            </a:fld>
            <a:endParaRPr lang="ru-RU"/>
          </a:p>
        </p:txBody>
      </p:sp>
      <p:sp>
        <p:nvSpPr>
          <p:cNvPr id="5" name="Footer Placeholder 4"/>
          <p:cNvSpPr>
            <a:spLocks noGrp="1"/>
          </p:cNvSpPr>
          <p:nvPr>
            <p:ph type="ftr" sz="quarter" idx="3"/>
          </p:nvPr>
        </p:nvSpPr>
        <p:spPr>
          <a:xfrm>
            <a:off x="1574594" y="5951811"/>
            <a:ext cx="7008532"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ru-RU"/>
          </a:p>
        </p:txBody>
      </p:sp>
      <p:sp>
        <p:nvSpPr>
          <p:cNvPr id="6" name="Slide Number Placeholder 5"/>
          <p:cNvSpPr>
            <a:spLocks noGrp="1"/>
          </p:cNvSpPr>
          <p:nvPr>
            <p:ph type="sldNum" sz="quarter" idx="4"/>
          </p:nvPr>
        </p:nvSpPr>
        <p:spPr>
          <a:xfrm>
            <a:off x="763545" y="5951811"/>
            <a:ext cx="811049"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5FC46633-956B-4271-8DD5-EBAD7DC8EFB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vet.gov.ua/" TargetMode="External"/><Relationship Id="rId2" Type="http://schemas.openxmlformats.org/officeDocument/2006/relationships/hyperlink" Target="https://superagronom.com/shkidniki-luskokrili-lepidoptera/amerikanskiy-biliy-metelik-id16519" TargetMode="External"/><Relationship Id="rId1" Type="http://schemas.openxmlformats.org/officeDocument/2006/relationships/slideLayout" Target="../slideLayouts/slideLayout2.xml"/><Relationship Id="rId4" Type="http://schemas.openxmlformats.org/officeDocument/2006/relationships/hyperlink" Target="https://superagronom.com/news/11708-na-volini-zafiksovano-nashestya-guseni-amerikanskogo-bilogo-metelika"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858605"/>
            <a:ext cx="12192000" cy="726355"/>
          </a:xfrm>
        </p:spPr>
        <p:txBody>
          <a:bodyPr/>
          <a:lstStyle/>
          <a:p>
            <a:pPr algn="ctr"/>
            <a:r>
              <a:rPr lang="ru-RU" altLang="ru-RU" b="1" dirty="0" err="1" smtClean="0">
                <a:solidFill>
                  <a:srgbClr val="001236"/>
                </a:solidFill>
                <a:effectLst>
                  <a:glow rad="190500">
                    <a:schemeClr val="bg1"/>
                  </a:glow>
                </a:effectLst>
                <a:latin typeface="Century" pitchFamily="18" charset="0"/>
              </a:rPr>
              <a:t>Комунальна</a:t>
            </a:r>
            <a:r>
              <a:rPr lang="ru-RU" altLang="ru-RU" b="1" dirty="0" smtClean="0">
                <a:solidFill>
                  <a:srgbClr val="001236"/>
                </a:solidFill>
                <a:effectLst>
                  <a:glow rad="190500">
                    <a:schemeClr val="bg1"/>
                  </a:glow>
                </a:effectLst>
                <a:latin typeface="Century" pitchFamily="18" charset="0"/>
              </a:rPr>
              <a:t> </a:t>
            </a:r>
            <a:r>
              <a:rPr lang="ru-RU" altLang="ru-RU" b="1" dirty="0" err="1" smtClean="0">
                <a:solidFill>
                  <a:srgbClr val="001236"/>
                </a:solidFill>
                <a:effectLst>
                  <a:glow rad="190500">
                    <a:schemeClr val="bg1"/>
                  </a:glow>
                </a:effectLst>
                <a:latin typeface="Century" pitchFamily="18" charset="0"/>
              </a:rPr>
              <a:t>установа</a:t>
            </a:r>
            <a:r>
              <a:rPr lang="ru-RU" altLang="ru-RU" b="1" dirty="0" smtClean="0">
                <a:solidFill>
                  <a:srgbClr val="001236"/>
                </a:solidFill>
                <a:effectLst>
                  <a:glow rad="190500">
                    <a:schemeClr val="bg1"/>
                  </a:glow>
                </a:effectLst>
                <a:latin typeface="Century" pitchFamily="18" charset="0"/>
              </a:rPr>
              <a:t> </a:t>
            </a:r>
            <a:br>
              <a:rPr lang="ru-RU" altLang="ru-RU" b="1" dirty="0" smtClean="0">
                <a:solidFill>
                  <a:srgbClr val="001236"/>
                </a:solidFill>
                <a:effectLst>
                  <a:glow rad="190500">
                    <a:schemeClr val="bg1"/>
                  </a:glow>
                </a:effectLst>
                <a:latin typeface="Century" pitchFamily="18" charset="0"/>
              </a:rPr>
            </a:br>
            <a:r>
              <a:rPr lang="ru-RU" altLang="ru-RU" b="1" dirty="0" smtClean="0">
                <a:solidFill>
                  <a:srgbClr val="001236"/>
                </a:solidFill>
                <a:effectLst>
                  <a:glow rad="190500">
                    <a:schemeClr val="bg1"/>
                  </a:glow>
                </a:effectLst>
                <a:latin typeface="Century" pitchFamily="18" charset="0"/>
              </a:rPr>
              <a:t>«</a:t>
            </a:r>
            <a:r>
              <a:rPr lang="ru-RU" altLang="ru-RU" b="1" dirty="0" err="1" smtClean="0">
                <a:solidFill>
                  <a:srgbClr val="001236"/>
                </a:solidFill>
                <a:effectLst>
                  <a:glow rad="190500">
                    <a:schemeClr val="bg1"/>
                  </a:glow>
                </a:effectLst>
                <a:latin typeface="Century" pitchFamily="18" charset="0"/>
              </a:rPr>
              <a:t>Волинська</a:t>
            </a:r>
            <a:r>
              <a:rPr lang="ru-RU" altLang="ru-RU" b="1" dirty="0" smtClean="0">
                <a:solidFill>
                  <a:srgbClr val="001236"/>
                </a:solidFill>
                <a:effectLst>
                  <a:glow rad="190500">
                    <a:schemeClr val="bg1"/>
                  </a:glow>
                </a:effectLst>
                <a:latin typeface="Century" pitchFamily="18" charset="0"/>
              </a:rPr>
              <a:t> </a:t>
            </a:r>
            <a:r>
              <a:rPr lang="ru-RU" altLang="ru-RU" b="1" dirty="0" err="1" smtClean="0">
                <a:solidFill>
                  <a:srgbClr val="001236"/>
                </a:solidFill>
                <a:effectLst>
                  <a:glow rad="190500">
                    <a:schemeClr val="bg1"/>
                  </a:glow>
                </a:effectLst>
                <a:latin typeface="Century" pitchFamily="18" charset="0"/>
              </a:rPr>
              <a:t>обласна</a:t>
            </a:r>
            <a:r>
              <a:rPr lang="ru-RU" altLang="ru-RU" b="1" dirty="0" smtClean="0">
                <a:solidFill>
                  <a:srgbClr val="001236"/>
                </a:solidFill>
                <a:effectLst>
                  <a:glow rad="190500">
                    <a:schemeClr val="bg1"/>
                  </a:glow>
                </a:effectLst>
                <a:latin typeface="Century" pitchFamily="18" charset="0"/>
              </a:rPr>
              <a:t> Мала </a:t>
            </a:r>
            <a:r>
              <a:rPr lang="ru-RU" altLang="ru-RU" b="1" dirty="0" err="1" smtClean="0">
                <a:solidFill>
                  <a:srgbClr val="001236"/>
                </a:solidFill>
                <a:effectLst>
                  <a:glow rad="190500">
                    <a:schemeClr val="bg1"/>
                  </a:glow>
                </a:effectLst>
                <a:latin typeface="Century" pitchFamily="18" charset="0"/>
              </a:rPr>
              <a:t>академія</a:t>
            </a:r>
            <a:r>
              <a:rPr lang="ru-RU" altLang="ru-RU" b="1" dirty="0" smtClean="0">
                <a:solidFill>
                  <a:srgbClr val="001236"/>
                </a:solidFill>
                <a:effectLst>
                  <a:glow rad="190500">
                    <a:schemeClr val="bg1"/>
                  </a:glow>
                </a:effectLst>
                <a:latin typeface="Century" pitchFamily="18" charset="0"/>
              </a:rPr>
              <a:t> наук»</a:t>
            </a:r>
            <a:br>
              <a:rPr lang="ru-RU" altLang="ru-RU" b="1" dirty="0" smtClean="0">
                <a:solidFill>
                  <a:srgbClr val="001236"/>
                </a:solidFill>
                <a:effectLst>
                  <a:glow rad="190500">
                    <a:schemeClr val="bg1"/>
                  </a:glow>
                </a:effectLst>
                <a:latin typeface="Century" pitchFamily="18" charset="0"/>
              </a:rPr>
            </a:br>
            <a:r>
              <a:rPr lang="ru-RU" altLang="ru-RU" b="1" dirty="0" err="1" smtClean="0">
                <a:solidFill>
                  <a:srgbClr val="001236"/>
                </a:solidFill>
                <a:effectLst>
                  <a:glow rad="190500">
                    <a:schemeClr val="bg1"/>
                  </a:glow>
                </a:effectLst>
                <a:latin typeface="Century" pitchFamily="18" charset="0"/>
              </a:rPr>
              <a:t>Опорний</a:t>
            </a:r>
            <a:r>
              <a:rPr lang="ru-RU" altLang="ru-RU" b="1" dirty="0" smtClean="0">
                <a:solidFill>
                  <a:srgbClr val="001236"/>
                </a:solidFill>
                <a:effectLst>
                  <a:glow rad="190500">
                    <a:schemeClr val="bg1"/>
                  </a:glow>
                </a:effectLst>
                <a:latin typeface="Century" pitchFamily="18" charset="0"/>
              </a:rPr>
              <a:t> заклад «</a:t>
            </a:r>
            <a:r>
              <a:rPr lang="ru-RU" altLang="ru-RU" b="1" dirty="0" err="1" smtClean="0">
                <a:solidFill>
                  <a:srgbClr val="001236"/>
                </a:solidFill>
                <a:effectLst>
                  <a:glow rad="190500">
                    <a:schemeClr val="bg1"/>
                  </a:glow>
                </a:effectLst>
                <a:latin typeface="Century" pitchFamily="18" charset="0"/>
              </a:rPr>
              <a:t>Колківський</a:t>
            </a:r>
            <a:r>
              <a:rPr lang="ru-RU" altLang="ru-RU" b="1" dirty="0" smtClean="0">
                <a:solidFill>
                  <a:srgbClr val="001236"/>
                </a:solidFill>
                <a:effectLst>
                  <a:glow rad="190500">
                    <a:schemeClr val="bg1"/>
                  </a:glow>
                </a:effectLst>
                <a:latin typeface="Century" pitchFamily="18" charset="0"/>
              </a:rPr>
              <a:t> </a:t>
            </a:r>
            <a:r>
              <a:rPr lang="ru-RU" altLang="ru-RU" b="1" dirty="0" err="1" smtClean="0">
                <a:solidFill>
                  <a:srgbClr val="001236"/>
                </a:solidFill>
                <a:effectLst>
                  <a:glow rad="190500">
                    <a:schemeClr val="bg1"/>
                  </a:glow>
                </a:effectLst>
                <a:latin typeface="Century" pitchFamily="18" charset="0"/>
              </a:rPr>
              <a:t>ліцей</a:t>
            </a:r>
            <a:r>
              <a:rPr lang="ru-RU" altLang="ru-RU" b="1" dirty="0" smtClean="0">
                <a:solidFill>
                  <a:srgbClr val="001236"/>
                </a:solidFill>
                <a:effectLst>
                  <a:glow rad="190500">
                    <a:schemeClr val="bg1"/>
                  </a:glow>
                </a:effectLst>
                <a:latin typeface="Century" pitchFamily="18" charset="0"/>
              </a:rPr>
              <a:t>»</a:t>
            </a:r>
            <a:br>
              <a:rPr lang="ru-RU" altLang="ru-RU" b="1" dirty="0" smtClean="0">
                <a:solidFill>
                  <a:srgbClr val="001236"/>
                </a:solidFill>
                <a:effectLst>
                  <a:glow rad="190500">
                    <a:schemeClr val="bg1"/>
                  </a:glow>
                </a:effectLst>
                <a:latin typeface="Century" pitchFamily="18" charset="0"/>
              </a:rPr>
            </a:br>
            <a:r>
              <a:rPr lang="ru-RU" altLang="ru-RU" b="1" dirty="0" smtClean="0">
                <a:solidFill>
                  <a:srgbClr val="001236"/>
                </a:solidFill>
                <a:effectLst>
                  <a:glow rad="190500">
                    <a:schemeClr val="bg1"/>
                  </a:glow>
                </a:effectLst>
                <a:latin typeface="Arial Narrow" panose="020B0606020202030204" pitchFamily="34" charset="0"/>
              </a:rPr>
              <a:t/>
            </a:r>
            <a:br>
              <a:rPr lang="ru-RU" altLang="ru-RU" b="1" dirty="0" smtClean="0">
                <a:solidFill>
                  <a:srgbClr val="001236"/>
                </a:solidFill>
                <a:effectLst>
                  <a:glow rad="190500">
                    <a:schemeClr val="bg1"/>
                  </a:glow>
                </a:effectLst>
                <a:latin typeface="Arial Narrow" panose="020B0606020202030204" pitchFamily="34" charset="0"/>
              </a:rPr>
            </a:br>
            <a:endParaRPr lang="uk-UA" dirty="0"/>
          </a:p>
        </p:txBody>
      </p:sp>
      <p:sp>
        <p:nvSpPr>
          <p:cNvPr id="3" name="Місце для вмісту 2"/>
          <p:cNvSpPr>
            <a:spLocks noGrp="1"/>
          </p:cNvSpPr>
          <p:nvPr>
            <p:ph idx="1"/>
          </p:nvPr>
        </p:nvSpPr>
        <p:spPr>
          <a:xfrm>
            <a:off x="0" y="1133856"/>
            <a:ext cx="11911584" cy="3596640"/>
          </a:xfrm>
        </p:spPr>
        <p:txBody>
          <a:bodyPr>
            <a:normAutofit/>
          </a:bodyPr>
          <a:lstStyle/>
          <a:p>
            <a:pPr algn="ctr">
              <a:buNone/>
            </a:pPr>
            <a:r>
              <a:rPr lang="ru-RU" sz="4400" b="1" dirty="0" err="1" smtClean="0">
                <a:solidFill>
                  <a:schemeClr val="tx1"/>
                </a:solidFill>
                <a:latin typeface="Book Antiqua" pitchFamily="18" charset="0"/>
              </a:rPr>
              <a:t>Американський</a:t>
            </a:r>
            <a:r>
              <a:rPr lang="ru-RU" sz="4400" b="1" dirty="0" smtClean="0">
                <a:solidFill>
                  <a:schemeClr val="tx1"/>
                </a:solidFill>
                <a:latin typeface="Book Antiqua" pitchFamily="18" charset="0"/>
              </a:rPr>
              <a:t> </a:t>
            </a:r>
            <a:r>
              <a:rPr lang="ru-RU" sz="4400" b="1" dirty="0" err="1" smtClean="0">
                <a:solidFill>
                  <a:schemeClr val="tx1"/>
                </a:solidFill>
                <a:latin typeface="Book Antiqua" pitchFamily="18" charset="0"/>
              </a:rPr>
              <a:t>білий</a:t>
            </a:r>
            <a:r>
              <a:rPr lang="ru-RU" sz="4400" b="1" dirty="0" smtClean="0">
                <a:solidFill>
                  <a:schemeClr val="tx1"/>
                </a:solidFill>
                <a:latin typeface="Book Antiqua" pitchFamily="18" charset="0"/>
              </a:rPr>
              <a:t> </a:t>
            </a:r>
            <a:r>
              <a:rPr lang="ru-RU" sz="4400" b="1" dirty="0" err="1" smtClean="0">
                <a:solidFill>
                  <a:schemeClr val="tx1"/>
                </a:solidFill>
                <a:latin typeface="Book Antiqua" pitchFamily="18" charset="0"/>
              </a:rPr>
              <a:t>метелик</a:t>
            </a:r>
            <a:r>
              <a:rPr lang="ru-RU" sz="4400" b="1" dirty="0" smtClean="0">
                <a:solidFill>
                  <a:schemeClr val="tx1"/>
                </a:solidFill>
                <a:latin typeface="Book Antiqua" pitchFamily="18" charset="0"/>
              </a:rPr>
              <a:t> - </a:t>
            </a:r>
            <a:r>
              <a:rPr lang="ru-RU" sz="4400" b="1" dirty="0" err="1" smtClean="0">
                <a:solidFill>
                  <a:schemeClr val="tx1"/>
                </a:solidFill>
                <a:latin typeface="Book Antiqua" pitchFamily="18" charset="0"/>
              </a:rPr>
              <a:t>карантинний</a:t>
            </a:r>
            <a:r>
              <a:rPr lang="ru-RU" sz="4400" b="1" dirty="0" smtClean="0">
                <a:solidFill>
                  <a:schemeClr val="tx1"/>
                </a:solidFill>
                <a:latin typeface="Book Antiqua" pitchFamily="18" charset="0"/>
              </a:rPr>
              <a:t> </a:t>
            </a:r>
            <a:r>
              <a:rPr lang="ru-RU" sz="4400" b="1" dirty="0" err="1" smtClean="0">
                <a:solidFill>
                  <a:schemeClr val="tx1"/>
                </a:solidFill>
                <a:latin typeface="Book Antiqua" pitchFamily="18" charset="0"/>
              </a:rPr>
              <a:t>організм</a:t>
            </a:r>
            <a:r>
              <a:rPr lang="ru-RU" sz="4400" b="1" dirty="0" smtClean="0">
                <a:solidFill>
                  <a:schemeClr val="tx1"/>
                </a:solidFill>
                <a:latin typeface="Book Antiqua" pitchFamily="18" charset="0"/>
              </a:rPr>
              <a:t> </a:t>
            </a:r>
            <a:r>
              <a:rPr lang="ru-RU" sz="4400" b="1" dirty="0" err="1" smtClean="0">
                <a:solidFill>
                  <a:schemeClr val="tx1"/>
                </a:solidFill>
                <a:latin typeface="Book Antiqua" pitchFamily="18" charset="0"/>
              </a:rPr>
              <a:t>надзвичайної</a:t>
            </a:r>
            <a:r>
              <a:rPr lang="ru-RU" sz="4400" b="1" dirty="0" smtClean="0">
                <a:solidFill>
                  <a:schemeClr val="tx1"/>
                </a:solidFill>
                <a:latin typeface="Book Antiqua" pitchFamily="18" charset="0"/>
              </a:rPr>
              <a:t> </a:t>
            </a:r>
            <a:r>
              <a:rPr lang="ru-RU" sz="4400" b="1" dirty="0" err="1" smtClean="0">
                <a:solidFill>
                  <a:schemeClr val="tx1"/>
                </a:solidFill>
                <a:latin typeface="Book Antiqua" pitchFamily="18" charset="0"/>
              </a:rPr>
              <a:t>небезпеки</a:t>
            </a:r>
            <a:r>
              <a:rPr lang="ru-RU" sz="4400" b="1" dirty="0" smtClean="0">
                <a:solidFill>
                  <a:schemeClr val="tx1"/>
                </a:solidFill>
                <a:latin typeface="Book Antiqua" pitchFamily="18" charset="0"/>
              </a:rPr>
              <a:t> (на </a:t>
            </a:r>
            <a:r>
              <a:rPr lang="ru-RU" sz="4400" b="1" dirty="0" err="1" smtClean="0">
                <a:solidFill>
                  <a:schemeClr val="tx1"/>
                </a:solidFill>
                <a:latin typeface="Book Antiqua" pitchFamily="18" charset="0"/>
              </a:rPr>
              <a:t>прикладі</a:t>
            </a:r>
            <a:r>
              <a:rPr lang="ru-RU" sz="4400" b="1" dirty="0" smtClean="0">
                <a:solidFill>
                  <a:schemeClr val="tx1"/>
                </a:solidFill>
                <a:latin typeface="Book Antiqua" pitchFamily="18" charset="0"/>
              </a:rPr>
              <a:t> </a:t>
            </a:r>
            <a:r>
              <a:rPr lang="ru-RU" sz="4400" b="1" dirty="0" err="1" smtClean="0">
                <a:solidFill>
                  <a:schemeClr val="tx1"/>
                </a:solidFill>
                <a:latin typeface="Book Antiqua" pitchFamily="18" charset="0"/>
              </a:rPr>
              <a:t>його</a:t>
            </a:r>
            <a:r>
              <a:rPr lang="ru-RU" sz="4400" b="1" dirty="0" smtClean="0">
                <a:solidFill>
                  <a:schemeClr val="tx1"/>
                </a:solidFill>
                <a:latin typeface="Book Antiqua" pitchFamily="18" charset="0"/>
              </a:rPr>
              <a:t> </a:t>
            </a:r>
            <a:r>
              <a:rPr lang="ru-RU" sz="4400" b="1" dirty="0" err="1" smtClean="0">
                <a:solidFill>
                  <a:schemeClr val="tx1"/>
                </a:solidFill>
                <a:latin typeface="Book Antiqua" pitchFamily="18" charset="0"/>
              </a:rPr>
              <a:t>поширення</a:t>
            </a:r>
            <a:r>
              <a:rPr lang="ru-RU" sz="4400" b="1" dirty="0" smtClean="0">
                <a:solidFill>
                  <a:schemeClr val="tx1"/>
                </a:solidFill>
                <a:latin typeface="Book Antiqua" pitchFamily="18" charset="0"/>
              </a:rPr>
              <a:t> </a:t>
            </a:r>
            <a:r>
              <a:rPr lang="ru-RU" sz="4400" b="1" dirty="0" err="1" smtClean="0">
                <a:solidFill>
                  <a:schemeClr val="tx1"/>
                </a:solidFill>
                <a:latin typeface="Book Antiqua" pitchFamily="18" charset="0"/>
              </a:rPr>
              <a:t>на</a:t>
            </a:r>
            <a:r>
              <a:rPr lang="ru-RU" sz="4400" b="1" dirty="0" smtClean="0">
                <a:solidFill>
                  <a:schemeClr val="tx1"/>
                </a:solidFill>
                <a:latin typeface="Book Antiqua" pitchFamily="18" charset="0"/>
              </a:rPr>
              <a:t> </a:t>
            </a:r>
            <a:r>
              <a:rPr lang="ru-RU" sz="4400" b="1" dirty="0" err="1" smtClean="0">
                <a:solidFill>
                  <a:schemeClr val="tx1"/>
                </a:solidFill>
                <a:latin typeface="Book Antiqua" pitchFamily="18" charset="0"/>
              </a:rPr>
              <a:t>території</a:t>
            </a:r>
            <a:r>
              <a:rPr lang="ru-RU" sz="4400" b="1" dirty="0" smtClean="0">
                <a:solidFill>
                  <a:schemeClr val="tx1"/>
                </a:solidFill>
                <a:latin typeface="Book Antiqua" pitchFamily="18" charset="0"/>
              </a:rPr>
              <a:t> </a:t>
            </a:r>
            <a:r>
              <a:rPr lang="ru-RU" sz="4400" b="1" dirty="0" err="1" smtClean="0">
                <a:solidFill>
                  <a:schemeClr val="tx1"/>
                </a:solidFill>
                <a:latin typeface="Book Antiqua" pitchFamily="18" charset="0"/>
              </a:rPr>
              <a:t>Колківської</a:t>
            </a:r>
            <a:r>
              <a:rPr lang="ru-RU" sz="4400" b="1" dirty="0" smtClean="0">
                <a:solidFill>
                  <a:schemeClr val="tx1"/>
                </a:solidFill>
                <a:latin typeface="Book Antiqua" pitchFamily="18" charset="0"/>
              </a:rPr>
              <a:t> ТГ)</a:t>
            </a:r>
            <a:endParaRPr lang="ru-RU" sz="4800" b="1" dirty="0" smtClean="0">
              <a:solidFill>
                <a:schemeClr val="tx1"/>
              </a:solidFill>
              <a:latin typeface="Book Antiqua" pitchFamily="18" charset="0"/>
            </a:endParaRPr>
          </a:p>
        </p:txBody>
      </p:sp>
      <p:sp>
        <p:nvSpPr>
          <p:cNvPr id="4" name="Прямоугольник 5"/>
          <p:cNvSpPr/>
          <p:nvPr/>
        </p:nvSpPr>
        <p:spPr>
          <a:xfrm>
            <a:off x="3523488" y="4305240"/>
            <a:ext cx="8217408" cy="4339650"/>
          </a:xfrm>
          <a:prstGeom prst="rect">
            <a:avLst/>
          </a:prstGeom>
        </p:spPr>
        <p:txBody>
          <a:bodyPr wrap="square">
            <a:spAutoFit/>
          </a:bodyPr>
          <a:lstStyle/>
          <a:p>
            <a:pPr>
              <a:defRPr/>
            </a:pPr>
            <a:r>
              <a:rPr lang="ru-RU" sz="2800" dirty="0" err="1" smtClean="0">
                <a:solidFill>
                  <a:prstClr val="black"/>
                </a:solidFill>
                <a:effectLst>
                  <a:outerShdw blurRad="38100" dist="38100" dir="2700000" algn="tl">
                    <a:srgbClr val="000000">
                      <a:alpha val="43137"/>
                    </a:srgbClr>
                  </a:outerShdw>
                </a:effectLst>
                <a:latin typeface="Monotype Corsiva" pitchFamily="66" charset="0"/>
              </a:rPr>
              <a:t>Виконала</a:t>
            </a:r>
            <a:r>
              <a:rPr lang="ru-RU" sz="2800" dirty="0" smtClean="0">
                <a:solidFill>
                  <a:prstClr val="black"/>
                </a:solidFill>
                <a:effectLst>
                  <a:outerShdw blurRad="38100" dist="38100" dir="2700000" algn="tl">
                    <a:srgbClr val="000000">
                      <a:alpha val="43137"/>
                    </a:srgbClr>
                  </a:outerShdw>
                </a:effectLst>
                <a:latin typeface="Monotype Corsiva" pitchFamily="66" charset="0"/>
              </a:rPr>
              <a:t>: </a:t>
            </a:r>
            <a:r>
              <a:rPr lang="ru-RU" sz="2800" dirty="0" err="1" smtClean="0">
                <a:solidFill>
                  <a:prstClr val="black"/>
                </a:solidFill>
                <a:effectLst>
                  <a:outerShdw blurRad="38100" dist="38100" dir="2700000" algn="tl">
                    <a:srgbClr val="000000">
                      <a:alpha val="43137"/>
                    </a:srgbClr>
                  </a:outerShdw>
                </a:effectLst>
                <a:latin typeface="Monotype Corsiva" pitchFamily="66" charset="0"/>
              </a:rPr>
              <a:t>учениця</a:t>
            </a:r>
            <a:r>
              <a:rPr lang="ru-RU" sz="2800" dirty="0" smtClean="0">
                <a:solidFill>
                  <a:prstClr val="black"/>
                </a:solidFill>
                <a:effectLst>
                  <a:outerShdw blurRad="38100" dist="38100" dir="2700000" algn="tl">
                    <a:srgbClr val="000000">
                      <a:alpha val="43137"/>
                    </a:srgbClr>
                  </a:outerShdw>
                </a:effectLst>
                <a:latin typeface="Monotype Corsiva" pitchFamily="66" charset="0"/>
              </a:rPr>
              <a:t> 8 </a:t>
            </a:r>
            <a:r>
              <a:rPr lang="ru-RU" sz="2800" dirty="0" err="1" smtClean="0">
                <a:solidFill>
                  <a:prstClr val="black"/>
                </a:solidFill>
                <a:effectLst>
                  <a:outerShdw blurRad="38100" dist="38100" dir="2700000" algn="tl">
                    <a:srgbClr val="000000">
                      <a:alpha val="43137"/>
                    </a:srgbClr>
                  </a:outerShdw>
                </a:effectLst>
                <a:latin typeface="Monotype Corsiva" pitchFamily="66" charset="0"/>
              </a:rPr>
              <a:t>класу</a:t>
            </a:r>
            <a:r>
              <a:rPr lang="ru-RU" sz="2800" dirty="0" smtClean="0">
                <a:solidFill>
                  <a:prstClr val="black"/>
                </a:solidFill>
                <a:effectLst>
                  <a:outerShdw blurRad="38100" dist="38100" dir="2700000" algn="tl">
                    <a:srgbClr val="000000">
                      <a:alpha val="43137"/>
                    </a:srgbClr>
                  </a:outerShdw>
                </a:effectLst>
                <a:latin typeface="Monotype Corsiva" pitchFamily="66" charset="0"/>
              </a:rPr>
              <a:t> опорного закладу </a:t>
            </a:r>
          </a:p>
          <a:p>
            <a:pPr>
              <a:defRPr/>
            </a:pPr>
            <a:r>
              <a:rPr lang="ru-RU" sz="2800" dirty="0" smtClean="0">
                <a:solidFill>
                  <a:prstClr val="black"/>
                </a:solidFill>
                <a:effectLst>
                  <a:outerShdw blurRad="38100" dist="38100" dir="2700000" algn="tl">
                    <a:srgbClr val="000000">
                      <a:alpha val="43137"/>
                    </a:srgbClr>
                  </a:outerShdw>
                </a:effectLst>
                <a:latin typeface="Monotype Corsiva" pitchFamily="66" charset="0"/>
              </a:rPr>
              <a:t>«</a:t>
            </a:r>
            <a:r>
              <a:rPr lang="ru-RU" sz="2800" dirty="0" err="1" smtClean="0">
                <a:solidFill>
                  <a:prstClr val="black"/>
                </a:solidFill>
                <a:effectLst>
                  <a:outerShdw blurRad="38100" dist="38100" dir="2700000" algn="tl">
                    <a:srgbClr val="000000">
                      <a:alpha val="43137"/>
                    </a:srgbClr>
                  </a:outerShdw>
                </a:effectLst>
                <a:latin typeface="Monotype Corsiva" pitchFamily="66" charset="0"/>
              </a:rPr>
              <a:t>Колківський</a:t>
            </a:r>
            <a:r>
              <a:rPr lang="ru-RU" sz="2800" dirty="0" smtClean="0">
                <a:solidFill>
                  <a:prstClr val="black"/>
                </a:solidFill>
                <a:effectLst>
                  <a:outerShdw blurRad="38100" dist="38100" dir="2700000" algn="tl">
                    <a:srgbClr val="000000">
                      <a:alpha val="43137"/>
                    </a:srgbClr>
                  </a:outerShdw>
                </a:effectLst>
                <a:latin typeface="Monotype Corsiva" pitchFamily="66" charset="0"/>
              </a:rPr>
              <a:t> </a:t>
            </a:r>
            <a:r>
              <a:rPr lang="ru-RU" sz="2800" dirty="0" err="1" smtClean="0">
                <a:solidFill>
                  <a:prstClr val="black"/>
                </a:solidFill>
                <a:effectLst>
                  <a:outerShdw blurRad="38100" dist="38100" dir="2700000" algn="tl">
                    <a:srgbClr val="000000">
                      <a:alpha val="43137"/>
                    </a:srgbClr>
                  </a:outerShdw>
                </a:effectLst>
                <a:latin typeface="Monotype Corsiva" pitchFamily="66" charset="0"/>
              </a:rPr>
              <a:t>ліцей</a:t>
            </a:r>
            <a:r>
              <a:rPr lang="ru-RU" sz="2800" dirty="0" smtClean="0">
                <a:solidFill>
                  <a:prstClr val="black"/>
                </a:solidFill>
                <a:effectLst>
                  <a:outerShdw blurRad="38100" dist="38100" dir="2700000" algn="tl">
                    <a:srgbClr val="000000">
                      <a:alpha val="43137"/>
                    </a:srgbClr>
                  </a:outerShdw>
                </a:effectLst>
                <a:latin typeface="Monotype Corsiva" pitchFamily="66" charset="0"/>
              </a:rPr>
              <a:t>» </a:t>
            </a:r>
            <a:r>
              <a:rPr lang="ru-RU" sz="2800" dirty="0" err="1" smtClean="0">
                <a:solidFill>
                  <a:prstClr val="black"/>
                </a:solidFill>
                <a:effectLst>
                  <a:outerShdw blurRad="38100" dist="38100" dir="2700000" algn="tl">
                    <a:srgbClr val="000000">
                      <a:alpha val="43137"/>
                    </a:srgbClr>
                  </a:outerShdw>
                </a:effectLst>
                <a:latin typeface="Monotype Corsiva" pitchFamily="66" charset="0"/>
              </a:rPr>
              <a:t>Колківської</a:t>
            </a:r>
            <a:r>
              <a:rPr lang="ru-RU" sz="2800" dirty="0" smtClean="0">
                <a:solidFill>
                  <a:prstClr val="black"/>
                </a:solidFill>
                <a:effectLst>
                  <a:outerShdw blurRad="38100" dist="38100" dir="2700000" algn="tl">
                    <a:srgbClr val="000000">
                      <a:alpha val="43137"/>
                    </a:srgbClr>
                  </a:outerShdw>
                </a:effectLst>
                <a:latin typeface="Monotype Corsiva" pitchFamily="66" charset="0"/>
              </a:rPr>
              <a:t> </a:t>
            </a:r>
            <a:r>
              <a:rPr lang="ru-RU" sz="2800" dirty="0" err="1" smtClean="0">
                <a:solidFill>
                  <a:prstClr val="black"/>
                </a:solidFill>
                <a:effectLst>
                  <a:outerShdw blurRad="38100" dist="38100" dir="2700000" algn="tl">
                    <a:srgbClr val="000000">
                      <a:alpha val="43137"/>
                    </a:srgbClr>
                  </a:outerShdw>
                </a:effectLst>
                <a:latin typeface="Monotype Corsiva" pitchFamily="66" charset="0"/>
              </a:rPr>
              <a:t>селищної</a:t>
            </a:r>
            <a:r>
              <a:rPr lang="ru-RU" sz="2800" dirty="0" smtClean="0">
                <a:solidFill>
                  <a:prstClr val="black"/>
                </a:solidFill>
                <a:effectLst>
                  <a:outerShdw blurRad="38100" dist="38100" dir="2700000" algn="tl">
                    <a:srgbClr val="000000">
                      <a:alpha val="43137"/>
                    </a:srgbClr>
                  </a:outerShdw>
                </a:effectLst>
                <a:latin typeface="Monotype Corsiva" pitchFamily="66" charset="0"/>
              </a:rPr>
              <a:t> ради</a:t>
            </a:r>
          </a:p>
          <a:p>
            <a:pPr>
              <a:defRPr/>
            </a:pPr>
            <a:r>
              <a:rPr lang="ru-RU" sz="2800" dirty="0" err="1" smtClean="0">
                <a:solidFill>
                  <a:prstClr val="black"/>
                </a:solidFill>
                <a:effectLst>
                  <a:outerShdw blurRad="38100" dist="38100" dir="2700000" algn="tl">
                    <a:srgbClr val="000000">
                      <a:alpha val="43137"/>
                    </a:srgbClr>
                  </a:outerShdw>
                </a:effectLst>
                <a:latin typeface="Monotype Corsiva" pitchFamily="66" charset="0"/>
              </a:rPr>
              <a:t>Паньків</a:t>
            </a:r>
            <a:r>
              <a:rPr lang="ru-RU" sz="2800" dirty="0" smtClean="0">
                <a:solidFill>
                  <a:prstClr val="black"/>
                </a:solidFill>
                <a:effectLst>
                  <a:outerShdw blurRad="38100" dist="38100" dir="2700000" algn="tl">
                    <a:srgbClr val="000000">
                      <a:alpha val="43137"/>
                    </a:srgbClr>
                  </a:outerShdw>
                </a:effectLst>
                <a:latin typeface="Monotype Corsiva" pitchFamily="66" charset="0"/>
              </a:rPr>
              <a:t> Богдана </a:t>
            </a:r>
            <a:r>
              <a:rPr lang="ru-RU" sz="2800" dirty="0" err="1" smtClean="0">
                <a:solidFill>
                  <a:prstClr val="black"/>
                </a:solidFill>
                <a:effectLst>
                  <a:outerShdw blurRad="38100" dist="38100" dir="2700000" algn="tl">
                    <a:srgbClr val="000000">
                      <a:alpha val="43137"/>
                    </a:srgbClr>
                  </a:outerShdw>
                </a:effectLst>
                <a:latin typeface="Monotype Corsiva" pitchFamily="66" charset="0"/>
              </a:rPr>
              <a:t>Богданівна</a:t>
            </a:r>
            <a:endParaRPr lang="ru-RU" sz="2800" dirty="0" smtClean="0">
              <a:solidFill>
                <a:prstClr val="black"/>
              </a:solidFill>
              <a:effectLst>
                <a:outerShdw blurRad="38100" dist="38100" dir="2700000" algn="tl">
                  <a:srgbClr val="000000">
                    <a:alpha val="43137"/>
                  </a:srgbClr>
                </a:outerShdw>
              </a:effectLst>
              <a:latin typeface="Monotype Corsiva" pitchFamily="66" charset="0"/>
            </a:endParaRPr>
          </a:p>
          <a:p>
            <a:pPr>
              <a:defRPr/>
            </a:pPr>
            <a:r>
              <a:rPr lang="ru-RU" sz="2800" dirty="0" err="1" smtClean="0">
                <a:solidFill>
                  <a:prstClr val="black"/>
                </a:solidFill>
                <a:effectLst>
                  <a:outerShdw blurRad="38100" dist="38100" dir="2700000" algn="tl">
                    <a:srgbClr val="000000">
                      <a:alpha val="43137"/>
                    </a:srgbClr>
                  </a:outerShdw>
                </a:effectLst>
                <a:latin typeface="Monotype Corsiva" pitchFamily="66" charset="0"/>
              </a:rPr>
              <a:t>Науковий</a:t>
            </a:r>
            <a:r>
              <a:rPr lang="ru-RU" sz="2800" dirty="0" smtClean="0">
                <a:solidFill>
                  <a:prstClr val="black"/>
                </a:solidFill>
                <a:effectLst>
                  <a:outerShdw blurRad="38100" dist="38100" dir="2700000" algn="tl">
                    <a:srgbClr val="000000">
                      <a:alpha val="43137"/>
                    </a:srgbClr>
                  </a:outerShdw>
                </a:effectLst>
                <a:latin typeface="Monotype Corsiva" pitchFamily="66" charset="0"/>
              </a:rPr>
              <a:t> </a:t>
            </a:r>
            <a:r>
              <a:rPr lang="ru-RU" sz="2800" dirty="0" err="1" smtClean="0">
                <a:solidFill>
                  <a:prstClr val="black"/>
                </a:solidFill>
                <a:effectLst>
                  <a:outerShdw blurRad="38100" dist="38100" dir="2700000" algn="tl">
                    <a:srgbClr val="000000">
                      <a:alpha val="43137"/>
                    </a:srgbClr>
                  </a:outerShdw>
                </a:effectLst>
                <a:latin typeface="Monotype Corsiva" pitchFamily="66" charset="0"/>
              </a:rPr>
              <a:t>керівник</a:t>
            </a:r>
            <a:r>
              <a:rPr lang="ru-RU" sz="2800" dirty="0" smtClean="0">
                <a:solidFill>
                  <a:prstClr val="black"/>
                </a:solidFill>
                <a:effectLst>
                  <a:outerShdw blurRad="38100" dist="38100" dir="2700000" algn="tl">
                    <a:srgbClr val="000000">
                      <a:alpha val="43137"/>
                    </a:srgbClr>
                  </a:outerShdw>
                </a:effectLst>
                <a:latin typeface="Monotype Corsiva" pitchFamily="66" charset="0"/>
              </a:rPr>
              <a:t>: </a:t>
            </a:r>
            <a:r>
              <a:rPr lang="ru-RU" sz="2800" dirty="0" err="1" smtClean="0">
                <a:solidFill>
                  <a:prstClr val="black"/>
                </a:solidFill>
                <a:effectLst>
                  <a:outerShdw blurRad="38100" dist="38100" dir="2700000" algn="tl">
                    <a:srgbClr val="000000">
                      <a:alpha val="43137"/>
                    </a:srgbClr>
                  </a:outerShdw>
                </a:effectLst>
                <a:latin typeface="Monotype Corsiva" pitchFamily="66" charset="0"/>
              </a:rPr>
              <a:t>Світач</a:t>
            </a:r>
            <a:r>
              <a:rPr lang="ru-RU" sz="2800" dirty="0" smtClean="0">
                <a:solidFill>
                  <a:prstClr val="black"/>
                </a:solidFill>
                <a:effectLst>
                  <a:outerShdw blurRad="38100" dist="38100" dir="2700000" algn="tl">
                    <a:srgbClr val="000000">
                      <a:alpha val="43137"/>
                    </a:srgbClr>
                  </a:outerShdw>
                </a:effectLst>
                <a:latin typeface="Monotype Corsiva" pitchFamily="66" charset="0"/>
              </a:rPr>
              <a:t> Ольга </a:t>
            </a:r>
            <a:r>
              <a:rPr lang="ru-RU" sz="2800" dirty="0" err="1" smtClean="0">
                <a:solidFill>
                  <a:prstClr val="black"/>
                </a:solidFill>
                <a:effectLst>
                  <a:outerShdw blurRad="38100" dist="38100" dir="2700000" algn="tl">
                    <a:srgbClr val="000000">
                      <a:alpha val="43137"/>
                    </a:srgbClr>
                  </a:outerShdw>
                </a:effectLst>
                <a:latin typeface="Monotype Corsiva" pitchFamily="66" charset="0"/>
              </a:rPr>
              <a:t>Василівна</a:t>
            </a:r>
            <a:r>
              <a:rPr lang="ru-RU" sz="2800" dirty="0" smtClean="0">
                <a:solidFill>
                  <a:prstClr val="black"/>
                </a:solidFill>
                <a:effectLst>
                  <a:outerShdw blurRad="38100" dist="38100" dir="2700000" algn="tl">
                    <a:srgbClr val="000000">
                      <a:alpha val="43137"/>
                    </a:srgbClr>
                  </a:outerShdw>
                </a:effectLst>
                <a:latin typeface="Monotype Corsiva" pitchFamily="66" charset="0"/>
              </a:rPr>
              <a:t> </a:t>
            </a:r>
          </a:p>
          <a:p>
            <a:pPr>
              <a:defRPr/>
            </a:pPr>
            <a:r>
              <a:rPr lang="ru-RU" sz="2800" dirty="0" err="1" smtClean="0">
                <a:solidFill>
                  <a:prstClr val="black"/>
                </a:solidFill>
                <a:effectLst>
                  <a:outerShdw blurRad="38100" dist="38100" dir="2700000" algn="tl">
                    <a:srgbClr val="000000">
                      <a:alpha val="43137"/>
                    </a:srgbClr>
                  </a:outerShdw>
                </a:effectLst>
                <a:latin typeface="Monotype Corsiva" pitchFamily="66" charset="0"/>
              </a:rPr>
              <a:t>вчитель</a:t>
            </a:r>
            <a:r>
              <a:rPr lang="ru-RU" sz="2800" dirty="0" smtClean="0">
                <a:solidFill>
                  <a:prstClr val="black"/>
                </a:solidFill>
                <a:effectLst>
                  <a:outerShdw blurRad="38100" dist="38100" dir="2700000" algn="tl">
                    <a:srgbClr val="000000">
                      <a:alpha val="43137"/>
                    </a:srgbClr>
                  </a:outerShdw>
                </a:effectLst>
                <a:latin typeface="Monotype Corsiva" pitchFamily="66" charset="0"/>
              </a:rPr>
              <a:t> </a:t>
            </a:r>
            <a:r>
              <a:rPr lang="ru-RU" sz="2800" dirty="0" err="1" smtClean="0">
                <a:solidFill>
                  <a:prstClr val="black"/>
                </a:solidFill>
                <a:effectLst>
                  <a:outerShdw blurRad="38100" dist="38100" dir="2700000" algn="tl">
                    <a:srgbClr val="000000">
                      <a:alpha val="43137"/>
                    </a:srgbClr>
                  </a:outerShdw>
                </a:effectLst>
                <a:latin typeface="Monotype Corsiva" pitchFamily="66" charset="0"/>
              </a:rPr>
              <a:t>біології</a:t>
            </a:r>
            <a:r>
              <a:rPr lang="ru-RU" sz="2800" dirty="0" smtClean="0">
                <a:solidFill>
                  <a:prstClr val="black"/>
                </a:solidFill>
                <a:effectLst>
                  <a:outerShdw blurRad="38100" dist="38100" dir="2700000" algn="tl">
                    <a:srgbClr val="000000">
                      <a:alpha val="43137"/>
                    </a:srgbClr>
                  </a:outerShdw>
                </a:effectLst>
                <a:latin typeface="Monotype Corsiva" pitchFamily="66" charset="0"/>
              </a:rPr>
              <a:t> Опорного закладу «</a:t>
            </a:r>
            <a:r>
              <a:rPr lang="ru-RU" sz="2800" dirty="0" err="1" smtClean="0">
                <a:solidFill>
                  <a:prstClr val="black"/>
                </a:solidFill>
                <a:effectLst>
                  <a:outerShdw blurRad="38100" dist="38100" dir="2700000" algn="tl">
                    <a:srgbClr val="000000">
                      <a:alpha val="43137"/>
                    </a:srgbClr>
                  </a:outerShdw>
                </a:effectLst>
                <a:latin typeface="Monotype Corsiva" pitchFamily="66" charset="0"/>
              </a:rPr>
              <a:t>Колківський</a:t>
            </a:r>
            <a:r>
              <a:rPr lang="ru-RU" sz="2800" dirty="0" smtClean="0">
                <a:solidFill>
                  <a:prstClr val="black"/>
                </a:solidFill>
                <a:effectLst>
                  <a:outerShdw blurRad="38100" dist="38100" dir="2700000" algn="tl">
                    <a:srgbClr val="000000">
                      <a:alpha val="43137"/>
                    </a:srgbClr>
                  </a:outerShdw>
                </a:effectLst>
                <a:latin typeface="Monotype Corsiva" pitchFamily="66" charset="0"/>
              </a:rPr>
              <a:t> </a:t>
            </a:r>
            <a:r>
              <a:rPr lang="ru-RU" sz="2800" dirty="0" err="1" smtClean="0">
                <a:solidFill>
                  <a:prstClr val="black"/>
                </a:solidFill>
                <a:effectLst>
                  <a:outerShdw blurRad="38100" dist="38100" dir="2700000" algn="tl">
                    <a:srgbClr val="000000">
                      <a:alpha val="43137"/>
                    </a:srgbClr>
                  </a:outerShdw>
                </a:effectLst>
                <a:latin typeface="Monotype Corsiva" pitchFamily="66" charset="0"/>
              </a:rPr>
              <a:t>ліцей</a:t>
            </a:r>
            <a:r>
              <a:rPr lang="ru-RU" sz="2800" dirty="0" smtClean="0">
                <a:solidFill>
                  <a:prstClr val="black"/>
                </a:solidFill>
                <a:effectLst>
                  <a:outerShdw blurRad="38100" dist="38100" dir="2700000" algn="tl">
                    <a:srgbClr val="000000">
                      <a:alpha val="43137"/>
                    </a:srgbClr>
                  </a:outerShdw>
                </a:effectLst>
                <a:latin typeface="Monotype Corsiva" pitchFamily="66" charset="0"/>
              </a:rPr>
              <a:t>» </a:t>
            </a:r>
            <a:r>
              <a:rPr lang="ru-RU" sz="2800" dirty="0" err="1" smtClean="0">
                <a:solidFill>
                  <a:prstClr val="black"/>
                </a:solidFill>
                <a:effectLst>
                  <a:outerShdw blurRad="38100" dist="38100" dir="2700000" algn="tl">
                    <a:srgbClr val="000000">
                      <a:alpha val="43137"/>
                    </a:srgbClr>
                  </a:outerShdw>
                </a:effectLst>
                <a:latin typeface="Monotype Corsiva" pitchFamily="66" charset="0"/>
              </a:rPr>
              <a:t>Колківської</a:t>
            </a:r>
            <a:r>
              <a:rPr lang="ru-RU" sz="2800" dirty="0" smtClean="0">
                <a:solidFill>
                  <a:prstClr val="black"/>
                </a:solidFill>
                <a:effectLst>
                  <a:outerShdw blurRad="38100" dist="38100" dir="2700000" algn="tl">
                    <a:srgbClr val="000000">
                      <a:alpha val="43137"/>
                    </a:srgbClr>
                  </a:outerShdw>
                </a:effectLst>
                <a:latin typeface="Monotype Corsiva" pitchFamily="66" charset="0"/>
              </a:rPr>
              <a:t> </a:t>
            </a:r>
            <a:r>
              <a:rPr lang="ru-RU" sz="2800" dirty="0" err="1" smtClean="0">
                <a:solidFill>
                  <a:prstClr val="black"/>
                </a:solidFill>
                <a:effectLst>
                  <a:outerShdw blurRad="38100" dist="38100" dir="2700000" algn="tl">
                    <a:srgbClr val="000000">
                      <a:alpha val="43137"/>
                    </a:srgbClr>
                  </a:outerShdw>
                </a:effectLst>
                <a:latin typeface="Monotype Corsiva" pitchFamily="66" charset="0"/>
              </a:rPr>
              <a:t>селищної</a:t>
            </a:r>
            <a:r>
              <a:rPr lang="ru-RU" sz="2800" dirty="0" smtClean="0">
                <a:solidFill>
                  <a:prstClr val="black"/>
                </a:solidFill>
                <a:effectLst>
                  <a:outerShdw blurRad="38100" dist="38100" dir="2700000" algn="tl">
                    <a:srgbClr val="000000">
                      <a:alpha val="43137"/>
                    </a:srgbClr>
                  </a:outerShdw>
                </a:effectLst>
                <a:latin typeface="Monotype Corsiva" pitchFamily="66" charset="0"/>
              </a:rPr>
              <a:t> ради, </a:t>
            </a:r>
            <a:r>
              <a:rPr lang="ru-RU" sz="2800" dirty="0" err="1" smtClean="0">
                <a:solidFill>
                  <a:prstClr val="black"/>
                </a:solidFill>
                <a:effectLst>
                  <a:outerShdw blurRad="38100" dist="38100" dir="2700000" algn="tl">
                    <a:srgbClr val="000000">
                      <a:alpha val="43137"/>
                    </a:srgbClr>
                  </a:outerShdw>
                </a:effectLst>
                <a:latin typeface="Monotype Corsiva" pitchFamily="66" charset="0"/>
              </a:rPr>
              <a:t>смт</a:t>
            </a:r>
            <a:r>
              <a:rPr lang="ru-RU" sz="2800" dirty="0" smtClean="0">
                <a:solidFill>
                  <a:prstClr val="black"/>
                </a:solidFill>
                <a:effectLst>
                  <a:outerShdw blurRad="38100" dist="38100" dir="2700000" algn="tl">
                    <a:srgbClr val="000000">
                      <a:alpha val="43137"/>
                    </a:srgbClr>
                  </a:outerShdw>
                </a:effectLst>
                <a:latin typeface="Monotype Corsiva" pitchFamily="66" charset="0"/>
              </a:rPr>
              <a:t>. Колки</a:t>
            </a:r>
          </a:p>
          <a:p>
            <a:pPr>
              <a:defRPr/>
            </a:pPr>
            <a:endParaRPr lang="ru-RU" sz="3600" dirty="0" smtClean="0">
              <a:solidFill>
                <a:prstClr val="black"/>
              </a:solidFill>
              <a:effectLst>
                <a:outerShdw blurRad="38100" dist="38100" dir="2700000" algn="tl">
                  <a:srgbClr val="000000">
                    <a:alpha val="43137"/>
                  </a:srgbClr>
                </a:outerShdw>
              </a:effectLst>
              <a:latin typeface="Monotype Corsiva" pitchFamily="66" charset="0"/>
            </a:endParaRPr>
          </a:p>
          <a:p>
            <a:pPr>
              <a:defRPr/>
            </a:pPr>
            <a:endParaRPr lang="ru-RU" sz="3600" dirty="0" smtClean="0">
              <a:solidFill>
                <a:prstClr val="black"/>
              </a:solidFill>
              <a:effectLst>
                <a:outerShdw blurRad="38100" dist="38100" dir="2700000" algn="tl">
                  <a:srgbClr val="000000">
                    <a:alpha val="43137"/>
                  </a:srgbClr>
                </a:outerShdw>
              </a:effectLst>
              <a:latin typeface="Monotype Corsiva" pitchFamily="66" charset="0"/>
            </a:endParaRPr>
          </a:p>
          <a:p>
            <a:pPr>
              <a:defRPr/>
            </a:pPr>
            <a:endParaRPr lang="ru-RU" sz="3600" dirty="0" smtClean="0">
              <a:solidFill>
                <a:prstClr val="black"/>
              </a:solidFill>
              <a:effectLst>
                <a:outerShdw blurRad="38100" dist="38100" dir="2700000" algn="tl">
                  <a:srgbClr val="000000">
                    <a:alpha val="43137"/>
                  </a:srgbClr>
                </a:outerShdw>
              </a:effectLst>
              <a:latin typeface="Monotype Corsiva"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256032" y="402336"/>
            <a:ext cx="11740896" cy="2862322"/>
          </a:xfrm>
          <a:prstGeom prst="rect">
            <a:avLst/>
          </a:prstGeom>
        </p:spPr>
        <p:txBody>
          <a:bodyPr wrap="square">
            <a:spAutoFit/>
          </a:bodyPr>
          <a:lstStyle/>
          <a:p>
            <a:pPr algn="just">
              <a:lnSpc>
                <a:spcPct val="150000"/>
              </a:lnSpc>
            </a:pPr>
            <a:r>
              <a:rPr lang="ru-RU" sz="2400" dirty="0" smtClean="0">
                <a:latin typeface="Times New Roman" pitchFamily="18" charset="0"/>
                <a:cs typeface="Times New Roman" pitchFamily="18" charset="0"/>
              </a:rPr>
              <a:t>на </a:t>
            </a:r>
            <a:r>
              <a:rPr lang="ru-RU" sz="2400" dirty="0" err="1" smtClean="0">
                <a:latin typeface="Times New Roman" pitchFamily="18" charset="0"/>
                <a:cs typeface="Times New Roman" pitchFamily="18" charset="0"/>
              </a:rPr>
              <a:t>нових</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територіях</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американський</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білий</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метелик</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швидко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стає</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основним</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шкідником</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що</a:t>
            </a:r>
            <a:r>
              <a:rPr lang="ru-RU" sz="2400" dirty="0" smtClean="0">
                <a:latin typeface="Times New Roman" pitchFamily="18" charset="0"/>
                <a:cs typeface="Times New Roman" pitchFamily="18" charset="0"/>
              </a:rPr>
              <a:t> чинить </a:t>
            </a:r>
            <a:r>
              <a:rPr lang="ru-RU" sz="2400" dirty="0" err="1" smtClean="0">
                <a:latin typeface="Times New Roman" pitchFamily="18" charset="0"/>
                <a:cs typeface="Times New Roman" pitchFamily="18" charset="0"/>
              </a:rPr>
              <a:t>значний</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вплив</a:t>
            </a:r>
            <a:r>
              <a:rPr lang="ru-RU" sz="2400" dirty="0" smtClean="0">
                <a:latin typeface="Times New Roman" pitchFamily="18" charset="0"/>
                <a:cs typeface="Times New Roman" pitchFamily="18" charset="0"/>
              </a:rPr>
              <a:t> на </a:t>
            </a:r>
            <a:r>
              <a:rPr lang="ru-RU" sz="2400" dirty="0" err="1" smtClean="0">
                <a:latin typeface="Times New Roman" pitchFamily="18" charset="0"/>
                <a:cs typeface="Times New Roman" pitchFamily="18" charset="0"/>
              </a:rPr>
              <a:t>екосистеми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Дослідження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способів</a:t>
            </a:r>
            <a:r>
              <a:rPr lang="ru-RU" sz="2400" dirty="0" smtClean="0">
                <a:latin typeface="Times New Roman" pitchFamily="18" charset="0"/>
                <a:cs typeface="Times New Roman" pitchFamily="18" charset="0"/>
              </a:rPr>
              <a:t> та </a:t>
            </a:r>
            <a:r>
              <a:rPr lang="ru-RU" sz="2400" dirty="0" err="1" smtClean="0">
                <a:latin typeface="Times New Roman" pitchFamily="18" charset="0"/>
                <a:cs typeface="Times New Roman" pitchFamily="18" charset="0"/>
              </a:rPr>
              <a:t>шляхів</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його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поширення</a:t>
            </a:r>
            <a:r>
              <a:rPr lang="ru-RU" sz="2400" dirty="0" smtClean="0">
                <a:latin typeface="Times New Roman" pitchFamily="18" charset="0"/>
                <a:cs typeface="Times New Roman" pitchFamily="18" charset="0"/>
              </a:rPr>
              <a:t>  дозволить </a:t>
            </a:r>
            <a:r>
              <a:rPr lang="ru-RU" sz="2400" dirty="0" err="1" smtClean="0">
                <a:latin typeface="Times New Roman" pitchFamily="18" charset="0"/>
                <a:cs typeface="Times New Roman" pitchFamily="18" charset="0"/>
              </a:rPr>
              <a:t>краще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контролювати</a:t>
            </a:r>
            <a:r>
              <a:rPr lang="ru-RU" sz="2400" dirty="0" smtClean="0">
                <a:latin typeface="Times New Roman" pitchFamily="18" charset="0"/>
                <a:cs typeface="Times New Roman" pitchFamily="18" charset="0"/>
              </a:rPr>
              <a:t> та </a:t>
            </a:r>
            <a:r>
              <a:rPr lang="ru-RU" sz="2400" dirty="0" err="1" smtClean="0">
                <a:latin typeface="Times New Roman" pitchFamily="18" charset="0"/>
                <a:cs typeface="Times New Roman" pitchFamily="18" charset="0"/>
              </a:rPr>
              <a:t>обмежити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його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розповсюдження</a:t>
            </a:r>
            <a:r>
              <a:rPr lang="ru-RU" sz="2400" dirty="0" smtClean="0">
                <a:latin typeface="Times New Roman" pitchFamily="18" charset="0"/>
                <a:cs typeface="Times New Roman" pitchFamily="18" charset="0"/>
              </a:rPr>
              <a:t> на </a:t>
            </a:r>
            <a:r>
              <a:rPr lang="ru-RU" sz="2400" dirty="0" err="1" smtClean="0">
                <a:latin typeface="Times New Roman" pitchFamily="18" charset="0"/>
                <a:cs typeface="Times New Roman" pitchFamily="18" charset="0"/>
              </a:rPr>
              <a:t>нові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території</a:t>
            </a:r>
            <a:r>
              <a:rPr lang="ru-RU" sz="2400" dirty="0" smtClean="0">
                <a:latin typeface="Times New Roman" pitchFamily="18" charset="0"/>
                <a:cs typeface="Times New Roman" pitchFamily="18" charset="0"/>
              </a:rPr>
              <a:t>. </a:t>
            </a:r>
            <a:r>
              <a:rPr lang="uk-UA" sz="2400" b="1" dirty="0" smtClean="0">
                <a:solidFill>
                  <a:srgbClr val="C00000"/>
                </a:solidFill>
                <a:latin typeface="Times New Roman" pitchFamily="18" charset="0"/>
                <a:cs typeface="Times New Roman" pitchFamily="18" charset="0"/>
              </a:rPr>
              <a:t>Тому тема вибраного нами дослідження є досить актуальною.</a:t>
            </a:r>
          </a:p>
          <a:p>
            <a:pPr algn="ctr"/>
            <a:endParaRPr lang="uk-UA" dirty="0" smtClean="0"/>
          </a:p>
          <a:p>
            <a:endParaRPr lang="uk-UA" dirty="0"/>
          </a:p>
        </p:txBody>
      </p:sp>
      <p:sp>
        <p:nvSpPr>
          <p:cNvPr id="8" name="Прямокутник 4"/>
          <p:cNvSpPr/>
          <p:nvPr/>
        </p:nvSpPr>
        <p:spPr>
          <a:xfrm>
            <a:off x="451104" y="3364992"/>
            <a:ext cx="11533632" cy="4985980"/>
          </a:xfrm>
          <a:prstGeom prst="rect">
            <a:avLst/>
          </a:prstGeom>
        </p:spPr>
        <p:txBody>
          <a:bodyPr wrap="square">
            <a:spAutoFit/>
          </a:bodyPr>
          <a:lstStyle/>
          <a:p>
            <a:pPr algn="just">
              <a:lnSpc>
                <a:spcPct val="150000"/>
              </a:lnSpc>
            </a:pPr>
            <a:r>
              <a:rPr lang="ru-RU" sz="2800" b="1" dirty="0" smtClean="0">
                <a:solidFill>
                  <a:srgbClr val="FF0000"/>
                </a:solidFill>
                <a:latin typeface="Times New Roman" pitchFamily="18" charset="0"/>
                <a:cs typeface="Times New Roman" pitchFamily="18" charset="0"/>
              </a:rPr>
              <a:t>Новизна: </a:t>
            </a:r>
            <a:r>
              <a:rPr lang="ru-RU" sz="2800" dirty="0" err="1" smtClean="0">
                <a:latin typeface="Times New Roman" pitchFamily="18" charset="0"/>
                <a:cs typeface="Times New Roman" pitchFamily="18" charset="0"/>
              </a:rPr>
              <a:t>вперше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досліджено</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поширення</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американського</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білого</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метелика</a:t>
            </a:r>
            <a:r>
              <a:rPr lang="ru-RU" sz="2800" dirty="0" smtClean="0">
                <a:latin typeface="Times New Roman" pitchFamily="18" charset="0"/>
                <a:cs typeface="Times New Roman" pitchFamily="18" charset="0"/>
              </a:rPr>
              <a:t> на </a:t>
            </a:r>
            <a:r>
              <a:rPr lang="ru-RU" sz="2800" dirty="0" err="1" smtClean="0">
                <a:latin typeface="Times New Roman" pitchFamily="18" charset="0"/>
                <a:cs typeface="Times New Roman" pitchFamily="18" charset="0"/>
              </a:rPr>
              <a:t>прикладі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однієї</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з</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об’єднаних</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територіальних</a:t>
            </a:r>
            <a:r>
              <a:rPr lang="ru-RU" sz="2800" dirty="0" smtClean="0">
                <a:latin typeface="Times New Roman" pitchFamily="18" charset="0"/>
                <a:cs typeface="Times New Roman" pitchFamily="18" charset="0"/>
              </a:rPr>
              <a:t> громад </a:t>
            </a:r>
            <a:r>
              <a:rPr lang="ru-RU" sz="2800" dirty="0" err="1" smtClean="0">
                <a:latin typeface="Times New Roman" pitchFamily="18" charset="0"/>
                <a:cs typeface="Times New Roman" pitchFamily="18" charset="0"/>
              </a:rPr>
              <a:t>Волинської</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області</a:t>
            </a:r>
            <a:r>
              <a:rPr lang="ru-RU" sz="2800" dirty="0" smtClean="0">
                <a:latin typeface="Times New Roman" pitchFamily="18" charset="0"/>
                <a:cs typeface="Times New Roman" pitchFamily="18" charset="0"/>
              </a:rPr>
              <a:t> – </a:t>
            </a:r>
            <a:r>
              <a:rPr lang="ru-RU" sz="2800" dirty="0" err="1" smtClean="0">
                <a:latin typeface="Times New Roman" pitchFamily="18" charset="0"/>
                <a:cs typeface="Times New Roman" pitchFamily="18" charset="0"/>
              </a:rPr>
              <a:t>Колківська</a:t>
            </a:r>
            <a:r>
              <a:rPr lang="ru-RU" sz="2800" dirty="0" smtClean="0">
                <a:latin typeface="Times New Roman" pitchFamily="18" charset="0"/>
                <a:cs typeface="Times New Roman" pitchFamily="18" charset="0"/>
              </a:rPr>
              <a:t> ТГ. </a:t>
            </a:r>
            <a:r>
              <a:rPr lang="ru-RU" sz="2800" dirty="0" err="1" smtClean="0">
                <a:latin typeface="Times New Roman" pitchFamily="18" charset="0"/>
                <a:cs typeface="Times New Roman" pitchFamily="18" charset="0"/>
              </a:rPr>
              <a:t>Виявлено</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взаємозв’язок</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між</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природними</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кліматичними</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умовами</a:t>
            </a:r>
            <a:r>
              <a:rPr lang="ru-RU" sz="2800" dirty="0" smtClean="0">
                <a:latin typeface="Times New Roman" pitchFamily="18" charset="0"/>
                <a:cs typeface="Times New Roman" pitchFamily="18" charset="0"/>
              </a:rPr>
              <a:t> та </a:t>
            </a:r>
            <a:r>
              <a:rPr lang="ru-RU" sz="2800" dirty="0" err="1" smtClean="0">
                <a:latin typeface="Times New Roman" pitchFamily="18" charset="0"/>
                <a:cs typeface="Times New Roman" pitchFamily="18" charset="0"/>
              </a:rPr>
              <a:t>періодом</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вильоту</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першого</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покоління</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американського</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білого</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метелика</a:t>
            </a:r>
            <a:r>
              <a:rPr lang="ru-RU" sz="2800" dirty="0" smtClean="0">
                <a:latin typeface="Times New Roman" pitchFamily="18" charset="0"/>
                <a:cs typeface="Times New Roman" pitchFamily="18" charset="0"/>
              </a:rPr>
              <a:t>.</a:t>
            </a:r>
          </a:p>
          <a:p>
            <a:pPr algn="just">
              <a:lnSpc>
                <a:spcPct val="150000"/>
              </a:lnSpc>
            </a:pPr>
            <a:endParaRPr lang="ru-RU" sz="2800" dirty="0" smtClean="0">
              <a:latin typeface="Times New Roman" pitchFamily="18" charset="0"/>
              <a:cs typeface="Times New Roman" pitchFamily="18" charset="0"/>
            </a:endParaRPr>
          </a:p>
          <a:p>
            <a:pPr algn="ctr">
              <a:lnSpc>
                <a:spcPct val="150000"/>
              </a:lnSpc>
            </a:pPr>
            <a:r>
              <a:rPr lang="uk-UA" sz="2000" b="1" dirty="0" smtClean="0">
                <a:solidFill>
                  <a:srgbClr val="C00000"/>
                </a:solidFill>
                <a:latin typeface="Times New Roman" pitchFamily="18" charset="0"/>
                <a:cs typeface="Times New Roman" pitchFamily="18" charset="0"/>
              </a:rPr>
              <a:t>.</a:t>
            </a:r>
          </a:p>
          <a:p>
            <a:pPr algn="ctr"/>
            <a:endParaRPr lang="uk-UA" dirty="0" smtClean="0"/>
          </a:p>
          <a:p>
            <a:endParaRPr lang="uk-U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75489"/>
            <a:ext cx="12191999" cy="5779008"/>
          </a:xfrm>
        </p:spPr>
        <p:txBody>
          <a:bodyPr/>
          <a:lstStyle/>
          <a:p>
            <a:pPr marL="514350" indent="387350"/>
            <a:r>
              <a:rPr lang="uk-UA" i="1" dirty="0" smtClean="0">
                <a:solidFill>
                  <a:srgbClr val="FF0000"/>
                </a:solidFill>
              </a:rPr>
              <a:t/>
            </a:r>
            <a:br>
              <a:rPr lang="uk-UA" i="1" dirty="0" smtClean="0">
                <a:solidFill>
                  <a:srgbClr val="FF0000"/>
                </a:solidFill>
              </a:rPr>
            </a:br>
            <a:r>
              <a:rPr lang="uk-UA" i="1" dirty="0" smtClean="0">
                <a:solidFill>
                  <a:srgbClr val="C00000"/>
                </a:solidFill>
                <a:latin typeface="Times New Roman" pitchFamily="18" charset="0"/>
                <a:cs typeface="Times New Roman" pitchFamily="18" charset="0"/>
              </a:rPr>
              <a:t>Завдання:</a:t>
            </a:r>
            <a:r>
              <a:rPr lang="uk-UA" i="1" dirty="0" smtClean="0">
                <a:solidFill>
                  <a:srgbClr val="FF0000"/>
                </a:solidFill>
                <a:latin typeface="Times New Roman" pitchFamily="18" charset="0"/>
                <a:cs typeface="Times New Roman" pitchFamily="18" charset="0"/>
              </a:rPr>
              <a:t/>
            </a:r>
            <a:br>
              <a:rPr lang="uk-UA" i="1" dirty="0" smtClean="0">
                <a:solidFill>
                  <a:srgbClr val="FF0000"/>
                </a:solidFill>
                <a:latin typeface="Times New Roman" pitchFamily="18" charset="0"/>
                <a:cs typeface="Times New Roman" pitchFamily="18" charset="0"/>
              </a:rPr>
            </a:br>
            <a:r>
              <a:rPr lang="uk-UA" i="1" dirty="0" smtClean="0">
                <a:solidFill>
                  <a:schemeClr val="tx1"/>
                </a:solidFill>
                <a:latin typeface="Times New Roman" pitchFamily="18" charset="0"/>
                <a:cs typeface="Times New Roman" pitchFamily="18" charset="0"/>
              </a:rPr>
              <a:t>1.</a:t>
            </a:r>
            <a:r>
              <a:rPr lang="uk-UA" i="1" dirty="0" smtClean="0">
                <a:solidFill>
                  <a:srgbClr val="FF0000"/>
                </a:solidFill>
                <a:latin typeface="Times New Roman" pitchFamily="18" charset="0"/>
                <a:cs typeface="Times New Roman" pitchFamily="18" charset="0"/>
              </a:rPr>
              <a:t> </a:t>
            </a:r>
            <a:r>
              <a:rPr lang="uk-UA" dirty="0" smtClean="0">
                <a:solidFill>
                  <a:schemeClr val="tx1"/>
                </a:solidFill>
                <a:latin typeface="Times New Roman" pitchFamily="18" charset="0"/>
                <a:cs typeface="Times New Roman" pitchFamily="18" charset="0"/>
              </a:rPr>
              <a:t>Описати особливості життєвого циклу американського білого метелика та фактори, які впливають на його розвиток.</a:t>
            </a:r>
            <a:br>
              <a:rPr lang="uk-UA" dirty="0" smtClean="0">
                <a:solidFill>
                  <a:schemeClr val="tx1"/>
                </a:solidFill>
                <a:latin typeface="Times New Roman" pitchFamily="18" charset="0"/>
                <a:cs typeface="Times New Roman" pitchFamily="18" charset="0"/>
              </a:rPr>
            </a:br>
            <a:r>
              <a:rPr lang="uk-UA" dirty="0" smtClean="0">
                <a:solidFill>
                  <a:schemeClr val="tx1"/>
                </a:solidFill>
                <a:latin typeface="Times New Roman" pitchFamily="18" charset="0"/>
                <a:cs typeface="Times New Roman" pitchFamily="18" charset="0"/>
              </a:rPr>
              <a:t>2. Проаналізувати вплив американського білого метелика на природне середовище.</a:t>
            </a:r>
            <a:br>
              <a:rPr lang="uk-UA" dirty="0" smtClean="0">
                <a:solidFill>
                  <a:schemeClr val="tx1"/>
                </a:solidFill>
                <a:latin typeface="Times New Roman" pitchFamily="18" charset="0"/>
                <a:cs typeface="Times New Roman" pitchFamily="18" charset="0"/>
              </a:rPr>
            </a:br>
            <a:r>
              <a:rPr lang="uk-UA" dirty="0" smtClean="0">
                <a:solidFill>
                  <a:schemeClr val="tx1"/>
                </a:solidFill>
                <a:latin typeface="Times New Roman" pitchFamily="18" charset="0"/>
                <a:cs typeface="Times New Roman" pitchFamily="18" charset="0"/>
              </a:rPr>
              <a:t>3. Дослідити шляхи поширення шкідника з зараженої ним території в умовах </a:t>
            </a:r>
            <a:r>
              <a:rPr lang="uk-UA" dirty="0" err="1" smtClean="0">
                <a:solidFill>
                  <a:schemeClr val="tx1"/>
                </a:solidFill>
                <a:latin typeface="Times New Roman" pitchFamily="18" charset="0"/>
                <a:cs typeface="Times New Roman" pitchFamily="18" charset="0"/>
              </a:rPr>
              <a:t>Колківської</a:t>
            </a:r>
            <a:r>
              <a:rPr lang="uk-UA" dirty="0" smtClean="0">
                <a:solidFill>
                  <a:schemeClr val="tx1"/>
                </a:solidFill>
                <a:latin typeface="Times New Roman" pitchFamily="18" charset="0"/>
                <a:cs typeface="Times New Roman" pitchFamily="18" charset="0"/>
              </a:rPr>
              <a:t> ТГ.</a:t>
            </a:r>
            <a:br>
              <a:rPr lang="uk-UA" dirty="0" smtClean="0">
                <a:solidFill>
                  <a:schemeClr val="tx1"/>
                </a:solidFill>
                <a:latin typeface="Times New Roman" pitchFamily="18" charset="0"/>
                <a:cs typeface="Times New Roman" pitchFamily="18" charset="0"/>
              </a:rPr>
            </a:br>
            <a:r>
              <a:rPr lang="uk-UA" dirty="0" smtClean="0">
                <a:solidFill>
                  <a:schemeClr val="tx1"/>
                </a:solidFill>
                <a:latin typeface="Times New Roman" pitchFamily="18" charset="0"/>
                <a:cs typeface="Times New Roman" pitchFamily="18" charset="0"/>
              </a:rPr>
              <a:t>4. Визначити найкращі способи регулювання чисельності даного </a:t>
            </a:r>
            <a:r>
              <a:rPr lang="uk-UA" dirty="0" err="1" smtClean="0">
                <a:solidFill>
                  <a:schemeClr val="tx1"/>
                </a:solidFill>
                <a:latin typeface="Times New Roman" pitchFamily="18" charset="0"/>
                <a:cs typeface="Times New Roman" pitchFamily="18" charset="0"/>
              </a:rPr>
              <a:t>поліфагу</a:t>
            </a:r>
            <a:r>
              <a:rPr lang="uk-UA" dirty="0" smtClean="0">
                <a:solidFill>
                  <a:schemeClr val="tx1"/>
                </a:solidFill>
                <a:latin typeface="Times New Roman" pitchFamily="18" charset="0"/>
                <a:cs typeface="Times New Roman" pitchFamily="18" charset="0"/>
              </a:rPr>
              <a:t> й проаналізувати їх особливості.</a:t>
            </a:r>
            <a:br>
              <a:rPr lang="uk-UA" dirty="0" smtClean="0">
                <a:solidFill>
                  <a:schemeClr val="tx1"/>
                </a:solidFill>
                <a:latin typeface="Times New Roman" pitchFamily="18" charset="0"/>
                <a:cs typeface="Times New Roman" pitchFamily="18" charset="0"/>
              </a:rPr>
            </a:br>
            <a:r>
              <a:rPr lang="uk-UA" dirty="0" smtClean="0">
                <a:solidFill>
                  <a:schemeClr val="tx1"/>
                </a:solidFill>
                <a:latin typeface="Times New Roman" pitchFamily="18" charset="0"/>
                <a:cs typeface="Times New Roman" pitchFamily="18" charset="0"/>
              </a:rPr>
              <a:t>5. Визначити ентомофагів американського білого метелика.</a:t>
            </a:r>
            <a:r>
              <a:rPr lang="uk-UA" dirty="0" smtClean="0">
                <a:latin typeface="Times New Roman" pitchFamily="18" charset="0"/>
                <a:cs typeface="Times New Roman" pitchFamily="18" charset="0"/>
              </a:rPr>
              <a:t/>
            </a:r>
            <a:br>
              <a:rPr lang="uk-UA" dirty="0" smtClean="0">
                <a:latin typeface="Times New Roman" pitchFamily="18" charset="0"/>
                <a:cs typeface="Times New Roman" pitchFamily="18" charset="0"/>
              </a:rPr>
            </a:br>
            <a:endParaRPr lang="uk-UA"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0832" y="1419437"/>
            <a:ext cx="11326369" cy="4859443"/>
          </a:xfrm>
        </p:spPr>
        <p:txBody>
          <a:bodyPr/>
          <a:lstStyle/>
          <a:p>
            <a:r>
              <a:rPr lang="uk-UA" i="1" dirty="0" smtClean="0">
                <a:solidFill>
                  <a:srgbClr val="C00000"/>
                </a:solidFill>
                <a:latin typeface="Times New Roman" pitchFamily="18" charset="0"/>
                <a:cs typeface="Times New Roman" pitchFamily="18" charset="0"/>
              </a:rPr>
              <a:t>Мета: </a:t>
            </a:r>
            <a:r>
              <a:rPr lang="uk-UA" dirty="0" smtClean="0">
                <a:solidFill>
                  <a:schemeClr val="tx1"/>
                </a:solidFill>
                <a:latin typeface="Times New Roman" pitchFamily="18" charset="0"/>
                <a:cs typeface="Times New Roman" pitchFamily="18" charset="0"/>
              </a:rPr>
              <a:t>дослідити вплив поширення американського білого метелика на території </a:t>
            </a:r>
            <a:r>
              <a:rPr lang="uk-UA" dirty="0" err="1" smtClean="0">
                <a:solidFill>
                  <a:schemeClr val="tx1"/>
                </a:solidFill>
                <a:latin typeface="Times New Roman" pitchFamily="18" charset="0"/>
                <a:cs typeface="Times New Roman" pitchFamily="18" charset="0"/>
              </a:rPr>
              <a:t>Колківської</a:t>
            </a:r>
            <a:r>
              <a:rPr lang="uk-UA" dirty="0" smtClean="0">
                <a:solidFill>
                  <a:schemeClr val="tx1"/>
                </a:solidFill>
                <a:latin typeface="Times New Roman" pitchFamily="18" charset="0"/>
                <a:cs typeface="Times New Roman" pitchFamily="18" charset="0"/>
              </a:rPr>
              <a:t> ТГ</a:t>
            </a:r>
            <a:br>
              <a:rPr lang="uk-UA" dirty="0" smtClean="0">
                <a:solidFill>
                  <a:schemeClr val="tx1"/>
                </a:solidFill>
                <a:latin typeface="Times New Roman" pitchFamily="18" charset="0"/>
                <a:cs typeface="Times New Roman" pitchFamily="18" charset="0"/>
              </a:rPr>
            </a:br>
            <a:r>
              <a:rPr lang="uk-UA" dirty="0" smtClean="0">
                <a:solidFill>
                  <a:schemeClr val="tx1"/>
                </a:solidFill>
                <a:latin typeface="Times New Roman" pitchFamily="18" charset="0"/>
                <a:cs typeface="Times New Roman" pitchFamily="18" charset="0"/>
              </a:rPr>
              <a:t/>
            </a:r>
            <a:br>
              <a:rPr lang="uk-UA" dirty="0" smtClean="0">
                <a:solidFill>
                  <a:schemeClr val="tx1"/>
                </a:solidFill>
                <a:latin typeface="Times New Roman" pitchFamily="18" charset="0"/>
                <a:cs typeface="Times New Roman" pitchFamily="18" charset="0"/>
              </a:rPr>
            </a:br>
            <a:r>
              <a:rPr lang="uk-UA" i="1" dirty="0" smtClean="0">
                <a:solidFill>
                  <a:srgbClr val="C00000"/>
                </a:solidFill>
                <a:latin typeface="Times New Roman" pitchFamily="18" charset="0"/>
                <a:cs typeface="Times New Roman" pitchFamily="18" charset="0"/>
              </a:rPr>
              <a:t>Об’єкт дослідження: </a:t>
            </a:r>
            <a:r>
              <a:rPr lang="uk-UA" dirty="0" smtClean="0">
                <a:solidFill>
                  <a:schemeClr val="tx1"/>
                </a:solidFill>
                <a:latin typeface="Times New Roman" pitchFamily="18" charset="0"/>
                <a:cs typeface="Times New Roman" pitchFamily="18" charset="0"/>
              </a:rPr>
              <a:t>карантинний організм – американський білий метелик.</a:t>
            </a:r>
            <a:br>
              <a:rPr lang="uk-UA" dirty="0" smtClean="0">
                <a:solidFill>
                  <a:schemeClr val="tx1"/>
                </a:solidFill>
                <a:latin typeface="Times New Roman" pitchFamily="18" charset="0"/>
                <a:cs typeface="Times New Roman" pitchFamily="18" charset="0"/>
              </a:rPr>
            </a:br>
            <a:r>
              <a:rPr lang="uk-UA" dirty="0" smtClean="0">
                <a:solidFill>
                  <a:schemeClr val="tx1"/>
                </a:solidFill>
                <a:latin typeface="Times New Roman" pitchFamily="18" charset="0"/>
                <a:cs typeface="Times New Roman" pitchFamily="18" charset="0"/>
              </a:rPr>
              <a:t/>
            </a:r>
            <a:br>
              <a:rPr lang="uk-UA" dirty="0" smtClean="0">
                <a:solidFill>
                  <a:schemeClr val="tx1"/>
                </a:solidFill>
                <a:latin typeface="Times New Roman" pitchFamily="18" charset="0"/>
                <a:cs typeface="Times New Roman" pitchFamily="18" charset="0"/>
              </a:rPr>
            </a:br>
            <a:r>
              <a:rPr lang="uk-UA" i="1" dirty="0" smtClean="0">
                <a:solidFill>
                  <a:srgbClr val="C00000"/>
                </a:solidFill>
                <a:latin typeface="Times New Roman" pitchFamily="18" charset="0"/>
                <a:cs typeface="Times New Roman" pitchFamily="18" charset="0"/>
              </a:rPr>
              <a:t>Предмет дослідження:</a:t>
            </a:r>
            <a:r>
              <a:rPr lang="uk-UA" dirty="0" smtClean="0">
                <a:solidFill>
                  <a:srgbClr val="C00000"/>
                </a:solidFill>
                <a:latin typeface="Times New Roman" pitchFamily="18" charset="0"/>
                <a:cs typeface="Times New Roman" pitchFamily="18" charset="0"/>
              </a:rPr>
              <a:t> </a:t>
            </a:r>
            <a:r>
              <a:rPr lang="uk-UA" dirty="0" smtClean="0">
                <a:solidFill>
                  <a:schemeClr val="tx1"/>
                </a:solidFill>
                <a:latin typeface="Times New Roman" pitchFamily="18" charset="0"/>
                <a:cs typeface="Times New Roman" pitchFamily="18" charset="0"/>
              </a:rPr>
              <a:t>шкідливий вплив американського білого метелика та шляхи його розповсюдження на території </a:t>
            </a:r>
            <a:r>
              <a:rPr lang="uk-UA" dirty="0" err="1" smtClean="0">
                <a:solidFill>
                  <a:schemeClr val="tx1"/>
                </a:solidFill>
                <a:latin typeface="Times New Roman" pitchFamily="18" charset="0"/>
                <a:cs typeface="Times New Roman" pitchFamily="18" charset="0"/>
              </a:rPr>
              <a:t>Колківської</a:t>
            </a:r>
            <a:r>
              <a:rPr lang="uk-UA" dirty="0" smtClean="0">
                <a:solidFill>
                  <a:schemeClr val="tx1"/>
                </a:solidFill>
                <a:latin typeface="Times New Roman" pitchFamily="18" charset="0"/>
                <a:cs typeface="Times New Roman" pitchFamily="18" charset="0"/>
              </a:rPr>
              <a:t> ТГ.</a:t>
            </a:r>
            <a:br>
              <a:rPr lang="uk-UA" dirty="0" smtClean="0">
                <a:solidFill>
                  <a:schemeClr val="tx1"/>
                </a:solidFill>
                <a:latin typeface="Times New Roman" pitchFamily="18" charset="0"/>
                <a:cs typeface="Times New Roman" pitchFamily="18" charset="0"/>
              </a:rPr>
            </a:br>
            <a:r>
              <a:rPr lang="uk-UA" dirty="0" smtClean="0"/>
              <a:t/>
            </a:r>
            <a:br>
              <a:rPr lang="uk-UA" dirty="0" smtClean="0"/>
            </a:br>
            <a:r>
              <a:rPr lang="uk-UA" dirty="0" smtClean="0"/>
              <a:t/>
            </a:r>
            <a:br>
              <a:rPr lang="uk-UA" dirty="0" smtClean="0"/>
            </a:br>
            <a:r>
              <a:rPr lang="uk-UA" dirty="0" smtClean="0"/>
              <a:t/>
            </a:r>
            <a:br>
              <a:rPr lang="uk-UA" dirty="0" smtClean="0"/>
            </a:br>
            <a:endParaRPr lang="uk-U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smtClean="0">
                <a:solidFill>
                  <a:schemeClr val="tx1"/>
                </a:solidFill>
                <a:latin typeface="Times New Roman" pitchFamily="18" charset="0"/>
                <a:cs typeface="Times New Roman" pitchFamily="18" charset="0"/>
              </a:rPr>
              <a:t>ФІЗИКО – ГЕОГРАФІЧНІ ОСОБЛИВОСТІ ТЕРИТОРІЇ КОЛКІВСЬКОЇ ТГ</a:t>
            </a:r>
            <a:endParaRPr lang="uk-UA"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207264" y="2145792"/>
            <a:ext cx="7217664" cy="4712208"/>
          </a:xfrm>
        </p:spPr>
        <p:txBody>
          <a:bodyPr>
            <a:noAutofit/>
          </a:bodyPr>
          <a:lstStyle/>
          <a:p>
            <a:pPr indent="450215" algn="just">
              <a:spcAft>
                <a:spcPts val="800"/>
              </a:spcAft>
              <a:buNone/>
            </a:pPr>
            <a:r>
              <a:rPr lang="uk-UA" sz="2400" dirty="0" smtClean="0">
                <a:solidFill>
                  <a:schemeClr val="tx1"/>
                </a:solidFill>
                <a:latin typeface="Times New Roman"/>
                <a:ea typeface="Calibri"/>
              </a:rPr>
              <a:t>Фізико-географічне розташування території  </a:t>
            </a:r>
            <a:r>
              <a:rPr lang="uk-UA" sz="2400" dirty="0" err="1" smtClean="0">
                <a:solidFill>
                  <a:schemeClr val="tx1"/>
                </a:solidFill>
                <a:latin typeface="Times New Roman"/>
                <a:ea typeface="Calibri"/>
              </a:rPr>
              <a:t>Колківської</a:t>
            </a:r>
            <a:r>
              <a:rPr lang="uk-UA" sz="2400" dirty="0" smtClean="0">
                <a:solidFill>
                  <a:schemeClr val="tx1"/>
                </a:solidFill>
                <a:latin typeface="Times New Roman"/>
                <a:ea typeface="Calibri"/>
              </a:rPr>
              <a:t> ТГ досить вигідне. </a:t>
            </a:r>
            <a:r>
              <a:rPr lang="uk-UA" sz="2400" dirty="0" err="1" smtClean="0">
                <a:solidFill>
                  <a:schemeClr val="tx1"/>
                </a:solidFill>
                <a:latin typeface="Times New Roman"/>
                <a:ea typeface="Calibri"/>
                <a:cs typeface="Times New Roman"/>
              </a:rPr>
              <a:t>Колківська</a:t>
            </a:r>
            <a:r>
              <a:rPr lang="uk-UA" sz="2400" dirty="0" smtClean="0">
                <a:solidFill>
                  <a:schemeClr val="tx1"/>
                </a:solidFill>
                <a:latin typeface="Times New Roman"/>
                <a:ea typeface="Calibri"/>
                <a:cs typeface="Times New Roman"/>
              </a:rPr>
              <a:t> ТГ розташовується на території Волинського полісся. </a:t>
            </a:r>
            <a:r>
              <a:rPr lang="uk-UA" sz="2400" dirty="0" smtClean="0">
                <a:solidFill>
                  <a:schemeClr val="tx1"/>
                </a:solidFill>
                <a:latin typeface="Times New Roman"/>
                <a:ea typeface="Calibri"/>
              </a:rPr>
              <a:t> </a:t>
            </a:r>
            <a:r>
              <a:rPr lang="uk-UA" sz="2400" dirty="0" smtClean="0">
                <a:solidFill>
                  <a:schemeClr val="tx1"/>
                </a:solidFill>
                <a:latin typeface="Times New Roman"/>
                <a:ea typeface="Calibri"/>
                <a:cs typeface="Times New Roman"/>
              </a:rPr>
              <a:t> Кліматичні умови </a:t>
            </a:r>
            <a:r>
              <a:rPr lang="uk-UA" sz="2400" dirty="0" err="1" smtClean="0">
                <a:solidFill>
                  <a:schemeClr val="tx1"/>
                </a:solidFill>
                <a:latin typeface="Times New Roman"/>
                <a:ea typeface="Calibri"/>
                <a:cs typeface="Times New Roman"/>
              </a:rPr>
              <a:t>Колківської</a:t>
            </a:r>
            <a:r>
              <a:rPr lang="uk-UA" sz="2400" dirty="0" smtClean="0">
                <a:solidFill>
                  <a:schemeClr val="tx1"/>
                </a:solidFill>
                <a:latin typeface="Times New Roman"/>
                <a:ea typeface="Calibri"/>
                <a:cs typeface="Times New Roman"/>
              </a:rPr>
              <a:t> ТГ є сприятливі для повноцінного та комфортного розвитку американського білого метелика. Оптимальними умовами для забезпечення особливостей життєвого циклу шкідника є температура повітря від 20-25° за шкалою Цельсія, відносна вологість повітря, що становить 70-80 %, та наявність достатньої кормової бази, що забезпечується за рахунок видів флори на досліджуваній території.</a:t>
            </a:r>
            <a:endParaRPr lang="uk-UA" sz="2400" dirty="0" smtClean="0">
              <a:solidFill>
                <a:schemeClr val="tx1"/>
              </a:solidFill>
              <a:latin typeface="Calibri"/>
              <a:ea typeface="Calibri"/>
              <a:cs typeface="Times New Roman"/>
            </a:endParaRPr>
          </a:p>
          <a:p>
            <a:pPr marL="0" indent="0" algn="just">
              <a:spcAft>
                <a:spcPts val="800"/>
              </a:spcAft>
              <a:buNone/>
            </a:pPr>
            <a:endParaRPr lang="uk-UA" sz="2400" dirty="0" smtClean="0">
              <a:solidFill>
                <a:schemeClr val="tx1"/>
              </a:solidFill>
              <a:latin typeface="Times New Roman"/>
              <a:ea typeface="Calibri"/>
            </a:endParaRPr>
          </a:p>
          <a:p>
            <a:pPr marL="0" indent="0" algn="just">
              <a:lnSpc>
                <a:spcPct val="107000"/>
              </a:lnSpc>
              <a:spcAft>
                <a:spcPts val="800"/>
              </a:spcAft>
              <a:buNone/>
            </a:pPr>
            <a:endParaRPr lang="uk-UA" sz="2400" dirty="0">
              <a:solidFill>
                <a:schemeClr val="tx1"/>
              </a:solidFill>
            </a:endParaRPr>
          </a:p>
        </p:txBody>
      </p:sp>
      <p:pic>
        <p:nvPicPr>
          <p:cNvPr id="4" name="Рисунок 3"/>
          <p:cNvPicPr/>
          <p:nvPr/>
        </p:nvPicPr>
        <p:blipFill>
          <a:blip r:embed="rId2"/>
          <a:stretch>
            <a:fillRect/>
          </a:stretch>
        </p:blipFill>
        <p:spPr>
          <a:xfrm>
            <a:off x="7464620" y="1633156"/>
            <a:ext cx="4382887" cy="4371975"/>
          </a:xfrm>
          <a:prstGeom prst="rect">
            <a:avLst/>
          </a:prstGeom>
        </p:spPr>
      </p:pic>
      <p:sp>
        <p:nvSpPr>
          <p:cNvPr id="27649" name="Rectangle 1"/>
          <p:cNvSpPr>
            <a:spLocks noChangeArrowheads="1"/>
          </p:cNvSpPr>
          <p:nvPr/>
        </p:nvSpPr>
        <p:spPr bwMode="auto">
          <a:xfrm>
            <a:off x="6510528" y="6169152"/>
            <a:ext cx="5681472"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Рис. 1.1. Місцезнаходження </a:t>
            </a:r>
            <a:r>
              <a:rPr kumimoji="0" lang="uk-UA"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Колківської</a:t>
            </a: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ТГ на території </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Волинської області.</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9075" y="1158240"/>
            <a:ext cx="9500151" cy="405384"/>
          </a:xfrm>
        </p:spPr>
        <p:txBody>
          <a:bodyPr/>
          <a:lstStyle/>
          <a:p>
            <a:pPr algn="ctr"/>
            <a:r>
              <a:rPr lang="ru-RU" sz="4000" dirty="0" err="1" smtClean="0">
                <a:solidFill>
                  <a:srgbClr val="C00000"/>
                </a:solidFill>
                <a:latin typeface="Times New Roman" pitchFamily="18" charset="0"/>
                <a:cs typeface="Times New Roman" pitchFamily="18" charset="0"/>
              </a:rPr>
              <a:t>Опис</a:t>
            </a:r>
            <a:r>
              <a:rPr lang="ru-RU" sz="4000" dirty="0" smtClean="0">
                <a:solidFill>
                  <a:srgbClr val="C00000"/>
                </a:solidFill>
                <a:latin typeface="Times New Roman" pitchFamily="18" charset="0"/>
                <a:cs typeface="Times New Roman" pitchFamily="18" charset="0"/>
              </a:rPr>
              <a:t> </a:t>
            </a:r>
            <a:r>
              <a:rPr lang="ru-RU" sz="4000" dirty="0" err="1" smtClean="0">
                <a:solidFill>
                  <a:srgbClr val="C00000"/>
                </a:solidFill>
                <a:latin typeface="Times New Roman" pitchFamily="18" charset="0"/>
                <a:cs typeface="Times New Roman" pitchFamily="18" charset="0"/>
              </a:rPr>
              <a:t>американського</a:t>
            </a:r>
            <a:r>
              <a:rPr lang="ru-RU" sz="4000" dirty="0" smtClean="0">
                <a:solidFill>
                  <a:srgbClr val="C00000"/>
                </a:solidFill>
                <a:latin typeface="Times New Roman" pitchFamily="18" charset="0"/>
                <a:cs typeface="Times New Roman" pitchFamily="18" charset="0"/>
              </a:rPr>
              <a:t> </a:t>
            </a:r>
            <a:r>
              <a:rPr lang="ru-RU" sz="4000" dirty="0" err="1" smtClean="0">
                <a:solidFill>
                  <a:srgbClr val="C00000"/>
                </a:solidFill>
                <a:latin typeface="Times New Roman" pitchFamily="18" charset="0"/>
                <a:cs typeface="Times New Roman" pitchFamily="18" charset="0"/>
              </a:rPr>
              <a:t>білого</a:t>
            </a:r>
            <a:r>
              <a:rPr lang="ru-RU" sz="4000" dirty="0" smtClean="0">
                <a:solidFill>
                  <a:srgbClr val="C00000"/>
                </a:solidFill>
                <a:latin typeface="Times New Roman" pitchFamily="18" charset="0"/>
                <a:cs typeface="Times New Roman" pitchFamily="18" charset="0"/>
              </a:rPr>
              <a:t> </a:t>
            </a:r>
            <a:r>
              <a:rPr lang="ru-RU" sz="4000" dirty="0" err="1" smtClean="0">
                <a:solidFill>
                  <a:srgbClr val="C00000"/>
                </a:solidFill>
                <a:latin typeface="Times New Roman" pitchFamily="18" charset="0"/>
                <a:cs typeface="Times New Roman" pitchFamily="18" charset="0"/>
              </a:rPr>
              <a:t>метелика</a:t>
            </a:r>
            <a:r>
              <a:rPr lang="ru-RU" sz="4000" dirty="0" smtClean="0">
                <a:solidFill>
                  <a:srgbClr val="C00000"/>
                </a:solidFill>
                <a:latin typeface="Times New Roman" pitchFamily="18" charset="0"/>
                <a:cs typeface="Times New Roman" pitchFamily="18" charset="0"/>
              </a:rPr>
              <a:t/>
            </a:r>
            <a:br>
              <a:rPr lang="ru-RU" sz="4000" dirty="0" smtClean="0">
                <a:solidFill>
                  <a:srgbClr val="C00000"/>
                </a:solidFill>
                <a:latin typeface="Times New Roman" pitchFamily="18" charset="0"/>
                <a:cs typeface="Times New Roman" pitchFamily="18" charset="0"/>
              </a:rPr>
            </a:br>
            <a:r>
              <a:rPr lang="uk-UA" sz="4000" dirty="0" smtClean="0"/>
              <a:t/>
            </a:r>
            <a:br>
              <a:rPr lang="uk-UA" sz="4000" dirty="0" smtClean="0"/>
            </a:br>
            <a:endParaRPr lang="uk-UA" sz="4000" dirty="0"/>
          </a:p>
        </p:txBody>
      </p:sp>
      <p:pic>
        <p:nvPicPr>
          <p:cNvPr id="4" name="Рисунок 3" descr="Американський білий метелик – «універсальний» карантинний шкідник плодових,  декоративних і лісових культур"/>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cx1="http://schemas.microsoft.com/office/drawing/2015/9/8/chartex" xmlns:cx="http://schemas.microsoft.com/office/drawing/2014/chartex"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527828" y="1851895"/>
            <a:ext cx="4333208" cy="2885985"/>
          </a:xfrm>
          <a:prstGeom prst="rect">
            <a:avLst/>
          </a:prstGeom>
          <a:noFill/>
          <a:ln>
            <a:noFill/>
          </a:ln>
        </p:spPr>
      </p:pic>
      <p:sp>
        <p:nvSpPr>
          <p:cNvPr id="29698" name="Rectangle 2"/>
          <p:cNvSpPr>
            <a:spLocks noChangeArrowheads="1"/>
          </p:cNvSpPr>
          <p:nvPr/>
        </p:nvSpPr>
        <p:spPr bwMode="auto">
          <a:xfrm>
            <a:off x="292608" y="5303520"/>
            <a:ext cx="4852416"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Рис. Зовнішній вигляд американського білого метелика</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7" name="Таблица 6"/>
          <p:cNvGraphicFramePr>
            <a:graphicFrameLocks noGrp="1"/>
          </p:cNvGraphicFramePr>
          <p:nvPr/>
        </p:nvGraphicFramePr>
        <p:xfrm>
          <a:off x="5028120" y="1892807"/>
          <a:ext cx="6907848" cy="4493858"/>
        </p:xfrm>
        <a:graphic>
          <a:graphicData uri="http://schemas.openxmlformats.org/drawingml/2006/table">
            <a:tbl>
              <a:tblPr/>
              <a:tblGrid>
                <a:gridCol w="1069865"/>
                <a:gridCol w="5837983"/>
              </a:tblGrid>
              <a:tr h="1048828">
                <a:tc>
                  <a:txBody>
                    <a:bodyPr/>
                    <a:lstStyle/>
                    <a:p>
                      <a:pPr>
                        <a:lnSpc>
                          <a:spcPct val="150000"/>
                        </a:lnSpc>
                        <a:spcAft>
                          <a:spcPts val="0"/>
                        </a:spcAft>
                      </a:pPr>
                      <a:r>
                        <a:rPr lang="uk-UA" sz="1800" dirty="0">
                          <a:latin typeface="Times New Roman"/>
                          <a:ea typeface="Calibri"/>
                          <a:cs typeface="Times New Roman"/>
                        </a:rPr>
                        <a:t>Колір </a:t>
                      </a:r>
                      <a:endParaRPr lang="uk-UA"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uk-UA" sz="1800">
                          <a:latin typeface="Times New Roman"/>
                          <a:ea typeface="Calibri"/>
                          <a:cs typeface="Times New Roman"/>
                        </a:rPr>
                        <a:t>Білосніжний з шовковистим полиском, деколи трапляються з темними цяточками на крилах  </a:t>
                      </a:r>
                      <a:endParaRPr lang="uk-UA"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4414">
                <a:tc>
                  <a:txBody>
                    <a:bodyPr/>
                    <a:lstStyle/>
                    <a:p>
                      <a:pPr>
                        <a:lnSpc>
                          <a:spcPct val="150000"/>
                        </a:lnSpc>
                        <a:spcAft>
                          <a:spcPts val="0"/>
                        </a:spcAft>
                      </a:pPr>
                      <a:r>
                        <a:rPr lang="uk-UA" sz="1800">
                          <a:latin typeface="Times New Roman"/>
                          <a:ea typeface="Calibri"/>
                          <a:cs typeface="Times New Roman"/>
                        </a:rPr>
                        <a:t>Крила </a:t>
                      </a:r>
                      <a:endParaRPr lang="uk-UA"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uk-UA" sz="1800">
                          <a:latin typeface="Times New Roman"/>
                          <a:ea typeface="Calibri"/>
                          <a:cs typeface="Times New Roman"/>
                        </a:rPr>
                        <a:t>Розмах 40-50 міліметрів</a:t>
                      </a:r>
                      <a:endParaRPr lang="uk-UA"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4414">
                <a:tc>
                  <a:txBody>
                    <a:bodyPr/>
                    <a:lstStyle/>
                    <a:p>
                      <a:pPr>
                        <a:lnSpc>
                          <a:spcPct val="150000"/>
                        </a:lnSpc>
                        <a:spcAft>
                          <a:spcPts val="0"/>
                        </a:spcAft>
                      </a:pPr>
                      <a:r>
                        <a:rPr lang="uk-UA" sz="1800">
                          <a:latin typeface="Times New Roman"/>
                          <a:ea typeface="Calibri"/>
                          <a:cs typeface="Times New Roman"/>
                        </a:rPr>
                        <a:t>Тіло </a:t>
                      </a:r>
                      <a:endParaRPr lang="uk-UA"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uk-UA" sz="1800">
                          <a:latin typeface="Times New Roman"/>
                          <a:ea typeface="Calibri"/>
                          <a:cs typeface="Times New Roman"/>
                        </a:rPr>
                        <a:t>Вкрите густими білими волосинками</a:t>
                      </a:r>
                      <a:endParaRPr lang="uk-UA"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0519">
                <a:tc>
                  <a:txBody>
                    <a:bodyPr/>
                    <a:lstStyle/>
                    <a:p>
                      <a:pPr>
                        <a:lnSpc>
                          <a:spcPct val="150000"/>
                        </a:lnSpc>
                        <a:spcAft>
                          <a:spcPts val="0"/>
                        </a:spcAft>
                      </a:pPr>
                      <a:r>
                        <a:rPr lang="uk-UA" sz="1800">
                          <a:latin typeface="Times New Roman"/>
                          <a:ea typeface="Calibri"/>
                          <a:cs typeface="Times New Roman"/>
                        </a:rPr>
                        <a:t>Вусики </a:t>
                      </a:r>
                      <a:endParaRPr lang="uk-UA"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uk-UA" sz="1800">
                          <a:latin typeface="Times New Roman"/>
                          <a:ea typeface="Calibri"/>
                          <a:cs typeface="Times New Roman"/>
                        </a:rPr>
                        <a:t>Чорні з білим нальотом, у самця перисті, у самки ниткоподібні</a:t>
                      </a:r>
                      <a:endParaRPr lang="uk-UA"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4414">
                <a:tc>
                  <a:txBody>
                    <a:bodyPr/>
                    <a:lstStyle/>
                    <a:p>
                      <a:pPr>
                        <a:lnSpc>
                          <a:spcPct val="150000"/>
                        </a:lnSpc>
                        <a:spcAft>
                          <a:spcPts val="0"/>
                        </a:spcAft>
                      </a:pPr>
                      <a:r>
                        <a:rPr lang="uk-UA" sz="1800">
                          <a:latin typeface="Times New Roman"/>
                          <a:ea typeface="Calibri"/>
                          <a:cs typeface="Times New Roman"/>
                        </a:rPr>
                        <a:t>Ноги</a:t>
                      </a:r>
                      <a:endParaRPr lang="uk-UA"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uk-UA" sz="1800">
                          <a:latin typeface="Times New Roman"/>
                          <a:ea typeface="Calibri"/>
                          <a:cs typeface="Times New Roman"/>
                        </a:rPr>
                        <a:t>Світло–жовтого кольору </a:t>
                      </a:r>
                      <a:endParaRPr lang="uk-UA"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48828">
                <a:tc>
                  <a:txBody>
                    <a:bodyPr/>
                    <a:lstStyle/>
                    <a:p>
                      <a:pPr>
                        <a:lnSpc>
                          <a:spcPct val="150000"/>
                        </a:lnSpc>
                        <a:spcAft>
                          <a:spcPts val="0"/>
                        </a:spcAft>
                      </a:pPr>
                      <a:r>
                        <a:rPr lang="uk-UA" sz="1800">
                          <a:latin typeface="Times New Roman"/>
                          <a:ea typeface="Calibri"/>
                          <a:cs typeface="Times New Roman"/>
                        </a:rPr>
                        <a:t>Яйце</a:t>
                      </a:r>
                      <a:endParaRPr lang="uk-UA"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uk-UA" sz="1800" dirty="0">
                          <a:latin typeface="Times New Roman"/>
                          <a:ea typeface="Calibri"/>
                          <a:cs typeface="Times New Roman"/>
                        </a:rPr>
                        <a:t>Розмір від 0,6 до 0,7 міліметрів, форма куляста, поверхня гладенька, колір світло-жовтий, іноді світло-блакитний</a:t>
                      </a:r>
                      <a:endParaRPr lang="uk-UA"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297155" y="444077"/>
            <a:ext cx="9500151" cy="924475"/>
          </a:xfrm>
        </p:spPr>
        <p:txBody>
          <a:bodyPr/>
          <a:lstStyle/>
          <a:p>
            <a:pPr algn="ctr"/>
            <a:r>
              <a:rPr lang="ru-RU" sz="4000" dirty="0" err="1" smtClean="0">
                <a:solidFill>
                  <a:srgbClr val="C00000"/>
                </a:solidFill>
                <a:latin typeface="Times New Roman" pitchFamily="18" charset="0"/>
                <a:cs typeface="Times New Roman" pitchFamily="18" charset="0"/>
              </a:rPr>
              <a:t>Опис</a:t>
            </a:r>
            <a:r>
              <a:rPr lang="ru-RU" sz="4000" dirty="0" smtClean="0">
                <a:solidFill>
                  <a:srgbClr val="C00000"/>
                </a:solidFill>
                <a:latin typeface="Times New Roman" pitchFamily="18" charset="0"/>
                <a:cs typeface="Times New Roman" pitchFamily="18" charset="0"/>
              </a:rPr>
              <a:t> </a:t>
            </a:r>
            <a:r>
              <a:rPr lang="ru-RU" sz="4000" dirty="0" err="1" smtClean="0">
                <a:solidFill>
                  <a:srgbClr val="C00000"/>
                </a:solidFill>
                <a:latin typeface="Times New Roman" pitchFamily="18" charset="0"/>
                <a:cs typeface="Times New Roman" pitchFamily="18" charset="0"/>
              </a:rPr>
              <a:t>американського</a:t>
            </a:r>
            <a:r>
              <a:rPr lang="ru-RU" sz="4000" dirty="0" smtClean="0">
                <a:solidFill>
                  <a:srgbClr val="C00000"/>
                </a:solidFill>
                <a:latin typeface="Times New Roman" pitchFamily="18" charset="0"/>
                <a:cs typeface="Times New Roman" pitchFamily="18" charset="0"/>
              </a:rPr>
              <a:t> </a:t>
            </a:r>
            <a:r>
              <a:rPr lang="ru-RU" sz="4000" dirty="0" err="1" smtClean="0">
                <a:solidFill>
                  <a:srgbClr val="C00000"/>
                </a:solidFill>
                <a:latin typeface="Times New Roman" pitchFamily="18" charset="0"/>
                <a:cs typeface="Times New Roman" pitchFamily="18" charset="0"/>
              </a:rPr>
              <a:t>білого</a:t>
            </a:r>
            <a:r>
              <a:rPr lang="ru-RU" sz="4000" dirty="0" smtClean="0">
                <a:solidFill>
                  <a:srgbClr val="C00000"/>
                </a:solidFill>
                <a:latin typeface="Times New Roman" pitchFamily="18" charset="0"/>
                <a:cs typeface="Times New Roman" pitchFamily="18" charset="0"/>
              </a:rPr>
              <a:t> </a:t>
            </a:r>
            <a:r>
              <a:rPr lang="ru-RU" sz="4000" dirty="0" err="1" smtClean="0">
                <a:solidFill>
                  <a:srgbClr val="C00000"/>
                </a:solidFill>
                <a:latin typeface="Times New Roman" pitchFamily="18" charset="0"/>
                <a:cs typeface="Times New Roman" pitchFamily="18" charset="0"/>
              </a:rPr>
              <a:t>метелика</a:t>
            </a:r>
            <a:endParaRPr lang="uk-UA" dirty="0"/>
          </a:p>
        </p:txBody>
      </p:sp>
      <p:sp>
        <p:nvSpPr>
          <p:cNvPr id="6" name="Содержимое 5"/>
          <p:cNvSpPr>
            <a:spLocks noGrp="1"/>
          </p:cNvSpPr>
          <p:nvPr>
            <p:ph idx="1"/>
          </p:nvPr>
        </p:nvSpPr>
        <p:spPr>
          <a:xfrm>
            <a:off x="6620256" y="1807361"/>
            <a:ext cx="4913376" cy="4051437"/>
          </a:xfrm>
        </p:spPr>
        <p:txBody>
          <a:bodyPr>
            <a:normAutofit lnSpcReduction="10000"/>
          </a:bodyPr>
          <a:lstStyle/>
          <a:p>
            <a:pPr marL="0" indent="182563" algn="just">
              <a:buNone/>
            </a:pPr>
            <a:r>
              <a:rPr lang="uk-UA" dirty="0" smtClean="0">
                <a:solidFill>
                  <a:srgbClr val="000000"/>
                </a:solidFill>
                <a:latin typeface="Times New Roman"/>
                <a:ea typeface="Calibri"/>
              </a:rPr>
              <a:t>Молодші гусениці мають світло-жовтий колір; грудний щиток, голова і грудні ноги мають чорний колір; на спинному боці гусені простягаються бородавки розміщені в двох ряди </a:t>
            </a:r>
            <a:r>
              <a:rPr lang="uk-UA" dirty="0" err="1" smtClean="0">
                <a:solidFill>
                  <a:srgbClr val="000000"/>
                </a:solidFill>
                <a:latin typeface="Times New Roman"/>
                <a:ea typeface="Calibri"/>
              </a:rPr>
              <a:t>світло–жовтого</a:t>
            </a:r>
            <a:r>
              <a:rPr lang="uk-UA" dirty="0" smtClean="0">
                <a:solidFill>
                  <a:srgbClr val="000000"/>
                </a:solidFill>
                <a:latin typeface="Times New Roman"/>
                <a:ea typeface="Calibri"/>
              </a:rPr>
              <a:t> або ж чорних, на боках гусінь має чотири ряди бородавок, з кожної з них ростуть волосинки чорного та білого кольорів. Гусінь, що закінчила розвиток та живлення сягає від тридцяти до сорока міліметрів довжиною, зі спинного боку оксамитово – коричнева, по боках тіла – жовті смуги з оранжевими бородавками, на яких розміщені тонкі світлі волосинки й  волосинки темного кольору; темний колір також мають ноги і голова гусені </a:t>
            </a:r>
            <a:endParaRPr lang="uk-UA" dirty="0"/>
          </a:p>
        </p:txBody>
      </p:sp>
      <p:pic>
        <p:nvPicPr>
          <p:cNvPr id="4" name="Рисунок 3"/>
          <p:cNvPicPr/>
          <p:nvPr/>
        </p:nvPicPr>
        <p:blipFill>
          <a:blip r:embed="rId2"/>
          <a:stretch>
            <a:fillRect/>
          </a:stretch>
        </p:blipFill>
        <p:spPr>
          <a:xfrm rot="5400000">
            <a:off x="1444876" y="1066737"/>
            <a:ext cx="4333875" cy="5529202"/>
          </a:xfrm>
          <a:prstGeom prst="rect">
            <a:avLst/>
          </a:prstGeom>
        </p:spPr>
      </p:pic>
      <p:sp>
        <p:nvSpPr>
          <p:cNvPr id="1025" name="Rectangle 1"/>
          <p:cNvSpPr>
            <a:spLocks noChangeArrowheads="1"/>
          </p:cNvSpPr>
          <p:nvPr/>
        </p:nvSpPr>
        <p:spPr bwMode="auto">
          <a:xfrm>
            <a:off x="890016" y="6016597"/>
            <a:ext cx="5421676"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Рис.  Порівняльне зображення гусені молодших віків</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з ліва та гусені старших віків справа</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6448" y="200237"/>
            <a:ext cx="11338560" cy="1470067"/>
          </a:xfrm>
        </p:spPr>
        <p:txBody>
          <a:bodyPr/>
          <a:lstStyle/>
          <a:p>
            <a:r>
              <a:rPr lang="uk-UA" dirty="0" smtClean="0">
                <a:solidFill>
                  <a:schemeClr val="tx1"/>
                </a:solidFill>
                <a:latin typeface="Times New Roman" pitchFamily="18" charset="0"/>
                <a:cs typeface="Times New Roman" pitchFamily="18" charset="0"/>
              </a:rPr>
              <a:t>Американський білий метелик робить на рослинах павутинні гнізда, об’їдаючи  листя у великій кількості, та залишаючи гілки «лисими» обвитими павутиною</a:t>
            </a:r>
            <a:r>
              <a:rPr lang="uk-UA" dirty="0" smtClean="0">
                <a:latin typeface="Times New Roman" pitchFamily="18" charset="0"/>
                <a:cs typeface="Times New Roman" pitchFamily="18" charset="0"/>
              </a:rPr>
              <a:t>. </a:t>
            </a:r>
            <a:endParaRPr lang="uk-UA" dirty="0">
              <a:latin typeface="Times New Roman" pitchFamily="18" charset="0"/>
              <a:cs typeface="Times New Roman" pitchFamily="18" charset="0"/>
            </a:endParaRPr>
          </a:p>
        </p:txBody>
      </p:sp>
      <p:pic>
        <p:nvPicPr>
          <p:cNvPr id="4" name="Рисунок 3"/>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cx1="http://schemas.microsoft.com/office/drawing/2015/9/8/chartex" xmlns:cx="http://schemas.microsoft.com/office/drawing/2014/chartex"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560832" y="1883123"/>
            <a:ext cx="5864352" cy="4017805"/>
          </a:xfrm>
          <a:prstGeom prst="rect">
            <a:avLst/>
          </a:prstGeom>
          <a:noFill/>
        </p:spPr>
      </p:pic>
      <p:sp>
        <p:nvSpPr>
          <p:cNvPr id="28673" name="Rectangle 1"/>
          <p:cNvSpPr>
            <a:spLocks noChangeArrowheads="1"/>
          </p:cNvSpPr>
          <p:nvPr/>
        </p:nvSpPr>
        <p:spPr bwMode="auto">
          <a:xfrm>
            <a:off x="512064" y="5961888"/>
            <a:ext cx="510844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Рис. Початок пошкоджень на дереві внаслідок зараження американським білим метеликом</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 name="Рисунок 5"/>
          <p:cNvPicPr/>
          <p:nvPr/>
        </p:nvPicPr>
        <p:blipFill>
          <a:blip r:embed="rId3" cstate="print"/>
          <a:stretch>
            <a:fillRect/>
          </a:stretch>
        </p:blipFill>
        <p:spPr>
          <a:xfrm>
            <a:off x="7582230" y="1684005"/>
            <a:ext cx="3390569" cy="4119387"/>
          </a:xfrm>
          <a:prstGeom prst="rect">
            <a:avLst/>
          </a:prstGeom>
        </p:spPr>
      </p:pic>
      <p:sp>
        <p:nvSpPr>
          <p:cNvPr id="28674" name="Rectangle 2"/>
          <p:cNvSpPr>
            <a:spLocks noChangeArrowheads="1"/>
          </p:cNvSpPr>
          <p:nvPr/>
        </p:nvSpPr>
        <p:spPr bwMode="auto">
          <a:xfrm>
            <a:off x="7193280" y="6022848"/>
            <a:ext cx="413308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Рис.  Три великих гнізда на кущі смородини</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smtClean="0">
                <a:solidFill>
                  <a:schemeClr val="tx1"/>
                </a:solidFill>
                <a:latin typeface="Times New Roman" pitchFamily="18" charset="0"/>
                <a:cs typeface="Times New Roman" pitchFamily="18" charset="0"/>
              </a:rPr>
              <a:t>Поширення американського білого метелика по території </a:t>
            </a:r>
            <a:r>
              <a:rPr lang="uk-UA" dirty="0" err="1" smtClean="0">
                <a:solidFill>
                  <a:schemeClr val="tx1"/>
                </a:solidFill>
                <a:latin typeface="Times New Roman" pitchFamily="18" charset="0"/>
                <a:cs typeface="Times New Roman" pitchFamily="18" charset="0"/>
              </a:rPr>
              <a:t>Колківської</a:t>
            </a:r>
            <a:r>
              <a:rPr lang="uk-UA" dirty="0" smtClean="0">
                <a:solidFill>
                  <a:schemeClr val="tx1"/>
                </a:solidFill>
                <a:latin typeface="Times New Roman" pitchFamily="18" charset="0"/>
                <a:cs typeface="Times New Roman" pitchFamily="18" charset="0"/>
              </a:rPr>
              <a:t> ТГ</a:t>
            </a:r>
            <a:endParaRPr lang="uk-UA" dirty="0">
              <a:solidFill>
                <a:schemeClr val="tx1"/>
              </a:solidFill>
              <a:latin typeface="Times New Roman" pitchFamily="18" charset="0"/>
              <a:cs typeface="Times New Roman" pitchFamily="18" charset="0"/>
            </a:endParaRPr>
          </a:p>
        </p:txBody>
      </p:sp>
      <p:pic>
        <p:nvPicPr>
          <p:cNvPr id="4" name="Рисунок 3"/>
          <p:cNvPicPr/>
          <p:nvPr/>
        </p:nvPicPr>
        <p:blipFill>
          <a:blip r:embed="rId2"/>
          <a:stretch>
            <a:fillRect/>
          </a:stretch>
        </p:blipFill>
        <p:spPr>
          <a:xfrm>
            <a:off x="1060704" y="1682496"/>
            <a:ext cx="10253472" cy="4462272"/>
          </a:xfrm>
          <a:prstGeom prst="rect">
            <a:avLst/>
          </a:prstGeom>
        </p:spPr>
      </p:pic>
      <p:sp>
        <p:nvSpPr>
          <p:cNvPr id="32769" name="Rectangle 1"/>
          <p:cNvSpPr>
            <a:spLocks noChangeArrowheads="1"/>
          </p:cNvSpPr>
          <p:nvPr/>
        </p:nvSpPr>
        <p:spPr bwMode="auto">
          <a:xfrm>
            <a:off x="3304032" y="6303264"/>
            <a:ext cx="6155468"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Рис. Карта поширення шкідника на території </a:t>
            </a:r>
            <a:r>
              <a:rPr kumimoji="0" lang="uk-UA"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Колківської</a:t>
            </a:r>
            <a:r>
              <a:rPr kumimoji="0" lang="uk-UA"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uk-UA"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uk-UA"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ТГ</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3731" y="200237"/>
            <a:ext cx="9500151" cy="924475"/>
          </a:xfrm>
        </p:spPr>
        <p:txBody>
          <a:bodyPr/>
          <a:lstStyle/>
          <a:p>
            <a:endParaRPr lang="uk-UA" dirty="0"/>
          </a:p>
        </p:txBody>
      </p:sp>
      <p:sp>
        <p:nvSpPr>
          <p:cNvPr id="3" name="Содержимое 2"/>
          <p:cNvSpPr>
            <a:spLocks noGrp="1"/>
          </p:cNvSpPr>
          <p:nvPr>
            <p:ph idx="1"/>
          </p:nvPr>
        </p:nvSpPr>
        <p:spPr/>
        <p:txBody>
          <a:bodyPr/>
          <a:lstStyle/>
          <a:p>
            <a:endParaRPr lang="uk-UA"/>
          </a:p>
        </p:txBody>
      </p:sp>
      <p:pic>
        <p:nvPicPr>
          <p:cNvPr id="4" name="Рисунок 3"/>
          <p:cNvPicPr/>
          <p:nvPr/>
        </p:nvPicPr>
        <p:blipFill>
          <a:blip r:embed="rId2"/>
          <a:stretch>
            <a:fillRect/>
          </a:stretch>
        </p:blipFill>
        <p:spPr>
          <a:xfrm>
            <a:off x="499872" y="414528"/>
            <a:ext cx="11216640" cy="5961889"/>
          </a:xfrm>
          <a:prstGeom prst="rect">
            <a:avLst/>
          </a:prstGeom>
        </p:spPr>
      </p:pic>
      <p:sp>
        <p:nvSpPr>
          <p:cNvPr id="31745" name="Rectangle 1"/>
          <p:cNvSpPr>
            <a:spLocks noChangeArrowheads="1"/>
          </p:cNvSpPr>
          <p:nvPr/>
        </p:nvSpPr>
        <p:spPr bwMode="auto">
          <a:xfrm>
            <a:off x="1633728" y="6488668"/>
            <a:ext cx="8819530"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Рис. Карта можливих шляхів поширення американського білого метелика з </a:t>
            </a:r>
            <a:r>
              <a:rPr kumimoji="0" lang="uk-UA"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смт</a:t>
            </a:r>
            <a:r>
              <a:rPr kumimoji="0" lang="uk-UA"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uk-UA"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Колки</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5923" y="456269"/>
            <a:ext cx="9500151" cy="924475"/>
          </a:xfrm>
        </p:spPr>
        <p:txBody>
          <a:bodyPr/>
          <a:lstStyle/>
          <a:p>
            <a:pPr algn="ctr">
              <a:spcAft>
                <a:spcPts val="800"/>
              </a:spcAft>
            </a:pPr>
            <a:r>
              <a:rPr lang="ru-RU" dirty="0" err="1" smtClean="0">
                <a:solidFill>
                  <a:schemeClr val="tx1"/>
                </a:solidFill>
                <a:latin typeface="Times New Roman"/>
                <a:ea typeface="Calibri"/>
                <a:cs typeface="Times New Roman"/>
              </a:rPr>
              <a:t>Методи</a:t>
            </a:r>
            <a:r>
              <a:rPr lang="ru-RU" dirty="0" smtClean="0">
                <a:solidFill>
                  <a:schemeClr val="tx1"/>
                </a:solidFill>
                <a:latin typeface="Times New Roman"/>
                <a:ea typeface="Calibri"/>
                <a:cs typeface="Times New Roman"/>
              </a:rPr>
              <a:t> </a:t>
            </a:r>
            <a:r>
              <a:rPr lang="ru-RU" dirty="0" err="1" smtClean="0">
                <a:solidFill>
                  <a:schemeClr val="tx1"/>
                </a:solidFill>
                <a:latin typeface="Times New Roman"/>
                <a:ea typeface="Calibri"/>
                <a:cs typeface="Times New Roman"/>
              </a:rPr>
              <a:t>регуляції</a:t>
            </a:r>
            <a:r>
              <a:rPr lang="ru-RU" dirty="0" smtClean="0">
                <a:solidFill>
                  <a:schemeClr val="tx1"/>
                </a:solidFill>
                <a:latin typeface="Times New Roman"/>
                <a:ea typeface="Calibri"/>
                <a:cs typeface="Times New Roman"/>
              </a:rPr>
              <a:t> </a:t>
            </a:r>
            <a:r>
              <a:rPr lang="ru-RU" dirty="0" err="1" smtClean="0">
                <a:solidFill>
                  <a:schemeClr val="tx1"/>
                </a:solidFill>
                <a:latin typeface="Times New Roman"/>
                <a:ea typeface="Calibri"/>
                <a:cs typeface="Times New Roman"/>
              </a:rPr>
              <a:t>чисельності</a:t>
            </a:r>
            <a:r>
              <a:rPr lang="ru-RU" dirty="0" smtClean="0">
                <a:solidFill>
                  <a:schemeClr val="tx1"/>
                </a:solidFill>
                <a:latin typeface="Times New Roman"/>
                <a:ea typeface="Calibri"/>
                <a:cs typeface="Times New Roman"/>
              </a:rPr>
              <a:t> </a:t>
            </a:r>
            <a:r>
              <a:rPr lang="ru-RU" dirty="0" err="1" smtClean="0">
                <a:solidFill>
                  <a:schemeClr val="tx1"/>
                </a:solidFill>
                <a:latin typeface="Times New Roman"/>
                <a:ea typeface="Calibri"/>
                <a:cs typeface="Times New Roman"/>
              </a:rPr>
              <a:t>популяції</a:t>
            </a:r>
            <a:r>
              <a:rPr lang="ru-RU" dirty="0" smtClean="0">
                <a:solidFill>
                  <a:schemeClr val="tx1"/>
                </a:solidFill>
                <a:latin typeface="Times New Roman"/>
                <a:ea typeface="Calibri"/>
                <a:cs typeface="Times New Roman"/>
              </a:rPr>
              <a:t> </a:t>
            </a:r>
            <a:r>
              <a:rPr lang="ru-RU" dirty="0" err="1" smtClean="0">
                <a:solidFill>
                  <a:schemeClr val="tx1"/>
                </a:solidFill>
                <a:latin typeface="Times New Roman"/>
                <a:ea typeface="Calibri"/>
                <a:cs typeface="Times New Roman"/>
              </a:rPr>
              <a:t>американського</a:t>
            </a:r>
            <a:r>
              <a:rPr lang="ru-RU" dirty="0" smtClean="0">
                <a:solidFill>
                  <a:schemeClr val="tx1"/>
                </a:solidFill>
                <a:latin typeface="Times New Roman"/>
                <a:ea typeface="Calibri"/>
                <a:cs typeface="Times New Roman"/>
              </a:rPr>
              <a:t> </a:t>
            </a:r>
            <a:r>
              <a:rPr lang="ru-RU" dirty="0" err="1" smtClean="0">
                <a:solidFill>
                  <a:schemeClr val="tx1"/>
                </a:solidFill>
                <a:latin typeface="Times New Roman"/>
                <a:ea typeface="Calibri"/>
                <a:cs typeface="Times New Roman"/>
              </a:rPr>
              <a:t>білого</a:t>
            </a:r>
            <a:r>
              <a:rPr lang="ru-RU" dirty="0" smtClean="0">
                <a:solidFill>
                  <a:schemeClr val="tx1"/>
                </a:solidFill>
                <a:latin typeface="Times New Roman"/>
                <a:ea typeface="Calibri"/>
                <a:cs typeface="Times New Roman"/>
              </a:rPr>
              <a:t> </a:t>
            </a:r>
            <a:r>
              <a:rPr lang="ru-RU" dirty="0" err="1" smtClean="0">
                <a:solidFill>
                  <a:schemeClr val="tx1"/>
                </a:solidFill>
                <a:latin typeface="Times New Roman"/>
                <a:ea typeface="Calibri"/>
                <a:cs typeface="Times New Roman"/>
              </a:rPr>
              <a:t>метелика</a:t>
            </a:r>
            <a:r>
              <a:rPr lang="uk-UA" sz="2400" dirty="0" smtClean="0">
                <a:latin typeface="Calibri"/>
                <a:ea typeface="Calibri"/>
                <a:cs typeface="Times New Roman"/>
              </a:rPr>
              <a:t/>
            </a:r>
            <a:br>
              <a:rPr lang="uk-UA" sz="2400" dirty="0" smtClean="0">
                <a:latin typeface="Calibri"/>
                <a:ea typeface="Calibri"/>
                <a:cs typeface="Times New Roman"/>
              </a:rPr>
            </a:br>
            <a:endParaRPr lang="uk-UA" dirty="0"/>
          </a:p>
        </p:txBody>
      </p:sp>
      <p:graphicFrame>
        <p:nvGraphicFramePr>
          <p:cNvPr id="4" name="Схема 3"/>
          <p:cNvGraphicFramePr/>
          <p:nvPr/>
        </p:nvGraphicFramePr>
        <p:xfrm>
          <a:off x="0" y="1341120"/>
          <a:ext cx="12021312" cy="5516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3569" y="346541"/>
            <a:ext cx="11314176" cy="924475"/>
          </a:xfrm>
        </p:spPr>
        <p:txBody>
          <a:bodyPr/>
          <a:lstStyle/>
          <a:p>
            <a:pPr algn="ctr">
              <a:spcAft>
                <a:spcPts val="800"/>
              </a:spcAft>
            </a:pPr>
            <a:r>
              <a:rPr lang="uk-UA" dirty="0" smtClean="0">
                <a:solidFill>
                  <a:schemeClr val="tx1"/>
                </a:solidFill>
                <a:latin typeface="Times New Roman"/>
                <a:ea typeface="Calibri"/>
                <a:cs typeface="Times New Roman"/>
              </a:rPr>
              <a:t>Рекомендації для фермерських господарств, </a:t>
            </a:r>
            <a:r>
              <a:rPr lang="uk-UA" dirty="0" err="1" smtClean="0">
                <a:solidFill>
                  <a:schemeClr val="tx1"/>
                </a:solidFill>
                <a:latin typeface="Times New Roman"/>
                <a:ea typeface="Calibri"/>
                <a:cs typeface="Times New Roman"/>
              </a:rPr>
              <a:t>агрохолдингів</a:t>
            </a:r>
            <a:r>
              <a:rPr lang="uk-UA" dirty="0" smtClean="0">
                <a:solidFill>
                  <a:schemeClr val="tx1"/>
                </a:solidFill>
                <a:latin typeface="Times New Roman"/>
                <a:ea typeface="Calibri"/>
                <a:cs typeface="Times New Roman"/>
              </a:rPr>
              <a:t> та для домашніх господарств:</a:t>
            </a:r>
            <a:r>
              <a:rPr lang="uk-UA" sz="2400" dirty="0" smtClean="0">
                <a:solidFill>
                  <a:schemeClr val="tx1"/>
                </a:solidFill>
                <a:latin typeface="Calibri"/>
                <a:ea typeface="Calibri"/>
                <a:cs typeface="Times New Roman"/>
              </a:rPr>
              <a:t/>
            </a:r>
            <a:br>
              <a:rPr lang="uk-UA" sz="2400" dirty="0" smtClean="0">
                <a:solidFill>
                  <a:schemeClr val="tx1"/>
                </a:solidFill>
                <a:latin typeface="Calibri"/>
                <a:ea typeface="Calibri"/>
                <a:cs typeface="Times New Roman"/>
              </a:rPr>
            </a:br>
            <a:endParaRPr lang="uk-UA" dirty="0">
              <a:solidFill>
                <a:schemeClr val="tx1"/>
              </a:solidFill>
            </a:endParaRPr>
          </a:p>
        </p:txBody>
      </p:sp>
      <p:sp>
        <p:nvSpPr>
          <p:cNvPr id="3" name="Содержимое 2"/>
          <p:cNvSpPr>
            <a:spLocks noGrp="1"/>
          </p:cNvSpPr>
          <p:nvPr>
            <p:ph idx="1"/>
          </p:nvPr>
        </p:nvSpPr>
        <p:spPr>
          <a:xfrm>
            <a:off x="304800" y="1377696"/>
            <a:ext cx="11643360" cy="5193791"/>
          </a:xfrm>
        </p:spPr>
        <p:txBody>
          <a:bodyPr>
            <a:noAutofit/>
          </a:bodyPr>
          <a:lstStyle/>
          <a:p>
            <a:pPr lvl="0">
              <a:buFont typeface="Wingdings" pitchFamily="2" charset="2"/>
              <a:buChar char="Ø"/>
            </a:pPr>
            <a:r>
              <a:rPr lang="uk-UA" sz="2000" dirty="0" smtClean="0">
                <a:solidFill>
                  <a:schemeClr val="tx1"/>
                </a:solidFill>
                <a:latin typeface="Times New Roman" pitchFamily="18" charset="0"/>
                <a:cs typeface="Times New Roman" pitchFamily="18" charset="0"/>
              </a:rPr>
              <a:t>Необхідним є проведення регулярного огляду, моніторингу для встановлення нових випадків появи павутинних гнізд з гусінню шкідливого організму.</a:t>
            </a:r>
          </a:p>
          <a:p>
            <a:pPr>
              <a:buFont typeface="Wingdings" pitchFamily="2" charset="2"/>
              <a:buChar char="Ø"/>
            </a:pPr>
            <a:r>
              <a:rPr lang="uk-UA" sz="2000" dirty="0" smtClean="0">
                <a:solidFill>
                  <a:schemeClr val="tx1"/>
                </a:solidFill>
                <a:latin typeface="Times New Roman" pitchFamily="18" charset="0"/>
                <a:cs typeface="Times New Roman" pitchFamily="18" charset="0"/>
              </a:rPr>
              <a:t>Для обеззараження лісосмуг та інших типів придорожніх  насаджень необхідно проводити обприскування спеціальними інсектицидними препаратами. </a:t>
            </a:r>
          </a:p>
          <a:p>
            <a:pPr>
              <a:buFont typeface="Wingdings" pitchFamily="2" charset="2"/>
              <a:buChar char="Ø"/>
            </a:pPr>
            <a:r>
              <a:rPr lang="uk-UA" sz="2000" dirty="0" smtClean="0">
                <a:solidFill>
                  <a:schemeClr val="tx1"/>
                </a:solidFill>
                <a:latin typeface="Times New Roman" pitchFamily="18" charset="0"/>
                <a:cs typeface="Times New Roman" pitchFamily="18" charset="0"/>
              </a:rPr>
              <a:t>В на території, міст, селищ та сіл для регулювання кількості популяції досліджуваного виду доцільно використовувати біологічні препарати, що є безпечними для населення.</a:t>
            </a:r>
          </a:p>
          <a:p>
            <a:pPr lvl="0">
              <a:buFont typeface="Wingdings" pitchFamily="2" charset="2"/>
              <a:buChar char="Ø"/>
            </a:pPr>
            <a:r>
              <a:rPr lang="uk-UA" sz="2000" dirty="0" smtClean="0">
                <a:solidFill>
                  <a:schemeClr val="tx1"/>
                </a:solidFill>
                <a:latin typeface="Times New Roman" pitchFamily="18" charset="0"/>
                <a:cs typeface="Times New Roman" pitchFamily="18" charset="0"/>
              </a:rPr>
              <a:t>В садах (якщо вони знаходяться поряд з населеним пунктом враховують санітарно захисну зону) першу обробку ефективніше за все проводити за допомогою хімічного інсектициду, проте перед цим потрібно врахувати коли прийде термін до збирання врожаю, для другого обприскування використовують біологічні препарати.</a:t>
            </a:r>
          </a:p>
          <a:p>
            <a:pPr lvl="0">
              <a:buFont typeface="Wingdings" pitchFamily="2" charset="2"/>
              <a:buChar char="Ø"/>
            </a:pPr>
            <a:r>
              <a:rPr lang="uk-UA" sz="2000" dirty="0" smtClean="0">
                <a:solidFill>
                  <a:schemeClr val="tx1"/>
                </a:solidFill>
                <a:latin typeface="Times New Roman" pitchFamily="18" charset="0"/>
                <a:cs typeface="Times New Roman" pitchFamily="18" charset="0"/>
              </a:rPr>
              <a:t>Проведення зустрічей з місцевим населенням та надання інформації про американського білого метелика.</a:t>
            </a:r>
          </a:p>
          <a:p>
            <a:pPr lvl="0">
              <a:buFont typeface="Wingdings" pitchFamily="2" charset="2"/>
              <a:buChar char="Ø"/>
            </a:pPr>
            <a:r>
              <a:rPr lang="uk-UA" sz="2000" dirty="0" smtClean="0">
                <a:solidFill>
                  <a:schemeClr val="tx1"/>
                </a:solidFill>
                <a:latin typeface="Times New Roman" pitchFamily="18" charset="0"/>
                <a:cs typeface="Times New Roman" pitchFamily="18" charset="0"/>
              </a:rPr>
              <a:t>Населенню на території власних присадибних ділянок при виявленні гнізд гусені американського білого метелика рекомендується зрізати та спалювати заражені шкідником гілки рослин.</a:t>
            </a:r>
          </a:p>
          <a:p>
            <a:endParaRPr lang="uk-UA"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9075" y="170688"/>
            <a:ext cx="9500151" cy="924475"/>
          </a:xfrm>
        </p:spPr>
        <p:txBody>
          <a:bodyPr/>
          <a:lstStyle/>
          <a:p>
            <a:pPr algn="ctr"/>
            <a:r>
              <a:rPr lang="uk-UA" dirty="0" smtClean="0">
                <a:solidFill>
                  <a:srgbClr val="C00000"/>
                </a:solidFill>
                <a:latin typeface="Times New Roman" pitchFamily="18" charset="0"/>
                <a:cs typeface="Times New Roman" pitchFamily="18" charset="0"/>
              </a:rPr>
              <a:t>ВИСНОВКИ</a:t>
            </a:r>
            <a:r>
              <a:rPr lang="uk-UA" dirty="0" smtClean="0">
                <a:latin typeface="Times New Roman" pitchFamily="18" charset="0"/>
                <a:cs typeface="Times New Roman" pitchFamily="18" charset="0"/>
              </a:rPr>
              <a:t/>
            </a:r>
            <a:br>
              <a:rPr lang="uk-UA" dirty="0" smtClean="0">
                <a:latin typeface="Times New Roman" pitchFamily="18" charset="0"/>
                <a:cs typeface="Times New Roman" pitchFamily="18" charset="0"/>
              </a:rPr>
            </a:br>
            <a:endParaRPr lang="uk-UA" dirty="0">
              <a:latin typeface="Times New Roman" pitchFamily="18" charset="0"/>
              <a:cs typeface="Times New Roman" pitchFamily="18" charset="0"/>
            </a:endParaRPr>
          </a:p>
        </p:txBody>
      </p:sp>
      <p:sp>
        <p:nvSpPr>
          <p:cNvPr id="3" name="Содержимое 2"/>
          <p:cNvSpPr>
            <a:spLocks noGrp="1"/>
          </p:cNvSpPr>
          <p:nvPr>
            <p:ph idx="1"/>
          </p:nvPr>
        </p:nvSpPr>
        <p:spPr>
          <a:xfrm>
            <a:off x="0" y="719329"/>
            <a:ext cx="12192000" cy="6138671"/>
          </a:xfrm>
        </p:spPr>
        <p:txBody>
          <a:bodyPr>
            <a:noAutofit/>
          </a:bodyPr>
          <a:lstStyle/>
          <a:p>
            <a:pPr marL="0" lvl="0" algn="just">
              <a:lnSpc>
                <a:spcPct val="120000"/>
              </a:lnSpc>
              <a:spcBef>
                <a:spcPts val="0"/>
              </a:spcBef>
              <a:spcAft>
                <a:spcPts val="0"/>
              </a:spcAft>
              <a:buFont typeface="+mj-lt"/>
              <a:buAutoNum type="arabicPeriod"/>
            </a:pPr>
            <a:r>
              <a:rPr lang="uk-UA" sz="1600" dirty="0" smtClean="0">
                <a:solidFill>
                  <a:schemeClr val="tx1"/>
                </a:solidFill>
                <a:latin typeface="Times New Roman" pitchFamily="18" charset="0"/>
                <a:cs typeface="Times New Roman" pitchFamily="18" charset="0"/>
              </a:rPr>
              <a:t>Американський білий метелик – комаха, котра завдає значної шкоди багатьом видам рослин. Його відносять до </a:t>
            </a:r>
            <a:r>
              <a:rPr lang="uk-UA" sz="1600" dirty="0" err="1" smtClean="0">
                <a:solidFill>
                  <a:schemeClr val="tx1"/>
                </a:solidFill>
                <a:latin typeface="Times New Roman" pitchFamily="18" charset="0"/>
                <a:cs typeface="Times New Roman" pitchFamily="18" charset="0"/>
              </a:rPr>
              <a:t>поліфагів</a:t>
            </a:r>
            <a:r>
              <a:rPr lang="uk-UA" sz="1600" dirty="0" smtClean="0">
                <a:solidFill>
                  <a:schemeClr val="tx1"/>
                </a:solidFill>
                <a:latin typeface="Times New Roman" pitchFamily="18" charset="0"/>
                <a:cs typeface="Times New Roman" pitchFamily="18" charset="0"/>
              </a:rPr>
              <a:t>, раціон якого складається більш ніж із 300 видів різних культур: деревних, кущових та трав’янистих. </a:t>
            </a:r>
          </a:p>
          <a:p>
            <a:pPr marL="0" lvl="0" algn="just">
              <a:spcBef>
                <a:spcPts val="0"/>
              </a:spcBef>
              <a:spcAft>
                <a:spcPts val="0"/>
              </a:spcAft>
              <a:buFont typeface="+mj-lt"/>
              <a:buAutoNum type="arabicPeriod"/>
            </a:pPr>
            <a:r>
              <a:rPr lang="uk-UA" sz="1600" dirty="0" smtClean="0">
                <a:solidFill>
                  <a:schemeClr val="tx1"/>
                </a:solidFill>
                <a:latin typeface="Times New Roman" pitchFamily="18" charset="0"/>
                <a:cs typeface="Times New Roman" pitchFamily="18" charset="0"/>
              </a:rPr>
              <a:t>В Україні створено Національний перелік шкідливих організмів, та сформовано Державну службу з карантину рослин України котра веде аналіз </a:t>
            </a:r>
            <a:r>
              <a:rPr lang="uk-UA" sz="1600" dirty="0" err="1" smtClean="0">
                <a:solidFill>
                  <a:schemeClr val="tx1"/>
                </a:solidFill>
                <a:latin typeface="Times New Roman" pitchFamily="18" charset="0"/>
                <a:cs typeface="Times New Roman" pitchFamily="18" charset="0"/>
              </a:rPr>
              <a:t>фітосанітарного</a:t>
            </a:r>
            <a:r>
              <a:rPr lang="uk-UA" sz="1600" dirty="0" smtClean="0">
                <a:solidFill>
                  <a:schemeClr val="tx1"/>
                </a:solidFill>
                <a:latin typeface="Times New Roman" pitchFamily="18" charset="0"/>
                <a:cs typeface="Times New Roman" pitchFamily="18" charset="0"/>
              </a:rPr>
              <a:t> стану держави і проводить спеціальні перевірки та інспекції для моніторингу карантину рослин та виявлення потенційних небезпек. Також, Державна служба з карантину рослин розробляє та впроваджує заходи, щодо регуляції чисельності даного шкідливого організму.</a:t>
            </a:r>
          </a:p>
          <a:p>
            <a:pPr marL="0" lvl="0" algn="just">
              <a:spcBef>
                <a:spcPts val="0"/>
              </a:spcBef>
              <a:spcAft>
                <a:spcPts val="0"/>
              </a:spcAft>
              <a:buFont typeface="+mj-lt"/>
              <a:buAutoNum type="arabicPeriod"/>
            </a:pPr>
            <a:r>
              <a:rPr lang="uk-UA" sz="1600" dirty="0" smtClean="0">
                <a:solidFill>
                  <a:schemeClr val="tx1"/>
                </a:solidFill>
                <a:latin typeface="Times New Roman" pitchFamily="18" charset="0"/>
                <a:cs typeface="Times New Roman" pitchFamily="18" charset="0"/>
              </a:rPr>
              <a:t>Враховуючи фізико-географічні характеристики досліджуваного нами регіону відмічаємо, що кліматичні умови </a:t>
            </a:r>
            <a:r>
              <a:rPr lang="uk-UA" sz="1600" dirty="0" err="1" smtClean="0">
                <a:solidFill>
                  <a:schemeClr val="tx1"/>
                </a:solidFill>
                <a:latin typeface="Times New Roman" pitchFamily="18" charset="0"/>
                <a:cs typeface="Times New Roman" pitchFamily="18" charset="0"/>
              </a:rPr>
              <a:t>Колківської</a:t>
            </a:r>
            <a:r>
              <a:rPr lang="uk-UA" sz="1600" dirty="0" smtClean="0">
                <a:solidFill>
                  <a:schemeClr val="tx1"/>
                </a:solidFill>
                <a:latin typeface="Times New Roman" pitchFamily="18" charset="0"/>
                <a:cs typeface="Times New Roman" pitchFamily="18" charset="0"/>
              </a:rPr>
              <a:t> ТГ сприятливі для повноцінного та комфортного розвитку американського білого метелика. Оптимальні умови для забезпечення особливостей життєвого циклу шкідника: температура повітря 20-25</a:t>
            </a:r>
            <a:r>
              <a:rPr lang="uk-UA" sz="1600" baseline="30000" dirty="0" smtClean="0">
                <a:solidFill>
                  <a:schemeClr val="tx1"/>
                </a:solidFill>
                <a:latin typeface="Times New Roman" pitchFamily="18" charset="0"/>
                <a:cs typeface="Times New Roman" pitchFamily="18" charset="0"/>
              </a:rPr>
              <a:t>0</a:t>
            </a:r>
            <a:r>
              <a:rPr lang="uk-UA" sz="1600" dirty="0" smtClean="0">
                <a:solidFill>
                  <a:schemeClr val="tx1"/>
                </a:solidFill>
                <a:latin typeface="Times New Roman" pitchFamily="18" charset="0"/>
                <a:cs typeface="Times New Roman" pitchFamily="18" charset="0"/>
              </a:rPr>
              <a:t> С, відносна вологість повітря 70-80 %, наявність достатньої кормової бази, що забезпечується за рахунок видів флори на досліджуваній території.</a:t>
            </a:r>
          </a:p>
          <a:p>
            <a:pPr marL="0" lvl="0" algn="just">
              <a:spcBef>
                <a:spcPts val="0"/>
              </a:spcBef>
              <a:spcAft>
                <a:spcPts val="0"/>
              </a:spcAft>
              <a:buFont typeface="+mj-lt"/>
              <a:buAutoNum type="arabicPeriod"/>
            </a:pPr>
            <a:r>
              <a:rPr lang="uk-UA" sz="1600" dirty="0" smtClean="0">
                <a:solidFill>
                  <a:schemeClr val="tx1"/>
                </a:solidFill>
                <a:latin typeface="Times New Roman" pitchFamily="18" charset="0"/>
                <a:cs typeface="Times New Roman" pitchFamily="18" charset="0"/>
              </a:rPr>
              <a:t>Даний </a:t>
            </a:r>
            <a:r>
              <a:rPr lang="uk-UA" sz="1600" dirty="0" err="1" smtClean="0">
                <a:solidFill>
                  <a:schemeClr val="tx1"/>
                </a:solidFill>
                <a:latin typeface="Times New Roman" pitchFamily="18" charset="0"/>
                <a:cs typeface="Times New Roman" pitchFamily="18" charset="0"/>
              </a:rPr>
              <a:t>поліфаг</a:t>
            </a:r>
            <a:r>
              <a:rPr lang="uk-UA" sz="1600" dirty="0" smtClean="0">
                <a:solidFill>
                  <a:schemeClr val="tx1"/>
                </a:solidFill>
                <a:latin typeface="Times New Roman" pitchFamily="18" charset="0"/>
                <a:cs typeface="Times New Roman" pitchFamily="18" charset="0"/>
              </a:rPr>
              <a:t> має широкий асортимент рослин господарів, котрим шкідник наносить  значні пошкодження, що в свою чергу приносить великі економічні збитки сільському господарству.</a:t>
            </a:r>
          </a:p>
          <a:p>
            <a:pPr marL="0" lvl="0" algn="just">
              <a:spcBef>
                <a:spcPts val="0"/>
              </a:spcBef>
              <a:spcAft>
                <a:spcPts val="0"/>
              </a:spcAft>
              <a:buFont typeface="+mj-lt"/>
              <a:buAutoNum type="arabicPeriod"/>
            </a:pPr>
            <a:r>
              <a:rPr lang="uk-UA" sz="1600" dirty="0" smtClean="0">
                <a:solidFill>
                  <a:schemeClr val="tx1"/>
                </a:solidFill>
                <a:latin typeface="Times New Roman" pitchFamily="18" charset="0"/>
                <a:cs typeface="Times New Roman" pitchFamily="18" charset="0"/>
              </a:rPr>
              <a:t>Для ефективної регуляції чисельності американського білого метелика та для запобігання його подальшого поширення в </a:t>
            </a:r>
            <a:r>
              <a:rPr lang="uk-UA" sz="1600" dirty="0" err="1" smtClean="0">
                <a:solidFill>
                  <a:schemeClr val="tx1"/>
                </a:solidFill>
                <a:latin typeface="Times New Roman" pitchFamily="18" charset="0"/>
                <a:cs typeface="Times New Roman" pitchFamily="18" charset="0"/>
              </a:rPr>
              <a:t>Колківській</a:t>
            </a:r>
            <a:r>
              <a:rPr lang="uk-UA" sz="1600" dirty="0" smtClean="0">
                <a:solidFill>
                  <a:schemeClr val="tx1"/>
                </a:solidFill>
                <a:latin typeface="Times New Roman" pitchFamily="18" charset="0"/>
                <a:cs typeface="Times New Roman" pitchFamily="18" charset="0"/>
              </a:rPr>
              <a:t> ТГ варто було б: створити ряд карантинних заходів, які потім запроваджують на зараженій території; інформувати несення актуальною та своєчасною інформацією про шкідника та про способи його ліквідації тому, що незнання населення провокує те, що з метеликом не борються масштабно.</a:t>
            </a:r>
          </a:p>
          <a:p>
            <a:pPr marL="0" lvl="0" algn="just">
              <a:spcBef>
                <a:spcPts val="0"/>
              </a:spcBef>
              <a:spcAft>
                <a:spcPts val="0"/>
              </a:spcAft>
              <a:buFont typeface="+mj-lt"/>
              <a:buAutoNum type="arabicPeriod"/>
            </a:pPr>
            <a:r>
              <a:rPr lang="uk-UA" sz="1600" dirty="0" smtClean="0">
                <a:solidFill>
                  <a:schemeClr val="tx1"/>
                </a:solidFill>
                <a:latin typeface="Times New Roman" pitchFamily="18" charset="0"/>
                <a:cs typeface="Times New Roman" pitchFamily="18" charset="0"/>
              </a:rPr>
              <a:t>Проведення моніторингу та контролю за зеленими насадженнями (сади, парки) і обов’язкове проведення заходів по ліквідації шкідника в разі його виявлення двічі на рік під час його вегетаційного періоду; обов’язковим є огляд товарів, вантажу та транспорту, що переміщується за межі території, яка знаходиться під карантином.</a:t>
            </a:r>
          </a:p>
          <a:p>
            <a:pPr marL="0" lvl="0" algn="just">
              <a:spcBef>
                <a:spcPts val="0"/>
              </a:spcBef>
              <a:spcAft>
                <a:spcPts val="0"/>
              </a:spcAft>
              <a:buFont typeface="+mj-lt"/>
              <a:buAutoNum type="arabicPeriod"/>
            </a:pPr>
            <a:r>
              <a:rPr lang="uk-UA" sz="1600" dirty="0" smtClean="0">
                <a:solidFill>
                  <a:schemeClr val="tx1"/>
                </a:solidFill>
                <a:latin typeface="Times New Roman" pitchFamily="18" charset="0"/>
                <a:cs typeface="Times New Roman" pitchFamily="18" charset="0"/>
              </a:rPr>
              <a:t>Показано динаміку площі зараження американським білим метеликом по території України на період від 2006 по 2020 роки, </a:t>
            </a:r>
            <a:r>
              <a:rPr lang="uk-UA" sz="1600" dirty="0" err="1" smtClean="0">
                <a:solidFill>
                  <a:schemeClr val="tx1"/>
                </a:solidFill>
                <a:latin typeface="Times New Roman" pitchFamily="18" charset="0"/>
                <a:cs typeface="Times New Roman" pitchFamily="18" charset="0"/>
              </a:rPr>
              <a:t>шо</a:t>
            </a:r>
            <a:r>
              <a:rPr lang="uk-UA" sz="1600" dirty="0" smtClean="0">
                <a:solidFill>
                  <a:schemeClr val="tx1"/>
                </a:solidFill>
                <a:latin typeface="Times New Roman" pitchFamily="18" charset="0"/>
                <a:cs typeface="Times New Roman" pitchFamily="18" charset="0"/>
              </a:rPr>
              <a:t> має тенденцію до зростання.</a:t>
            </a:r>
          </a:p>
          <a:p>
            <a:pPr marL="0" lvl="0" algn="just">
              <a:spcBef>
                <a:spcPts val="0"/>
              </a:spcBef>
              <a:spcAft>
                <a:spcPts val="0"/>
              </a:spcAft>
              <a:buFont typeface="+mj-lt"/>
              <a:buAutoNum type="arabicPeriod"/>
            </a:pPr>
            <a:r>
              <a:rPr lang="uk-UA" sz="1600" dirty="0" smtClean="0">
                <a:solidFill>
                  <a:schemeClr val="tx1"/>
                </a:solidFill>
                <a:latin typeface="Times New Roman" pitchFamily="18" charset="0"/>
                <a:cs typeface="Times New Roman" pitchFamily="18" charset="0"/>
              </a:rPr>
              <a:t>Проаналізувавши методи регулювання чисельності популяції американського білого метелика ми дійшли висновку, що є три ефективних методи боротьби з шкідником: хімічний та агротехнічний та біологічний. Проте різниця між ними в тому, що застосовувати їх потрібно в різних місцях.</a:t>
            </a:r>
          </a:p>
          <a:p>
            <a:pPr>
              <a:buFont typeface="+mj-lt"/>
              <a:buAutoNum type="arabicPeriod"/>
            </a:pPr>
            <a:endParaRPr lang="uk-UA" sz="1500"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3731" y="273389"/>
            <a:ext cx="9500151" cy="924475"/>
          </a:xfrm>
        </p:spPr>
        <p:txBody>
          <a:bodyPr/>
          <a:lstStyle/>
          <a:p>
            <a:pPr algn="ctr"/>
            <a:r>
              <a:rPr lang="uk-UA" dirty="0" smtClean="0">
                <a:solidFill>
                  <a:srgbClr val="FF0000"/>
                </a:solidFill>
                <a:latin typeface="Times New Roman" pitchFamily="18" charset="0"/>
                <a:cs typeface="Times New Roman" pitchFamily="18" charset="0"/>
              </a:rPr>
              <a:t>СПИСОК ВИКОРИСТАНИХ ДЖЕРЕЛ</a:t>
            </a:r>
            <a:endParaRPr lang="uk-UA"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365760" y="1146048"/>
            <a:ext cx="11558016" cy="5711953"/>
          </a:xfrm>
        </p:spPr>
        <p:txBody>
          <a:bodyPr>
            <a:normAutofit fontScale="92500" lnSpcReduction="20000"/>
          </a:bodyPr>
          <a:lstStyle/>
          <a:p>
            <a:pPr lvl="0">
              <a:buFont typeface="+mj-lt"/>
              <a:buAutoNum type="arabicPeriod"/>
            </a:pPr>
            <a:r>
              <a:rPr lang="uk-UA" sz="2200" dirty="0" smtClean="0">
                <a:solidFill>
                  <a:schemeClr val="tx1"/>
                </a:solidFill>
                <a:latin typeface="Times New Roman" pitchFamily="18" charset="0"/>
                <a:cs typeface="Times New Roman" pitchFamily="18" charset="0"/>
              </a:rPr>
              <a:t>Американський білий метелик </a:t>
            </a:r>
            <a:r>
              <a:rPr lang="uk-UA" sz="2200" u="sng" dirty="0" smtClean="0">
                <a:solidFill>
                  <a:schemeClr val="tx1"/>
                </a:solidFill>
                <a:latin typeface="Times New Roman" pitchFamily="18" charset="0"/>
                <a:cs typeface="Times New Roman" pitchFamily="18" charset="0"/>
              </a:rPr>
              <a:t>(</a:t>
            </a:r>
            <a:r>
              <a:rPr lang="ru-RU" sz="2200" dirty="0" smtClean="0">
                <a:solidFill>
                  <a:schemeClr val="tx1"/>
                </a:solidFill>
                <a:latin typeface="Times New Roman" pitchFamily="18" charset="0"/>
                <a:cs typeface="Times New Roman" pitchFamily="18" charset="0"/>
              </a:rPr>
              <a:t>американская белая бабочка)</a:t>
            </a:r>
            <a:r>
              <a:rPr lang="uk-UA" sz="2200" dirty="0" smtClean="0">
                <a:solidFill>
                  <a:schemeClr val="tx1"/>
                </a:solidFill>
                <a:latin typeface="Times New Roman" pitchFamily="18" charset="0"/>
                <a:cs typeface="Times New Roman" pitchFamily="18" charset="0"/>
              </a:rPr>
              <a:t> URL : </a:t>
            </a:r>
            <a:r>
              <a:rPr lang="en-US" sz="2200" u="sng" dirty="0" smtClean="0">
                <a:solidFill>
                  <a:schemeClr val="tx1"/>
                </a:solidFill>
                <a:latin typeface="Times New Roman" pitchFamily="18" charset="0"/>
                <a:cs typeface="Times New Roman" pitchFamily="18" charset="0"/>
                <a:hlinkClick r:id="rId2"/>
              </a:rPr>
              <a:t>https</a:t>
            </a:r>
            <a:r>
              <a:rPr lang="ru-RU" sz="2200" u="sng" dirty="0" smtClean="0">
                <a:solidFill>
                  <a:schemeClr val="tx1"/>
                </a:solidFill>
                <a:latin typeface="Times New Roman" pitchFamily="18" charset="0"/>
                <a:cs typeface="Times New Roman" pitchFamily="18" charset="0"/>
                <a:hlinkClick r:id="rId2"/>
              </a:rPr>
              <a:t>://</a:t>
            </a:r>
            <a:r>
              <a:rPr lang="en-US" sz="2200" u="sng" dirty="0" err="1" smtClean="0">
                <a:solidFill>
                  <a:schemeClr val="tx1"/>
                </a:solidFill>
                <a:latin typeface="Times New Roman" pitchFamily="18" charset="0"/>
                <a:cs typeface="Times New Roman" pitchFamily="18" charset="0"/>
                <a:hlinkClick r:id="rId2"/>
              </a:rPr>
              <a:t>superagronom</a:t>
            </a:r>
            <a:r>
              <a:rPr lang="ru-RU" sz="2200" u="sng" dirty="0" smtClean="0">
                <a:solidFill>
                  <a:schemeClr val="tx1"/>
                </a:solidFill>
                <a:latin typeface="Times New Roman" pitchFamily="18" charset="0"/>
                <a:cs typeface="Times New Roman" pitchFamily="18" charset="0"/>
                <a:hlinkClick r:id="rId2"/>
              </a:rPr>
              <a:t>.</a:t>
            </a:r>
            <a:r>
              <a:rPr lang="en-US" sz="2200" u="sng" dirty="0" smtClean="0">
                <a:solidFill>
                  <a:schemeClr val="tx1"/>
                </a:solidFill>
                <a:latin typeface="Times New Roman" pitchFamily="18" charset="0"/>
                <a:cs typeface="Times New Roman" pitchFamily="18" charset="0"/>
                <a:hlinkClick r:id="rId2"/>
              </a:rPr>
              <a:t>com</a:t>
            </a:r>
            <a:r>
              <a:rPr lang="ru-RU" sz="2200" u="sng" dirty="0" smtClean="0">
                <a:solidFill>
                  <a:schemeClr val="tx1"/>
                </a:solidFill>
                <a:latin typeface="Times New Roman" pitchFamily="18" charset="0"/>
                <a:cs typeface="Times New Roman" pitchFamily="18" charset="0"/>
                <a:hlinkClick r:id="rId2"/>
              </a:rPr>
              <a:t>/</a:t>
            </a:r>
            <a:r>
              <a:rPr lang="en-US" sz="2200" u="sng" dirty="0" err="1" smtClean="0">
                <a:solidFill>
                  <a:schemeClr val="tx1"/>
                </a:solidFill>
                <a:latin typeface="Times New Roman" pitchFamily="18" charset="0"/>
                <a:cs typeface="Times New Roman" pitchFamily="18" charset="0"/>
                <a:hlinkClick r:id="rId2"/>
              </a:rPr>
              <a:t>shkidniki</a:t>
            </a:r>
            <a:r>
              <a:rPr lang="ru-RU" sz="2200" u="sng" dirty="0" smtClean="0">
                <a:solidFill>
                  <a:schemeClr val="tx1"/>
                </a:solidFill>
                <a:latin typeface="Times New Roman" pitchFamily="18" charset="0"/>
                <a:cs typeface="Times New Roman" pitchFamily="18" charset="0"/>
                <a:hlinkClick r:id="rId2"/>
              </a:rPr>
              <a:t>-</a:t>
            </a:r>
            <a:r>
              <a:rPr lang="en-US" sz="2200" u="sng" dirty="0" err="1" smtClean="0">
                <a:solidFill>
                  <a:schemeClr val="tx1"/>
                </a:solidFill>
                <a:latin typeface="Times New Roman" pitchFamily="18" charset="0"/>
                <a:cs typeface="Times New Roman" pitchFamily="18" charset="0"/>
                <a:hlinkClick r:id="rId2"/>
              </a:rPr>
              <a:t>luskokrili</a:t>
            </a:r>
            <a:r>
              <a:rPr lang="ru-RU" sz="2200" u="sng" dirty="0" smtClean="0">
                <a:solidFill>
                  <a:schemeClr val="tx1"/>
                </a:solidFill>
                <a:latin typeface="Times New Roman" pitchFamily="18" charset="0"/>
                <a:cs typeface="Times New Roman" pitchFamily="18" charset="0"/>
                <a:hlinkClick r:id="rId2"/>
              </a:rPr>
              <a:t>-</a:t>
            </a:r>
            <a:r>
              <a:rPr lang="en-US" sz="2200" u="sng" dirty="0" err="1" smtClean="0">
                <a:solidFill>
                  <a:schemeClr val="tx1"/>
                </a:solidFill>
                <a:latin typeface="Times New Roman" pitchFamily="18" charset="0"/>
                <a:cs typeface="Times New Roman" pitchFamily="18" charset="0"/>
                <a:hlinkClick r:id="rId2"/>
              </a:rPr>
              <a:t>lepidoptera</a:t>
            </a:r>
            <a:r>
              <a:rPr lang="ru-RU" sz="2200" u="sng" dirty="0" smtClean="0">
                <a:solidFill>
                  <a:schemeClr val="tx1"/>
                </a:solidFill>
                <a:latin typeface="Times New Roman" pitchFamily="18" charset="0"/>
                <a:cs typeface="Times New Roman" pitchFamily="18" charset="0"/>
                <a:hlinkClick r:id="rId2"/>
              </a:rPr>
              <a:t>/</a:t>
            </a:r>
            <a:r>
              <a:rPr lang="en-US" sz="2200" u="sng" dirty="0" err="1" smtClean="0">
                <a:solidFill>
                  <a:schemeClr val="tx1"/>
                </a:solidFill>
                <a:latin typeface="Times New Roman" pitchFamily="18" charset="0"/>
                <a:cs typeface="Times New Roman" pitchFamily="18" charset="0"/>
                <a:hlinkClick r:id="rId2"/>
              </a:rPr>
              <a:t>amerikanskiy</a:t>
            </a:r>
            <a:r>
              <a:rPr lang="ru-RU" sz="2200" u="sng" dirty="0" smtClean="0">
                <a:solidFill>
                  <a:schemeClr val="tx1"/>
                </a:solidFill>
                <a:latin typeface="Times New Roman" pitchFamily="18" charset="0"/>
                <a:cs typeface="Times New Roman" pitchFamily="18" charset="0"/>
                <a:hlinkClick r:id="rId2"/>
              </a:rPr>
              <a:t>-</a:t>
            </a:r>
            <a:r>
              <a:rPr lang="en-US" sz="2200" u="sng" dirty="0" err="1" smtClean="0">
                <a:solidFill>
                  <a:schemeClr val="tx1"/>
                </a:solidFill>
                <a:latin typeface="Times New Roman" pitchFamily="18" charset="0"/>
                <a:cs typeface="Times New Roman" pitchFamily="18" charset="0"/>
                <a:hlinkClick r:id="rId2"/>
              </a:rPr>
              <a:t>biliy</a:t>
            </a:r>
            <a:r>
              <a:rPr lang="ru-RU" sz="2200" u="sng" dirty="0" smtClean="0">
                <a:solidFill>
                  <a:schemeClr val="tx1"/>
                </a:solidFill>
                <a:latin typeface="Times New Roman" pitchFamily="18" charset="0"/>
                <a:cs typeface="Times New Roman" pitchFamily="18" charset="0"/>
                <a:hlinkClick r:id="rId2"/>
              </a:rPr>
              <a:t>-</a:t>
            </a:r>
            <a:r>
              <a:rPr lang="en-US" sz="2200" u="sng" dirty="0" err="1" smtClean="0">
                <a:solidFill>
                  <a:schemeClr val="tx1"/>
                </a:solidFill>
                <a:latin typeface="Times New Roman" pitchFamily="18" charset="0"/>
                <a:cs typeface="Times New Roman" pitchFamily="18" charset="0"/>
                <a:hlinkClick r:id="rId2"/>
              </a:rPr>
              <a:t>metelik</a:t>
            </a:r>
            <a:r>
              <a:rPr lang="ru-RU" sz="2200" u="sng" dirty="0" smtClean="0">
                <a:solidFill>
                  <a:schemeClr val="tx1"/>
                </a:solidFill>
                <a:latin typeface="Times New Roman" pitchFamily="18" charset="0"/>
                <a:cs typeface="Times New Roman" pitchFamily="18" charset="0"/>
                <a:hlinkClick r:id="rId2"/>
              </a:rPr>
              <a:t>-</a:t>
            </a:r>
            <a:r>
              <a:rPr lang="en-US" sz="2200" u="sng" dirty="0" smtClean="0">
                <a:solidFill>
                  <a:schemeClr val="tx1"/>
                </a:solidFill>
                <a:latin typeface="Times New Roman" pitchFamily="18" charset="0"/>
                <a:cs typeface="Times New Roman" pitchFamily="18" charset="0"/>
                <a:hlinkClick r:id="rId2"/>
              </a:rPr>
              <a:t>id</a:t>
            </a:r>
            <a:r>
              <a:rPr lang="ru-RU" sz="2200" u="sng" dirty="0" smtClean="0">
                <a:solidFill>
                  <a:schemeClr val="tx1"/>
                </a:solidFill>
                <a:latin typeface="Times New Roman" pitchFamily="18" charset="0"/>
                <a:cs typeface="Times New Roman" pitchFamily="18" charset="0"/>
                <a:hlinkClick r:id="rId2"/>
              </a:rPr>
              <a:t>16519</a:t>
            </a:r>
            <a:endParaRPr lang="uk-UA" sz="2200" dirty="0" smtClean="0">
              <a:solidFill>
                <a:schemeClr val="tx1"/>
              </a:solidFill>
              <a:latin typeface="Times New Roman" pitchFamily="18" charset="0"/>
              <a:cs typeface="Times New Roman" pitchFamily="18" charset="0"/>
            </a:endParaRPr>
          </a:p>
          <a:p>
            <a:pPr lvl="0">
              <a:buFont typeface="+mj-lt"/>
              <a:buAutoNum type="arabicPeriod"/>
            </a:pPr>
            <a:r>
              <a:rPr lang="uk-UA" sz="2200" dirty="0" smtClean="0">
                <a:solidFill>
                  <a:schemeClr val="tx1"/>
                </a:solidFill>
                <a:latin typeface="Times New Roman" pitchFamily="18" charset="0"/>
                <a:cs typeface="Times New Roman" pitchFamily="18" charset="0"/>
              </a:rPr>
              <a:t>Американський білий метелик (</a:t>
            </a:r>
            <a:r>
              <a:rPr lang="uk-UA" sz="2200" dirty="0" err="1" smtClean="0">
                <a:solidFill>
                  <a:schemeClr val="tx1"/>
                </a:solidFill>
                <a:latin typeface="Times New Roman" pitchFamily="18" charset="0"/>
                <a:cs typeface="Times New Roman" pitchFamily="18" charset="0"/>
              </a:rPr>
              <a:t>Hyphantria</a:t>
            </a:r>
            <a:r>
              <a:rPr lang="uk-UA" sz="2200" dirty="0" smtClean="0">
                <a:solidFill>
                  <a:schemeClr val="tx1"/>
                </a:solidFill>
                <a:latin typeface="Times New Roman" pitchFamily="18" charset="0"/>
                <a:cs typeface="Times New Roman" pitchFamily="18" charset="0"/>
              </a:rPr>
              <a:t> </a:t>
            </a:r>
            <a:r>
              <a:rPr lang="uk-UA" sz="2200" dirty="0" err="1" smtClean="0">
                <a:solidFill>
                  <a:schemeClr val="tx1"/>
                </a:solidFill>
                <a:latin typeface="Times New Roman" pitchFamily="18" charset="0"/>
                <a:cs typeface="Times New Roman" pitchFamily="18" charset="0"/>
              </a:rPr>
              <a:t>cunea</a:t>
            </a:r>
            <a:r>
              <a:rPr lang="uk-UA" sz="2200" dirty="0" smtClean="0">
                <a:solidFill>
                  <a:schemeClr val="tx1"/>
                </a:solidFill>
                <a:latin typeface="Times New Roman" pitchFamily="18" charset="0"/>
                <a:cs typeface="Times New Roman" pitchFamily="18" charset="0"/>
              </a:rPr>
              <a:t> </a:t>
            </a:r>
            <a:r>
              <a:rPr lang="uk-UA" sz="2200" dirty="0" err="1" smtClean="0">
                <a:solidFill>
                  <a:schemeClr val="tx1"/>
                </a:solidFill>
                <a:latin typeface="Times New Roman" pitchFamily="18" charset="0"/>
                <a:cs typeface="Times New Roman" pitchFamily="18" charset="0"/>
              </a:rPr>
              <a:t>Drury</a:t>
            </a:r>
            <a:r>
              <a:rPr lang="uk-UA" sz="2200" dirty="0" smtClean="0">
                <a:solidFill>
                  <a:schemeClr val="tx1"/>
                </a:solidFill>
                <a:latin typeface="Times New Roman" pitchFamily="18" charset="0"/>
                <a:cs typeface="Times New Roman" pitchFamily="18" charset="0"/>
              </a:rPr>
              <a:t>) та удосконалення заходів захисту багаторічних насаджень від нього в Північному Лісостепу України : Автореф. </a:t>
            </a:r>
            <a:r>
              <a:rPr lang="uk-UA" sz="2200" dirty="0" err="1" smtClean="0">
                <a:solidFill>
                  <a:schemeClr val="tx1"/>
                </a:solidFill>
                <a:latin typeface="Times New Roman" pitchFamily="18" charset="0"/>
                <a:cs typeface="Times New Roman" pitchFamily="18" charset="0"/>
              </a:rPr>
              <a:t>дис</a:t>
            </a:r>
            <a:r>
              <a:rPr lang="uk-UA" sz="2200" dirty="0" smtClean="0">
                <a:solidFill>
                  <a:schemeClr val="tx1"/>
                </a:solidFill>
                <a:latin typeface="Times New Roman" pitchFamily="18" charset="0"/>
                <a:cs typeface="Times New Roman" pitchFamily="18" charset="0"/>
              </a:rPr>
              <a:t>... канд. с.-г. наук, С. П. Кривошеєв; Ін-т захисту рослин УААН. К., 2006. 21 c. - </a:t>
            </a:r>
            <a:r>
              <a:rPr lang="uk-UA" sz="2200" dirty="0" err="1" smtClean="0">
                <a:solidFill>
                  <a:schemeClr val="tx1"/>
                </a:solidFill>
                <a:latin typeface="Times New Roman" pitchFamily="18" charset="0"/>
                <a:cs typeface="Times New Roman" pitchFamily="18" charset="0"/>
              </a:rPr>
              <a:t>укp</a:t>
            </a:r>
            <a:r>
              <a:rPr lang="uk-UA" sz="2200" dirty="0" smtClean="0">
                <a:solidFill>
                  <a:schemeClr val="tx1"/>
                </a:solidFill>
                <a:latin typeface="Times New Roman" pitchFamily="18" charset="0"/>
                <a:cs typeface="Times New Roman" pitchFamily="18" charset="0"/>
              </a:rPr>
              <a:t>.</a:t>
            </a:r>
          </a:p>
          <a:p>
            <a:pPr lvl="0">
              <a:buFont typeface="+mj-lt"/>
              <a:buAutoNum type="arabicPeriod"/>
            </a:pPr>
            <a:r>
              <a:rPr lang="uk-UA" sz="2200" dirty="0" smtClean="0">
                <a:solidFill>
                  <a:schemeClr val="tx1"/>
                </a:solidFill>
                <a:latin typeface="Times New Roman" pitchFamily="18" charset="0"/>
                <a:cs typeface="Times New Roman" pitchFamily="18" charset="0"/>
              </a:rPr>
              <a:t>ДСТУ 3355-96. Державний стандарт України. Продукція сільськогосподарська рослинна. Методи відбору проб у процесі карантинного огляду та експертизи.</a:t>
            </a:r>
          </a:p>
          <a:p>
            <a:pPr lvl="0">
              <a:buFont typeface="+mj-lt"/>
              <a:buAutoNum type="arabicPeriod"/>
            </a:pPr>
            <a:r>
              <a:rPr lang="uk-UA" sz="2200" dirty="0" smtClean="0">
                <a:solidFill>
                  <a:schemeClr val="tx1"/>
                </a:solidFill>
                <a:latin typeface="Times New Roman" pitchFamily="18" charset="0"/>
                <a:cs typeface="Times New Roman" pitchFamily="18" charset="0"/>
              </a:rPr>
              <a:t>ДСТУ 3354-96 Карантин рослин. Методи ентомологічної експертизи продуктів запасу. </a:t>
            </a:r>
          </a:p>
          <a:p>
            <a:pPr lvl="0">
              <a:buFont typeface="+mj-lt"/>
              <a:buAutoNum type="arabicPeriod"/>
            </a:pPr>
            <a:r>
              <a:rPr lang="uk-UA" sz="2200" dirty="0" smtClean="0">
                <a:solidFill>
                  <a:schemeClr val="tx1"/>
                </a:solidFill>
                <a:latin typeface="Times New Roman" pitchFamily="18" charset="0"/>
                <a:cs typeface="Times New Roman" pitchFamily="18" charset="0"/>
              </a:rPr>
              <a:t>ДСТУ 4009-2001. Карантин рослин. Методи </a:t>
            </a:r>
            <a:r>
              <a:rPr lang="uk-UA" sz="2200" dirty="0" err="1" smtClean="0">
                <a:solidFill>
                  <a:schemeClr val="tx1"/>
                </a:solidFill>
                <a:latin typeface="Times New Roman" pitchFamily="18" charset="0"/>
                <a:cs typeface="Times New Roman" pitchFamily="18" charset="0"/>
              </a:rPr>
              <a:t>гербологічної</a:t>
            </a:r>
            <a:r>
              <a:rPr lang="uk-UA" sz="2200" dirty="0" smtClean="0">
                <a:solidFill>
                  <a:schemeClr val="tx1"/>
                </a:solidFill>
                <a:latin typeface="Times New Roman" pitchFamily="18" charset="0"/>
                <a:cs typeface="Times New Roman" pitchFamily="18" charset="0"/>
              </a:rPr>
              <a:t> експертизи </a:t>
            </a:r>
            <a:r>
              <a:rPr lang="uk-UA" sz="2200" dirty="0" err="1" smtClean="0">
                <a:solidFill>
                  <a:schemeClr val="tx1"/>
                </a:solidFill>
                <a:latin typeface="Times New Roman" pitchFamily="18" charset="0"/>
                <a:cs typeface="Times New Roman" pitchFamily="18" charset="0"/>
              </a:rPr>
              <a:t>підкарантинних</a:t>
            </a:r>
            <a:r>
              <a:rPr lang="uk-UA" sz="2200" dirty="0" smtClean="0">
                <a:solidFill>
                  <a:schemeClr val="tx1"/>
                </a:solidFill>
                <a:latin typeface="Times New Roman" pitchFamily="18" charset="0"/>
                <a:cs typeface="Times New Roman" pitchFamily="18" charset="0"/>
              </a:rPr>
              <a:t> матеріалів.</a:t>
            </a:r>
          </a:p>
          <a:p>
            <a:pPr lvl="0">
              <a:buFont typeface="+mj-lt"/>
              <a:buAutoNum type="arabicPeriod"/>
            </a:pPr>
            <a:r>
              <a:rPr lang="uk-UA" sz="2200" dirty="0" smtClean="0">
                <a:solidFill>
                  <a:schemeClr val="tx1"/>
                </a:solidFill>
                <a:latin typeface="Times New Roman" pitchFamily="18" charset="0"/>
                <a:cs typeface="Times New Roman" pitchFamily="18" charset="0"/>
              </a:rPr>
              <a:t>Державна ветеринарна та </a:t>
            </a:r>
            <a:r>
              <a:rPr lang="uk-UA" sz="2200" dirty="0" err="1" smtClean="0">
                <a:solidFill>
                  <a:schemeClr val="tx1"/>
                </a:solidFill>
                <a:latin typeface="Times New Roman" pitchFamily="18" charset="0"/>
                <a:cs typeface="Times New Roman" pitchFamily="18" charset="0"/>
              </a:rPr>
              <a:t>фітосанітарна</a:t>
            </a:r>
            <a:r>
              <a:rPr lang="uk-UA" sz="2200" dirty="0" smtClean="0">
                <a:solidFill>
                  <a:schemeClr val="tx1"/>
                </a:solidFill>
                <a:latin typeface="Times New Roman" pitchFamily="18" charset="0"/>
                <a:cs typeface="Times New Roman" pitchFamily="18" charset="0"/>
              </a:rPr>
              <a:t> служба України URL : </a:t>
            </a:r>
            <a:r>
              <a:rPr lang="uk-UA" sz="2200" u="sng" dirty="0" smtClean="0">
                <a:solidFill>
                  <a:schemeClr val="tx1"/>
                </a:solidFill>
                <a:latin typeface="Times New Roman" pitchFamily="18" charset="0"/>
                <a:cs typeface="Times New Roman" pitchFamily="18" charset="0"/>
                <a:hlinkClick r:id="rId3"/>
              </a:rPr>
              <a:t>http://www.vet.gov.ua/</a:t>
            </a:r>
            <a:endParaRPr lang="uk-UA" sz="2200" dirty="0" smtClean="0">
              <a:solidFill>
                <a:schemeClr val="tx1"/>
              </a:solidFill>
              <a:latin typeface="Times New Roman" pitchFamily="18" charset="0"/>
              <a:cs typeface="Times New Roman" pitchFamily="18" charset="0"/>
            </a:endParaRPr>
          </a:p>
          <a:p>
            <a:pPr lvl="0">
              <a:buFont typeface="+mj-lt"/>
              <a:buAutoNum type="arabicPeriod"/>
            </a:pPr>
            <a:r>
              <a:rPr lang="uk-UA" sz="2200" dirty="0" smtClean="0">
                <a:solidFill>
                  <a:schemeClr val="tx1"/>
                </a:solidFill>
                <a:latin typeface="Times New Roman" pitchFamily="18" charset="0"/>
                <a:cs typeface="Times New Roman" pitchFamily="18" charset="0"/>
              </a:rPr>
              <a:t>Мовчан О. М. Карантинні шкідливі організми. О. М. Мовчан, І. Д. </a:t>
            </a:r>
            <a:r>
              <a:rPr lang="uk-UA" sz="2200" dirty="0" err="1" smtClean="0">
                <a:solidFill>
                  <a:schemeClr val="tx1"/>
                </a:solidFill>
                <a:latin typeface="Times New Roman" pitchFamily="18" charset="0"/>
                <a:cs typeface="Times New Roman" pitchFamily="18" charset="0"/>
              </a:rPr>
              <a:t>Устінов</a:t>
            </a:r>
            <a:r>
              <a:rPr lang="uk-UA" sz="2200" dirty="0" smtClean="0">
                <a:solidFill>
                  <a:schemeClr val="tx1"/>
                </a:solidFill>
                <a:latin typeface="Times New Roman" pitchFamily="18" charset="0"/>
                <a:cs typeface="Times New Roman" pitchFamily="18" charset="0"/>
              </a:rPr>
              <a:t>. К. Світ, 2000. 197 с. </a:t>
            </a:r>
          </a:p>
          <a:p>
            <a:pPr lvl="0">
              <a:buFont typeface="+mj-lt"/>
              <a:buAutoNum type="arabicPeriod"/>
            </a:pPr>
            <a:r>
              <a:rPr lang="uk-UA" sz="2200" dirty="0" smtClean="0">
                <a:solidFill>
                  <a:schemeClr val="tx1"/>
                </a:solidFill>
                <a:latin typeface="Times New Roman" pitchFamily="18" charset="0"/>
                <a:cs typeface="Times New Roman" pitchFamily="18" charset="0"/>
              </a:rPr>
              <a:t>Мовчан О. М. Карантинні шкідливі організми: підручник. О. М. Мовчан. К. Світ, 2002. Ч. 1. 288 с</a:t>
            </a:r>
            <a:r>
              <a:rPr lang="uk-UA" sz="2200" dirty="0" smtClean="0">
                <a:solidFill>
                  <a:schemeClr val="tx1"/>
                </a:solidFill>
                <a:latin typeface="Times New Roman" pitchFamily="18" charset="0"/>
                <a:cs typeface="Times New Roman" pitchFamily="18" charset="0"/>
              </a:rPr>
              <a:t>.</a:t>
            </a:r>
          </a:p>
          <a:p>
            <a:pPr lvl="0">
              <a:buFont typeface="+mj-lt"/>
              <a:buAutoNum type="arabicPeriod"/>
            </a:pPr>
            <a:r>
              <a:rPr lang="uk-UA" sz="2200" dirty="0" smtClean="0">
                <a:solidFill>
                  <a:schemeClr val="tx1"/>
                </a:solidFill>
                <a:latin typeface="Times New Roman" pitchFamily="18" charset="0"/>
                <a:cs typeface="Times New Roman" pitchFamily="18" charset="0"/>
              </a:rPr>
              <a:t>На Волині зафіксовано нашестя американського білого метелика URL :</a:t>
            </a:r>
          </a:p>
          <a:p>
            <a:pPr>
              <a:buNone/>
            </a:pPr>
            <a:r>
              <a:rPr lang="uk-UA" sz="2200" u="sng" dirty="0" smtClean="0">
                <a:solidFill>
                  <a:schemeClr val="tx1"/>
                </a:solidFill>
                <a:latin typeface="Times New Roman" pitchFamily="18" charset="0"/>
                <a:cs typeface="Times New Roman" pitchFamily="18" charset="0"/>
                <a:hlinkClick r:id="rId4"/>
              </a:rPr>
              <a:t>https://</a:t>
            </a:r>
            <a:r>
              <a:rPr lang="uk-UA" sz="2200" u="sng" dirty="0" smtClean="0">
                <a:solidFill>
                  <a:schemeClr val="tx1"/>
                </a:solidFill>
                <a:latin typeface="Times New Roman" pitchFamily="18" charset="0"/>
                <a:cs typeface="Times New Roman" pitchFamily="18" charset="0"/>
                <a:hlinkClick r:id="rId4"/>
              </a:rPr>
              <a:t>superagronom.com/news/11708-na-volini-zafiksovano-nashestya-guseni-amerikanskogo-bilogo-metelika</a:t>
            </a:r>
            <a:endParaRPr lang="uk-UA" sz="2200" u="sng" dirty="0" smtClean="0">
              <a:solidFill>
                <a:schemeClr val="tx1"/>
              </a:solidFill>
              <a:latin typeface="Times New Roman" pitchFamily="18" charset="0"/>
              <a:cs typeface="Times New Roman" pitchFamily="18" charset="0"/>
            </a:endParaRPr>
          </a:p>
          <a:p>
            <a:pPr lvl="0">
              <a:buFont typeface="+mj-lt"/>
              <a:buAutoNum type="arabicPeriod"/>
            </a:pPr>
            <a:r>
              <a:rPr lang="uk-UA" sz="2200" dirty="0" smtClean="0">
                <a:solidFill>
                  <a:schemeClr val="tx1"/>
                </a:solidFill>
                <a:latin typeface="Times New Roman" pitchFamily="18" charset="0"/>
                <a:cs typeface="Times New Roman" pitchFamily="18" charset="0"/>
              </a:rPr>
              <a:t> Перелік регульованих шкідливих організмів. К.: </a:t>
            </a:r>
            <a:r>
              <a:rPr lang="uk-UA" sz="2200" dirty="0" err="1" smtClean="0">
                <a:solidFill>
                  <a:schemeClr val="tx1"/>
                </a:solidFill>
                <a:latin typeface="Times New Roman" pitchFamily="18" charset="0"/>
                <a:cs typeface="Times New Roman" pitchFamily="18" charset="0"/>
              </a:rPr>
              <a:t>Юнівест</a:t>
            </a:r>
            <a:r>
              <a:rPr lang="uk-UA" sz="2200" dirty="0" smtClean="0">
                <a:solidFill>
                  <a:schemeClr val="tx1"/>
                </a:solidFill>
                <a:latin typeface="Times New Roman" pitchFamily="18" charset="0"/>
                <a:cs typeface="Times New Roman" pitchFamily="18" charset="0"/>
              </a:rPr>
              <a:t> Медіа, 2010. 250 с</a:t>
            </a:r>
            <a:r>
              <a:rPr lang="uk-UA" sz="2200" dirty="0" smtClean="0">
                <a:solidFill>
                  <a:schemeClr val="tx1"/>
                </a:solidFill>
                <a:latin typeface="Times New Roman" pitchFamily="18" charset="0"/>
                <a:cs typeface="Times New Roman" pitchFamily="18" charset="0"/>
              </a:rPr>
              <a:t>.</a:t>
            </a:r>
            <a:endParaRPr lang="uk-UA"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5379" y="2577677"/>
            <a:ext cx="9500151" cy="924475"/>
          </a:xfrm>
        </p:spPr>
        <p:txBody>
          <a:bodyPr/>
          <a:lstStyle/>
          <a:p>
            <a:pPr algn="ctr"/>
            <a:r>
              <a:rPr lang="uk-UA" sz="6000" b="1" dirty="0" smtClean="0">
                <a:solidFill>
                  <a:srgbClr val="C00000"/>
                </a:solidFill>
                <a:latin typeface="Times New Roman" pitchFamily="18" charset="0"/>
                <a:cs typeface="Times New Roman" pitchFamily="18" charset="0"/>
              </a:rPr>
              <a:t>ДЯКУЮ ЗА УВАГУ!</a:t>
            </a:r>
            <a:endParaRPr lang="uk-UA" sz="60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pring">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TM02455596[[fn=Весна]]</Template>
  <TotalTime>1156</TotalTime>
  <Words>1069</Words>
  <Application>Microsoft Office PowerPoint</Application>
  <PresentationFormat>Произвольный</PresentationFormat>
  <Paragraphs>76</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Spring</vt:lpstr>
      <vt:lpstr>Комунальна установа  «Волинська обласна Мала академія наук» Опорний заклад «Колківський ліцей»  </vt:lpstr>
      <vt:lpstr>Слайд 2</vt:lpstr>
      <vt:lpstr> Завдання: 1. Описати особливості життєвого циклу американського білого метелика та фактори, які впливають на його розвиток. 2. Проаналізувати вплив американського білого метелика на природне середовище. 3. Дослідити шляхи поширення шкідника з зараженої ним території в умовах Колківської ТГ. 4. Визначити найкращі способи регулювання чисельності даного поліфагу й проаналізувати їх особливості. 5. Визначити ентомофагів американського білого метелика. </vt:lpstr>
      <vt:lpstr>Мета: дослідити вплив поширення американського білого метелика на території Колківської ТГ  Об’єкт дослідження: карантинний організм – американський білий метелик.  Предмет дослідження: шкідливий вплив американського білого метелика та шляхи його розповсюдження на території Колківської ТГ.    </vt:lpstr>
      <vt:lpstr>ФІЗИКО – ГЕОГРАФІЧНІ ОСОБЛИВОСТІ ТЕРИТОРІЇ КОЛКІВСЬКОЇ ТГ</vt:lpstr>
      <vt:lpstr>Опис американського білого метелика  </vt:lpstr>
      <vt:lpstr>Опис американського білого метелика</vt:lpstr>
      <vt:lpstr>Американський білий метелик робить на рослинах павутинні гнізда, об’їдаючи  листя у великій кількості, та залишаючи гілки «лисими» обвитими павутиною. </vt:lpstr>
      <vt:lpstr>Поширення американського білого метелика по території Колківської ТГ</vt:lpstr>
      <vt:lpstr>Слайд 10</vt:lpstr>
      <vt:lpstr>Методи регуляції чисельності популяції американського білого метелика </vt:lpstr>
      <vt:lpstr>Рекомендації для фермерських господарств, агрохолдингів та для домашніх господарств: </vt:lpstr>
      <vt:lpstr>ВИСНОВКИ </vt:lpstr>
      <vt:lpstr>СПИСОК ВИКОРИСТАНИХ ДЖЕРЕЛ</vt:lpstr>
      <vt:lpstr>ДЯКУЮ ЗА УВАГУ!</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Bond007</cp:lastModifiedBy>
  <cp:revision>128</cp:revision>
  <dcterms:created xsi:type="dcterms:W3CDTF">2015-08-09T14:28:50Z</dcterms:created>
  <dcterms:modified xsi:type="dcterms:W3CDTF">2023-04-09T14:43:14Z</dcterms:modified>
</cp:coreProperties>
</file>