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1" r:id="rId4"/>
    <p:sldId id="265" r:id="rId5"/>
    <p:sldId id="262" r:id="rId6"/>
    <p:sldId id="258" r:id="rId7"/>
    <p:sldId id="259" r:id="rId8"/>
    <p:sldId id="263" r:id="rId9"/>
    <p:sldId id="264" r:id="rId10"/>
    <p:sldId id="267" r:id="rId11"/>
    <p:sldId id="268" r:id="rId12"/>
    <p:sldId id="269" r:id="rId13"/>
    <p:sldId id="271" r:id="rId14"/>
    <p:sldId id="266" r:id="rId15"/>
    <p:sldId id="260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6F7"/>
    <a:srgbClr val="DFE795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aseline="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aseline="0" dirty="0" err="1">
                <a:latin typeface="Times New Roman" pitchFamily="18" charset="0"/>
                <a:cs typeface="Times New Roman" pitchFamily="18" charset="0"/>
              </a:rPr>
              <a:t>зібраних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комах </a:t>
            </a:r>
            <a:endParaRPr lang="ru-RU" sz="1400" baseline="0" dirty="0">
              <a:latin typeface="Times New Roman" pitchFamily="18" charset="0"/>
              <a:cs typeface="Times New Roman" pitchFamily="18" charset="0"/>
            </a:endParaRPr>
          </a:p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1400" baseline="0" dirty="0" err="1">
                <a:latin typeface="Times New Roman" pitchFamily="18" charset="0"/>
                <a:cs typeface="Times New Roman" pitchFamily="18" charset="0"/>
              </a:rPr>
              <a:t>імаго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2 - личинка 3 - </a:t>
            </a:r>
            <a:r>
              <a:rPr lang="ru-RU" sz="1400" baseline="0" dirty="0" err="1">
                <a:latin typeface="Times New Roman" pitchFamily="18" charset="0"/>
                <a:cs typeface="Times New Roman" pitchFamily="18" charset="0"/>
              </a:rPr>
              <a:t>лялечка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1"/>
          <c:order val="1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val>
            <c:numRef>
              <c:f>Лист1!$E$19:$E$21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val>
            <c:numRef>
              <c:f>Лист1!$H$29:$H$31</c:f>
              <c:numCache>
                <c:formatCode>General</c:formatCode>
                <c:ptCount val="3"/>
              </c:numCache>
            </c:numRef>
          </c:val>
        </c:ser>
        <c:gapWidth val="75"/>
        <c:axId val="82238848"/>
        <c:axId val="82785408"/>
      </c:barChart>
      <c:catAx>
        <c:axId val="82238848"/>
        <c:scaling>
          <c:orientation val="minMax"/>
        </c:scaling>
        <c:axPos val="b"/>
        <c:majorTickMark val="none"/>
        <c:tickLblPos val="nextTo"/>
        <c:crossAx val="82785408"/>
        <c:crosses val="autoZero"/>
        <c:auto val="1"/>
        <c:lblAlgn val="ctr"/>
        <c:lblOffset val="100"/>
      </c:catAx>
      <c:valAx>
        <c:axId val="827854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22388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/>
              <a:t>Кількість</a:t>
            </a:r>
            <a:r>
              <a:rPr lang="ru-RU" baseline="0" dirty="0"/>
              <a:t> </a:t>
            </a:r>
            <a:r>
              <a:rPr lang="ru-RU" baseline="0" dirty="0" err="1"/>
              <a:t>видів</a:t>
            </a:r>
            <a:r>
              <a:rPr lang="ru-RU" baseline="0" dirty="0"/>
              <a:t> </a:t>
            </a:r>
            <a:r>
              <a:rPr lang="ru-RU" baseline="0" dirty="0" err="1" smtClean="0"/>
              <a:t>зібраних</a:t>
            </a:r>
            <a:r>
              <a:rPr lang="ru-RU" baseline="0" dirty="0" smtClean="0"/>
              <a:t> комах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Лист1!$M$8:$M$12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</c:ser>
        <c:axId val="82833792"/>
        <c:axId val="82835328"/>
      </c:barChart>
      <c:catAx>
        <c:axId val="82833792"/>
        <c:scaling>
          <c:orientation val="minMax"/>
        </c:scaling>
        <c:axPos val="b"/>
        <c:majorTickMark val="none"/>
        <c:tickLblPos val="nextTo"/>
        <c:crossAx val="82835328"/>
        <c:crosses val="autoZero"/>
        <c:auto val="1"/>
        <c:lblAlgn val="ctr"/>
        <c:lblOffset val="100"/>
      </c:catAx>
      <c:valAx>
        <c:axId val="828353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283379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Кількість</a:t>
            </a:r>
            <a:r>
              <a:rPr lang="ru-RU" baseline="0"/>
              <a:t> зібраних особин комах</a:t>
            </a:r>
            <a:endParaRPr lang="ru-R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val>
            <c:numRef>
              <c:f>Лист1!$G$32:$G$36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20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</c:ser>
        <c:axId val="83895424"/>
        <c:axId val="83896960"/>
      </c:barChart>
      <c:catAx>
        <c:axId val="83895424"/>
        <c:scaling>
          <c:orientation val="minMax"/>
        </c:scaling>
        <c:axPos val="b"/>
        <c:majorTickMark val="none"/>
        <c:tickLblPos val="nextTo"/>
        <c:crossAx val="83896960"/>
        <c:crosses val="autoZero"/>
        <c:auto val="1"/>
        <c:lblAlgn val="ctr"/>
        <c:lblOffset val="100"/>
      </c:catAx>
      <c:valAx>
        <c:axId val="83896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389542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Співвідношення</a:t>
            </a:r>
            <a:r>
              <a:rPr lang="ru-RU" sz="1400" baseline="0"/>
              <a:t> комах  з іншими тваринами в пробах</a:t>
            </a:r>
            <a:endParaRPr lang="ru-RU" sz="140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val>
            <c:numRef>
              <c:f>Лист1!$G$43:$G$47</c:f>
              <c:numCache>
                <c:formatCode>General</c:formatCode>
                <c:ptCount val="5"/>
                <c:pt idx="0">
                  <c:v>74</c:v>
                </c:pt>
                <c:pt idx="1">
                  <c:v>47</c:v>
                </c:pt>
                <c:pt idx="2">
                  <c:v>53</c:v>
                </c:pt>
                <c:pt idx="3">
                  <c:v>26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val>
            <c:numRef>
              <c:f>Лист1!$H$43:$H$47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20</c:v>
                </c:pt>
                <c:pt idx="3">
                  <c:v>11</c:v>
                </c:pt>
                <c:pt idx="4">
                  <c:v>6</c:v>
                </c:pt>
              </c:numCache>
            </c:numRef>
          </c:val>
        </c:ser>
        <c:dLbls>
          <c:showVal val="1"/>
        </c:dLbls>
        <c:shape val="box"/>
        <c:axId val="83939328"/>
        <c:axId val="83940864"/>
        <c:axId val="0"/>
      </c:bar3DChart>
      <c:catAx>
        <c:axId val="83939328"/>
        <c:scaling>
          <c:orientation val="minMax"/>
        </c:scaling>
        <c:axPos val="b"/>
        <c:majorTickMark val="none"/>
        <c:tickLblPos val="nextTo"/>
        <c:crossAx val="83940864"/>
        <c:crosses val="autoZero"/>
        <c:auto val="1"/>
        <c:lblAlgn val="ctr"/>
        <c:lblOffset val="100"/>
      </c:catAx>
      <c:valAx>
        <c:axId val="83940864"/>
        <c:scaling>
          <c:orientation val="minMax"/>
        </c:scaling>
        <c:delete val="1"/>
        <c:axPos val="l"/>
        <c:numFmt formatCode="General" sourceLinked="1"/>
        <c:tickLblPos val="none"/>
        <c:crossAx val="8393932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18A96-49AB-4AC5-BAD8-21BE79E9B86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171CC-830C-4C3F-B576-B9D94E75F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1CC-830C-4C3F-B576-B9D94E75FC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1CC-830C-4C3F-B576-B9D94E75FC5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1CC-830C-4C3F-B576-B9D94E75FC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71CC-830C-4C3F-B576-B9D94E75FC5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C7538-5FEB-40C5-9051-8F838CB82519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ED86-3D2F-4F2E-8F8F-44C8D6E92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image" Target="../media/image27.jpeg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літо22\IMG-05c753757fbd071a13c88a713216216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Філія </a:t>
            </a:r>
            <a:r>
              <a:rPr lang="uk-UA" b="1" dirty="0" err="1" smtClean="0">
                <a:solidFill>
                  <a:srgbClr val="FF0000"/>
                </a:solidFill>
              </a:rPr>
              <a:t>“Скородистицька</a:t>
            </a:r>
            <a:r>
              <a:rPr lang="uk-UA" b="1" dirty="0" smtClean="0">
                <a:solidFill>
                  <a:srgbClr val="FF0000"/>
                </a:solidFill>
              </a:rPr>
              <a:t> гімназія </a:t>
            </a:r>
            <a:r>
              <a:rPr lang="uk-UA" b="1" dirty="0" err="1" smtClean="0">
                <a:solidFill>
                  <a:srgbClr val="FF0000"/>
                </a:solidFill>
              </a:rPr>
              <a:t>“Школа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життєтворчості”</a:t>
            </a:r>
            <a:r>
              <a:rPr lang="uk-UA" b="1" dirty="0" smtClean="0">
                <a:solidFill>
                  <a:srgbClr val="FF0000"/>
                </a:solidFill>
              </a:rPr>
              <a:t> комунального закладу </a:t>
            </a:r>
            <a:r>
              <a:rPr lang="uk-UA" b="1" dirty="0" err="1" smtClean="0">
                <a:solidFill>
                  <a:srgbClr val="FF0000"/>
                </a:solidFill>
              </a:rPr>
              <a:t>Іркліївський</a:t>
            </a:r>
            <a:r>
              <a:rPr lang="uk-UA" b="1" dirty="0" smtClean="0">
                <a:solidFill>
                  <a:srgbClr val="FF0000"/>
                </a:solidFill>
              </a:rPr>
              <a:t> ліцей   </a:t>
            </a:r>
            <a:r>
              <a:rPr lang="uk-UA" b="1" dirty="0" err="1" smtClean="0">
                <a:solidFill>
                  <a:srgbClr val="FF0000"/>
                </a:solidFill>
              </a:rPr>
              <a:t>Золотоніського</a:t>
            </a:r>
            <a:r>
              <a:rPr lang="uk-UA" b="1" dirty="0" smtClean="0">
                <a:solidFill>
                  <a:srgbClr val="FF0000"/>
                </a:solidFill>
              </a:rPr>
              <a:t>  району  Черкаської області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908720"/>
            <a:ext cx="8062912" cy="564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solidFill>
                  <a:srgbClr val="3737F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Конкурс “МАН - Юніор - </a:t>
            </a:r>
            <a:r>
              <a:rPr lang="uk-UA" sz="2000" b="1" dirty="0" err="1" smtClean="0">
                <a:solidFill>
                  <a:srgbClr val="3737F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Дослідник”</a:t>
            </a:r>
            <a:r>
              <a:rPr lang="uk-UA" sz="2000" b="1" dirty="0" smtClean="0">
                <a:solidFill>
                  <a:srgbClr val="3737F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2023. Екологія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737F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733256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Arial" charset="0"/>
              </a:rPr>
              <a:t>Керівник роботи:</a:t>
            </a:r>
            <a:r>
              <a:rPr lang="uk-UA" dirty="0" smtClean="0">
                <a:solidFill>
                  <a:srgbClr val="FFFF00"/>
                </a:solidFill>
                <a:latin typeface="Arial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Arial" charset="0"/>
            </a:endParaRPr>
          </a:p>
          <a:p>
            <a:r>
              <a:rPr lang="uk-UA" b="1" dirty="0" err="1" smtClean="0">
                <a:solidFill>
                  <a:srgbClr val="FFFF00"/>
                </a:solidFill>
                <a:latin typeface="Arial" charset="0"/>
              </a:rPr>
              <a:t>Загубинога</a:t>
            </a:r>
            <a:r>
              <a:rPr lang="uk-UA" b="1" dirty="0" smtClean="0">
                <a:solidFill>
                  <a:srgbClr val="FFFF00"/>
                </a:solidFill>
                <a:latin typeface="Arial" charset="0"/>
              </a:rPr>
              <a:t> Оксана Олексіївна</a:t>
            </a:r>
            <a:r>
              <a:rPr lang="uk-UA" dirty="0" smtClean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Arial" charset="0"/>
              </a:rPr>
              <a:t>– вчитель біології та хімії</a:t>
            </a:r>
            <a:endParaRPr lang="ru-RU" b="1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27984" y="5445224"/>
            <a:ext cx="3240360" cy="129614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Автор роботи: Павленко Дарина  - учениця   8 класу</a:t>
            </a:r>
            <a:endParaRPr kumimoji="0" lang="ru-RU" sz="2400" b="1" i="0" u="none" strike="noStrike" kern="1200" normalizeH="0" baseline="0" noProof="0" dirty="0">
              <a:solidFill>
                <a:srgbClr val="FFFF0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User\Desktop\ман 23 і нові фото\изображение_viber_2023-03-02_09-37-31-017.jpg"/>
          <p:cNvPicPr>
            <a:picLocks noChangeAspect="1" noChangeArrowheads="1"/>
          </p:cNvPicPr>
          <p:nvPr/>
        </p:nvPicPr>
        <p:blipFill>
          <a:blip r:embed="rId3" cstate="print"/>
          <a:srcRect l="28039" t="19565" r="15942" b="38156"/>
          <a:stretch>
            <a:fillRect/>
          </a:stretch>
        </p:blipFill>
        <p:spPr bwMode="auto">
          <a:xfrm rot="991444">
            <a:off x="6781635" y="3478811"/>
            <a:ext cx="2067634" cy="2372759"/>
          </a:xfrm>
          <a:prstGeom prst="rect">
            <a:avLst/>
          </a:prstGeom>
          <a:noFill/>
        </p:spPr>
      </p:pic>
      <p:pic>
        <p:nvPicPr>
          <p:cNvPr id="11" name="Рисунок 10" descr="H:\загубинога\изображение_viber_2019-05-20_19-00-46.jpg"/>
          <p:cNvPicPr/>
          <p:nvPr/>
        </p:nvPicPr>
        <p:blipFill>
          <a:blip r:embed="rId4" cstate="print"/>
          <a:srcRect l="29663" t="11779" r="39872" b="62860"/>
          <a:stretch>
            <a:fillRect/>
          </a:stretch>
        </p:blipFill>
        <p:spPr bwMode="auto">
          <a:xfrm rot="20572158">
            <a:off x="529758" y="3452999"/>
            <a:ext cx="1958737" cy="218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2204864"/>
            <a:ext cx="8280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Взаємодія  представників класу І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nsekt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із  забруднювальними  речовинами місцевих </a:t>
            </a:r>
            <a:r>
              <a:rPr kumimoji="0" lang="uk-UA" sz="32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Franklin Gothic Demi" pitchFamily="34" charset="0"/>
                <a:ea typeface="Calibri" pitchFamily="34" charset="0"/>
                <a:cs typeface="Times New Roman" pitchFamily="18" charset="0"/>
              </a:rPr>
              <a:t>грунтів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Franklin Gothic Dem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4932040" y="476672"/>
          <a:ext cx="3914775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95536" y="548680"/>
          <a:ext cx="39604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23528" y="3789040"/>
          <a:ext cx="41764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44008" y="3861048"/>
          <a:ext cx="4086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6" y="188640"/>
          <a:ext cx="8474356" cy="566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90"/>
                <a:gridCol w="864096"/>
                <a:gridCol w="864096"/>
                <a:gridCol w="864096"/>
                <a:gridCol w="769498"/>
                <a:gridCol w="720080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Індекс домінування видів комах  </a:t>
                      </a:r>
                      <a:r>
                        <a:rPr lang="uk-UA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(в %)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  <a:endParaRPr lang="ru-RU" sz="14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endParaRPr lang="uk-UA" sz="1400" baseline="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ru-RU" sz="14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№3</a:t>
                      </a:r>
                      <a:endParaRPr lang="ru-RU" sz="14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</a:t>
                      </a:r>
                      <a:endParaRPr lang="uk-UA" sz="14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lang="uk-UA" sz="1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№4</a:t>
                      </a:r>
                      <a:endParaRPr lang="ru-RU" sz="14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Ділян</a:t>
                      </a:r>
                      <a:endParaRPr lang="uk-UA" sz="14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</a:t>
                      </a:r>
                      <a:r>
                        <a:rPr lang="uk-UA" sz="1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№5</a:t>
                      </a:r>
                      <a:endParaRPr lang="ru-RU" sz="1400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 видів   тварин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Жуки – гнойовики (імаго)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Geotrupes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stercorarius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Жуки – гнойовики (Лялечка)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Жук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медляк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кукурудзяний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Pedinus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femoralis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Жук – ковалик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посівний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Agriotes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sputator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Жук – ковалик  личинка (дротянка)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uk-UA" sz="1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Жук колорадський(імаго)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Leptinotarsa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decemlineata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Жук колорадський(лялечка)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Озима совка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Agrotis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segetum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</a:t>
                      </a:r>
                      <a:r>
                        <a:rPr lang="uk-UA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r>
                        <a:rPr lang="uk-UA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9.Мурашки    садова (імаго)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Lasius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niger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uk-UA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 </a:t>
                      </a:r>
                      <a:r>
                        <a:rPr lang="uk-UA" sz="14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10.Щипавки (імаго)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рід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Dermaphera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Хрущ травневий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Melolonta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melolonta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687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 Муха цибулева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Chortophila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antigua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особин зібраних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комах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Подзаголовок 2"/>
          <p:cNvSpPr txBox="1">
            <a:spLocks/>
          </p:cNvSpPr>
          <p:nvPr/>
        </p:nvSpPr>
        <p:spPr>
          <a:xfrm>
            <a:off x="611560" y="5877272"/>
            <a:ext cx="8064896" cy="7474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16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Індекс домінування                            </a:t>
            </a:r>
            <a:r>
              <a:rPr lang="en-US" sz="20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0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uk-UA" sz="20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0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0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 100% 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uk-UA" sz="14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Де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– чисельність певного  виду       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– загальна чисельність угрупування;</a:t>
            </a:r>
          </a:p>
          <a:p>
            <a:pPr lvl="0">
              <a:spcBef>
                <a:spcPct val="20000"/>
              </a:spcBef>
              <a:defRPr/>
            </a:pP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uk-UA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6" y="188640"/>
          <a:ext cx="8640961" cy="655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9465"/>
                <a:gridCol w="819401"/>
                <a:gridCol w="926564"/>
                <a:gridCol w="786730"/>
                <a:gridCol w="819401"/>
                <a:gridCol w="819400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Глибина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залягання  </a:t>
                      </a:r>
                      <a:r>
                        <a:rPr lang="uk-UA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комах 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см)</a:t>
                      </a:r>
                      <a:endParaRPr lang="uk-UA" sz="24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endParaRPr lang="uk-UA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№5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 видів   тварин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 Жуки – гнойовики (імаго)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Geotrupes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stercorarius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 Жуки – гнойовики (Лялечка)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Жук </a:t>
                      </a:r>
                      <a:r>
                        <a:rPr lang="uk-UA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медляк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кукурудзяний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імаго)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Pedinus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femoralis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Жук – ковалик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посівний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(імаго)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Agriotes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sputator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 Жук – ковалик  личинка (дротянка)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- 30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 Жук колорадський(імаго)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Leptinotarsa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decemlineata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Жук колорадський(лялечка)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 Озима совка (личинка)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Agrotis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segetum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9.Мурашки    садова (імаго)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Lasius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niger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10.Щипавки (імаго)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рід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Dermaphera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 Хрущ травневий (личинка)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Melolonta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melolonta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6873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12. Муха цибулева (личинка)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Chortophila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antigua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-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88640"/>
          <a:ext cx="8712969" cy="545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536"/>
                <a:gridCol w="864096"/>
                <a:gridCol w="792088"/>
                <a:gridCol w="792088"/>
                <a:gridCol w="720080"/>
                <a:gridCol w="720081"/>
              </a:tblGrid>
              <a:tr h="936104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Можливий видовий</a:t>
                      </a:r>
                      <a:r>
                        <a:rPr lang="uk-UA" sz="16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кількісний склад угрупування комах  на досліджуваних територіях  в перерахунку на   площу  в 1 метр квадратний</a:t>
                      </a:r>
                      <a:endParaRPr lang="uk-UA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(контр)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endParaRPr lang="uk-UA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(д 1)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(д 2)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(д 3)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(д4)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Дощові черви, ківсяки,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мокриці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видів   зібраних  комах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Жуки – гнойовики (імаго)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Geotrupes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stercorarius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Жуки – гнойовики (Лялечка)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Жук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медляк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кукурудзяний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Pedinus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femoralis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Жук – ковалик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посівний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Agriotes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sputator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Жук – ковалик  личинка (дротянка)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Жук колорадський(імаго)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Leptinotarsa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decemlineata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Жук колорадський(лялечка)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Озима совка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Agrotis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segetum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9.Мурашки    садова (імаго)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Lasius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niger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10.Щипавки (імаго)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рід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Dermaphera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Хрущ травневий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Melolonta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melolonta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687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 Муха цибулева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Chortophila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antigua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661248"/>
            <a:ext cx="8712968" cy="1080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червів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жук-ковалик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 чистоту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40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забрудненість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забруднений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грунт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зливної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ями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сміттєзвалища.Згідно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допустимі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шкідників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1 кв.м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досліджувані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мною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грунти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забрудненими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личинками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озимої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совки  ( норма 2 - 5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 1 кв.м) та 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дротянкою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справжньою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 норма 5 - 8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особин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 1 кв.м).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жука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колорадського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личинки хруща та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медляка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кукурудзяного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межах  </a:t>
            </a:r>
            <a:r>
              <a:rPr lang="ru-RU" sz="14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всіх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досліджуваних  територіях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чистих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 забруднених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грунтах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є угрупування тварин класу І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nsekta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які пристосувалися там жити. Комахи в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цих біоценозах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є домінантним угрупуванням.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мезофауні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усіх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переважають представники дощових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червів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мокриці та ківсяки, але їх кількість на забруднених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грунтах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менша, ніж на чистих. На чистих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грунтах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та хімічно забруднених видовий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склад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угрупування комах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менш чисельний, ніж на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грунтах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забруднених  речовинами природного походження. </a:t>
            </a: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досліджуваних територіях зустрічаються як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геобіонти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так 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геофіли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Поряд із тваринами імаго знаходяться і личинки та лялечки різних комах. Деякі із них - шкідники сільськогосподарських рослин. </a:t>
            </a: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Видовий склад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угрупування комах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найчисельніший біля території ферм ВРХ. На досліджуваних територіях, де забруднюючими речовинами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є природні відходи тварин, угруповання комах складають переважно види, забруднювальні речовини  для яких є їх кормовою базою. Найпоширеніші - це жуки гнойовики. Вони розкладають  відходи і ВРХ і свиней, а також органічні рештки, які є на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сміттєзвалищі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грунтах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біля зливної ями домашнього господарства забруднення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викликане в основному побутовими хімічними речовинами, а не скупченням природних відходів життєдіяльності тварин. Тут  комахи знайдені в розкопках на певній віддалі від ями, а не поблизу неї. (0 – 10 м). В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грунтах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дуже забруднених хімічними речовинами комахи жити не хочуть, це підтверджується і їх зменшенням чисельності на території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сміттєзвалища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де теж є забруднення хімічними речовинами.</a:t>
            </a: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Розкопки проводились в іще теплу пору року, але комахи вже почали готуватись до зими, заглиблюватись 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Більшість із них знаходилися  в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на глибині 20 – 50 см. Личинки озимої совки та мурашки іще знаходились біля поверхні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на глибині 0 – 10см.</a:t>
            </a:r>
          </a:p>
          <a:p>
            <a:pPr marL="342900" indent="-342900"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717032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увагу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352928" cy="180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Список </a:t>
            </a:r>
            <a:r>
              <a:rPr lang="ru-RU" dirty="0" err="1" smtClean="0">
                <a:solidFill>
                  <a:srgbClr val="C00000"/>
                </a:solidFill>
              </a:rPr>
              <a:t>використаних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джерел</a:t>
            </a:r>
            <a:endParaRPr lang="uk-UA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С.І.Дерій, В.О.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Ілюха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Основи екології.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К.: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Фітосоціоцентр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2000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Г.В. Дмитрієв.  Комахи в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біосфері.-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 : 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“Рад.школа”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1978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Ю.Г. Верес “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Зоологія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7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 К.: “Генеза” 2006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О.Б.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Кістяковський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і.І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Мазепа. Польовий практикум з зоології.-К. :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“Рад.школа”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1967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uk-UA" sz="1400" dirty="0" smtClean="0">
                <a:solidFill>
                  <a:schemeClr val="tx1"/>
                </a:solidFill>
              </a:rPr>
              <a:t>Лисиця В.А. </a:t>
            </a:r>
            <a:r>
              <a:rPr lang="uk-UA" sz="1400" dirty="0" err="1" smtClean="0">
                <a:solidFill>
                  <a:schemeClr val="tx1"/>
                </a:solidFill>
              </a:rPr>
              <a:t>Біоіндикація</a:t>
            </a:r>
            <a:r>
              <a:rPr lang="uk-UA" sz="1400" dirty="0" smtClean="0">
                <a:solidFill>
                  <a:schemeClr val="tx1"/>
                </a:solidFill>
              </a:rPr>
              <a:t> і </a:t>
            </a:r>
            <a:r>
              <a:rPr lang="uk-UA" sz="1400" dirty="0" err="1" smtClean="0">
                <a:solidFill>
                  <a:schemeClr val="tx1"/>
                </a:solidFill>
              </a:rPr>
              <a:t>біотестування</a:t>
            </a:r>
            <a:r>
              <a:rPr lang="uk-UA" sz="1400" dirty="0" smtClean="0">
                <a:solidFill>
                  <a:schemeClr val="tx1"/>
                </a:solidFill>
              </a:rPr>
              <a:t> забруднених територій. – Рівне, 2018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ман 23 і нові фото\изображение_viber_2023-02-21_11-15-07-260.jpg"/>
          <p:cNvPicPr>
            <a:picLocks noChangeAspect="1" noChangeArrowheads="1"/>
          </p:cNvPicPr>
          <p:nvPr/>
        </p:nvPicPr>
        <p:blipFill>
          <a:blip r:embed="rId2" cstate="print"/>
          <a:srcRect t="8001" b="23750"/>
          <a:stretch>
            <a:fillRect/>
          </a:stretch>
        </p:blipFill>
        <p:spPr bwMode="auto">
          <a:xfrm>
            <a:off x="3635896" y="2204864"/>
            <a:ext cx="514350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:\Фото\домашні\досліди\Діти, школа\Сергія\різні\DSC0366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101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це біоорганічно-мінеральна система, що забезпечує ріст рослин. Одним із основних чинників процесу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грунтоутворення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є існування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грунтової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біоти до складу якої входять і представники класу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Insekta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Діяльність людини не завжди позитивно впливає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їх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біоту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Внаслідок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грунти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забруднюються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різними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шкідливими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хімічними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речовинами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, пестицидами,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різними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відходами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сільського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промислового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комунально-побутових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підприємств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Поступаюч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и в 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грунт,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хімічні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сполуки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накопичуються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призводять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поступової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властивостей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грунту,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знижують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чисельність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живих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організмів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ньому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тому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числі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комах,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відіграють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велику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роль у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грунтоутворенні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індикаторами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грунту. 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Грунт 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та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біота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невід'ємною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ланкою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біосфери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відіграє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найважливішу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роль в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житті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суспільства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,  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тому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надзвичайно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важливим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вивчення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стану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виникли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впливом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пресингу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  антропогенного </a:t>
            </a:r>
            <a:r>
              <a:rPr lang="ru-RU" sz="2000" dirty="0" err="1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впливу</a:t>
            </a:r>
            <a:r>
              <a:rPr lang="ru-RU" sz="2000" dirty="0" smtClean="0"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.</a:t>
            </a:r>
            <a:r>
              <a:rPr lang="ru-RU" sz="2000" dirty="0" smtClean="0"/>
              <a:t> </a:t>
            </a:r>
            <a:endParaRPr lang="ru-RU" sz="2000" dirty="0" smtClean="0"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72000" y="260648"/>
            <a:ext cx="4392488" cy="14401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FF0000"/>
                </a:solidFill>
                <a:latin typeface="Ariston" pitchFamily="66" charset="0"/>
              </a:rPr>
              <a:t>Місце досліджень</a:t>
            </a:r>
            <a:endParaRPr lang="ru-RU" sz="16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Територія полів і ферм агрофірм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“Агроко”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“Чорнобай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ясо”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прилегла територія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сміттєзвалища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та територія присадибної ділянки біля зливної ями  у домогосподарстві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8144" y="3501008"/>
            <a:ext cx="3168352" cy="3168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Особистий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Авторк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роботи є активним учасником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плану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безпосередньої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проведено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схем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підібрано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освоєно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запланованих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зібрано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розкопок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зроблено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цифрових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pic>
        <p:nvPicPr>
          <p:cNvPr id="2050" name="Picture 2" descr="C:\Users\User\Desktop\ман 23 і нові фото\изображение_viber_2023-03-12_16-17-55-326.jpg"/>
          <p:cNvPicPr>
            <a:picLocks noChangeAspect="1" noChangeArrowheads="1"/>
          </p:cNvPicPr>
          <p:nvPr/>
        </p:nvPicPr>
        <p:blipFill>
          <a:blip r:embed="rId2" cstate="print"/>
          <a:srcRect l="30749" t="33685" b="9474"/>
          <a:stretch>
            <a:fillRect/>
          </a:stretch>
        </p:blipFill>
        <p:spPr bwMode="auto">
          <a:xfrm rot="441901">
            <a:off x="4020405" y="3396914"/>
            <a:ext cx="1892349" cy="2268669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4176464" cy="30243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роботи</a:t>
            </a:r>
          </a:p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Вивчити параметри кількісних і якісних показників  представників   угрупування класу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Insekta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розподіл  їх   по товщі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техногенно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змінених екосистемах забруднених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саме: прилеглих територіях ферм, звалищ, полів агрофірм та городів односельчан 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717032"/>
            <a:ext cx="4032448" cy="3024336"/>
          </a:xfrm>
          <a:prstGeom prst="roundRect">
            <a:avLst/>
          </a:prstGeom>
          <a:solidFill>
            <a:srgbClr val="9FEF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 роботи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Визначити  якісні та кількісні показники  в угрупуванні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грунтових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комах  у екосистемі  поля, де протягом 4 років не вносились добрива та не проводився хімічний захист рослин , а тому майже немає забруднюючих речовин (контроль) та екосистемах територій, де був вплив різних забруднюючих  речовин, як природних так і хімічних, у  великих концентраціях (досліди)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772816"/>
            <a:ext cx="4392488" cy="1584176"/>
          </a:xfrm>
          <a:prstGeom prst="roundRect">
            <a:avLst/>
          </a:prstGeom>
          <a:solidFill>
            <a:srgbClr val="DFE7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єкти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досліджень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Угрупування  представників класу І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nsekta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геобіонтів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геофілів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мешкають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ґрунті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фазі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124744"/>
            <a:ext cx="3672408" cy="165618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Вивчення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геонтів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геофілів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класу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мезофауни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території поблизу очисних споруд відгодівельного комплексу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“Чорнобай-м’ясо”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(дослід 1)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1124744"/>
            <a:ext cx="3816424" cy="1656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Вивчення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геонтів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геофілів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класу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мезофауни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території поблизу санкціонованого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сміттєзвалища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(дослід 3)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941168"/>
            <a:ext cx="3816424" cy="1656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Вивчення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геонтів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геофілів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класу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мезофауни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території поблизу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МТф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складу гноївки. (дослід 2)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4048" y="4941168"/>
            <a:ext cx="3888432" cy="16561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Вивчення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геонтів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геофілів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класу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мезофауни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території поблизу каналізаційної ями домашнього господарства односельчан (дослід 4)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3068960"/>
            <a:ext cx="4032448" cy="1656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геонтів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геофілів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класу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мезофауни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орного поля, віддаленого від джерел забруднень на 2 км (контроль)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116632"/>
            <a:ext cx="4536504" cy="6480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Тематика досліджень</a:t>
            </a:r>
          </a:p>
        </p:txBody>
      </p:sp>
      <p:cxnSp>
        <p:nvCxnSpPr>
          <p:cNvPr id="11" name="Прямая соединительная линия 10"/>
          <p:cNvCxnSpPr>
            <a:stCxn id="4" idx="3"/>
          </p:cNvCxnSpPr>
          <p:nvPr/>
        </p:nvCxnSpPr>
        <p:spPr>
          <a:xfrm>
            <a:off x="3995936" y="1952836"/>
            <a:ext cx="504056" cy="118813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1"/>
          </p:cNvCxnSpPr>
          <p:nvPr/>
        </p:nvCxnSpPr>
        <p:spPr>
          <a:xfrm flipH="1">
            <a:off x="4499992" y="1952836"/>
            <a:ext cx="576064" cy="11881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 flipV="1">
            <a:off x="4067944" y="4725144"/>
            <a:ext cx="504056" cy="104411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1"/>
          </p:cNvCxnSpPr>
          <p:nvPr/>
        </p:nvCxnSpPr>
        <p:spPr>
          <a:xfrm flipH="1" flipV="1">
            <a:off x="4572000" y="4725144"/>
            <a:ext cx="432048" cy="104411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User\Desktop\ман 23 і нові фото\изображение_viber_2023-02-21_11-15-06-275.jpg"/>
          <p:cNvPicPr>
            <a:picLocks noChangeAspect="1" noChangeArrowheads="1"/>
          </p:cNvPicPr>
          <p:nvPr/>
        </p:nvPicPr>
        <p:blipFill>
          <a:blip r:embed="rId2" cstate="print"/>
          <a:srcRect l="11985" t="26966" r="16105" b="21348"/>
          <a:stretch>
            <a:fillRect/>
          </a:stretch>
        </p:blipFill>
        <p:spPr bwMode="auto">
          <a:xfrm>
            <a:off x="611560" y="2924944"/>
            <a:ext cx="2016224" cy="1932215"/>
          </a:xfrm>
          <a:prstGeom prst="rect">
            <a:avLst/>
          </a:prstGeom>
          <a:noFill/>
        </p:spPr>
      </p:pic>
      <p:pic>
        <p:nvPicPr>
          <p:cNvPr id="14" name="Picture 2" descr="C:\Users\User\Desktop\ман 23 і нові фото\изображение_viber_2022-10-25_11-43-30-570.jpg"/>
          <p:cNvPicPr>
            <a:picLocks noChangeAspect="1" noChangeArrowheads="1"/>
          </p:cNvPicPr>
          <p:nvPr/>
        </p:nvPicPr>
        <p:blipFill>
          <a:blip r:embed="rId3" cstate="print"/>
          <a:srcRect t="13281" r="8207" b="22764"/>
          <a:stretch>
            <a:fillRect/>
          </a:stretch>
        </p:blipFill>
        <p:spPr bwMode="auto">
          <a:xfrm>
            <a:off x="7164288" y="2924944"/>
            <a:ext cx="1440160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2636912"/>
            <a:ext cx="4032448" cy="1296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2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Польові дослідження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 розкопок 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Збір , облік кількості   та встановлення системної приналежності організмів класу І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nsekt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зібраних   під час розкопок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4176464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 smtClean="0">
                <a:solidFill>
                  <a:schemeClr val="tx1"/>
                </a:solidFill>
              </a:rPr>
              <a:t>1.Теоретична робота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Проаналізувати основні теоретичні підходи до проблеми дослідження в  науковій літературі.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077072"/>
            <a:ext cx="4320480" cy="12961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3. </a:t>
            </a:r>
            <a:r>
              <a:rPr lang="uk-UA" b="1" i="1" dirty="0" smtClean="0">
                <a:solidFill>
                  <a:schemeClr val="tx1"/>
                </a:solidFill>
              </a:rPr>
              <a:t>Аналіз отриманих даних  польових досліджень </a:t>
            </a:r>
            <a:r>
              <a:rPr lang="uk-UA" dirty="0" smtClean="0">
                <a:solidFill>
                  <a:schemeClr val="tx1"/>
                </a:solidFill>
              </a:rPr>
              <a:t>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визначення кількісного складу та  видового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грунтових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комах  в різних  екосистемах як забруднених  так і чистих територій.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517232"/>
            <a:ext cx="417646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4.  </a:t>
            </a:r>
            <a:r>
              <a:rPr lang="uk-UA" b="1" i="1" dirty="0" smtClean="0">
                <a:solidFill>
                  <a:schemeClr val="tx1"/>
                </a:solidFill>
              </a:rPr>
              <a:t>Математичні обрахунки -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кількості особин, індексів домінування 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грунтових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тварин та можлива їх кількість в перерахунку  на 1 метр квадратний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88640"/>
            <a:ext cx="5688632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  методи     дослідження </a:t>
            </a:r>
            <a:endParaRPr lang="ru-RU" sz="3200" dirty="0"/>
          </a:p>
        </p:txBody>
      </p:sp>
      <p:pic>
        <p:nvPicPr>
          <p:cNvPr id="4100" name="Picture 4" descr="C:\Users\User\Desktop\ман 23 і нові фото\изображение_viber_2023-03-02_09-37-31-453.jpg"/>
          <p:cNvPicPr>
            <a:picLocks noChangeAspect="1" noChangeArrowheads="1"/>
          </p:cNvPicPr>
          <p:nvPr/>
        </p:nvPicPr>
        <p:blipFill>
          <a:blip r:embed="rId2" cstate="print"/>
          <a:srcRect l="20392" t="16023" r="9020" b="22800"/>
          <a:stretch>
            <a:fillRect/>
          </a:stretch>
        </p:blipFill>
        <p:spPr bwMode="auto">
          <a:xfrm>
            <a:off x="6732240" y="404664"/>
            <a:ext cx="2193474" cy="2534682"/>
          </a:xfrm>
          <a:prstGeom prst="rect">
            <a:avLst/>
          </a:prstGeom>
          <a:noFill/>
        </p:spPr>
      </p:pic>
      <p:pic>
        <p:nvPicPr>
          <p:cNvPr id="3074" name="Picture 2" descr="C:\Users\User\Desktop\ман 23 і нові фото\изображение_viber_2023-03-12_16-17-55-094.jpg"/>
          <p:cNvPicPr>
            <a:picLocks noChangeAspect="1" noChangeArrowheads="1"/>
          </p:cNvPicPr>
          <p:nvPr/>
        </p:nvPicPr>
        <p:blipFill>
          <a:blip r:embed="rId3" cstate="print"/>
          <a:srcRect l="43681" t="11380" r="24688" b="25620"/>
          <a:stretch>
            <a:fillRect/>
          </a:stretch>
        </p:blipFill>
        <p:spPr bwMode="auto">
          <a:xfrm>
            <a:off x="395536" y="3140968"/>
            <a:ext cx="208823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84976" cy="677937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Методика  проведення досліджень – осінніх  розкопок </a:t>
            </a:r>
            <a:r>
              <a:rPr lang="uk-UA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грунту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1268760"/>
            <a:ext cx="6408712" cy="5400600"/>
          </a:xfrm>
          <a:prstGeom prst="rect">
            <a:avLst/>
          </a:prstGeom>
          <a:solidFill>
            <a:srgbClr val="D9F6F7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кожній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досліджень  по периметру визначили  по 4 точки збору тварин вздовж територій.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Віддаль між точками збору 20м. На присадибній ділянці віддаль між точками  -10м.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Пробні  місця (ямки) були розміром 50 х 50 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50 см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Відбір тварин у шарах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грунту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здійснювали через кожні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10 см: тобто  – 0 – 10см,  10-20см , 20-30см , 30-40см і 40 – 50см.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5.   Перебирання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і збір тварин  проводили на плівці із поліетилену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або листку паперу.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Тварини різних  класів, крім комах,  піддавали тільки обліку і відпускали назад у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а представників класу комах (імаго, лялечки, личинки) відбирали у підписані посудини з розчином кухонної солі (на 0,5л води додано 1 столову ложку солі)</a:t>
            </a:r>
          </a:p>
          <a:p>
            <a:pPr marL="514350" lvl="0" indent="-514350">
              <a:spcBef>
                <a:spcPct val="20000"/>
              </a:spcBef>
              <a:buAutoNum type="arabicPeriod" startAt="6"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кабінеті біології школи проводили розбір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матеріалу, визначення комах на наступний після розкопок день чи через два дні.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Засолені екземпляри  комах добре зберігаються не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kumimoji="0" lang="uk-UA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чотир</a:t>
            </a:r>
            <a:r>
              <a:rPr kumimoji="0" lang="uk-UA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ьох</a:t>
            </a:r>
            <a:r>
              <a:rPr kumimoji="0" lang="uk-U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днів, а тому потрібно поспішати щоб огляд тварин був точним і вони добре збереглися.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 startAt="6"/>
              <a:tabLst/>
              <a:defRPr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Час осінніх розкопок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25 вересня – 5 жовтня.</a:t>
            </a:r>
            <a:endParaRPr kumimoji="0" lang="uk-UA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9" name="Picture 3" descr="I:\ман 21\изображение_viber_2020-06-16_05-25-50.jpg"/>
          <p:cNvPicPr>
            <a:picLocks noChangeAspect="1" noChangeArrowheads="1"/>
          </p:cNvPicPr>
          <p:nvPr/>
        </p:nvPicPr>
        <p:blipFill>
          <a:blip r:embed="rId2" cstate="print"/>
          <a:srcRect l="16365" t="10221" r="29819" b="37400"/>
          <a:stretch>
            <a:fillRect/>
          </a:stretch>
        </p:blipFill>
        <p:spPr bwMode="auto">
          <a:xfrm>
            <a:off x="6660232" y="1124744"/>
            <a:ext cx="2088232" cy="2619291"/>
          </a:xfrm>
          <a:prstGeom prst="rect">
            <a:avLst/>
          </a:prstGeom>
          <a:noFill/>
        </p:spPr>
      </p:pic>
      <p:pic>
        <p:nvPicPr>
          <p:cNvPr id="5122" name="Picture 2" descr="C:\Users\User\Desktop\ман 23 і нові фото\изображение_viber_2023-02-21_11-15-07-559.jpg"/>
          <p:cNvPicPr>
            <a:picLocks noChangeAspect="1" noChangeArrowheads="1"/>
          </p:cNvPicPr>
          <p:nvPr/>
        </p:nvPicPr>
        <p:blipFill>
          <a:blip r:embed="rId3" cstate="print"/>
          <a:srcRect l="7455" t="9036" r="20482" b="20482"/>
          <a:stretch>
            <a:fillRect/>
          </a:stretch>
        </p:blipFill>
        <p:spPr bwMode="auto">
          <a:xfrm>
            <a:off x="6660232" y="3789040"/>
            <a:ext cx="2088232" cy="272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1520" y="260648"/>
          <a:ext cx="3168352" cy="3771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16"/>
                <a:gridCol w="2532336"/>
              </a:tblGrid>
              <a:tr h="386014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</a:rPr>
                        <a:t>Ділянки досліджень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9749"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№пп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Розташування </a:t>
                      </a:r>
                      <a:r>
                        <a:rPr lang="uk-UA" sz="1400" baseline="0" dirty="0" smtClean="0"/>
                        <a:t> ділянок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853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-</a:t>
                      </a:r>
                      <a:r>
                        <a:rPr lang="uk-UA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км від  можливих забруднювачів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46853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Територія  біля очисних споруд свинокомплексу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546853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Територія біля  ферми ВРХ та гноярки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93208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Територія </a:t>
                      </a:r>
                      <a:r>
                        <a:rPr lang="uk-UA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сміттєзвалища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6853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Територія біля зливної ями домогосподарства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I:\Проект сміття\IMG-c8781cfc38fbf412c105d7a43c1abfd1-V.jpg"/>
          <p:cNvPicPr>
            <a:picLocks noChangeAspect="1" noChangeArrowheads="1"/>
          </p:cNvPicPr>
          <p:nvPr/>
        </p:nvPicPr>
        <p:blipFill>
          <a:blip r:embed="rId3" cstate="print"/>
          <a:srcRect l="34639" r="24302"/>
          <a:stretch>
            <a:fillRect/>
          </a:stretch>
        </p:blipFill>
        <p:spPr bwMode="auto">
          <a:xfrm>
            <a:off x="179512" y="4149080"/>
            <a:ext cx="1584176" cy="208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260648"/>
            <a:ext cx="5328592" cy="34563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Передбачувані забруднювачі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вибраних точках досліджень  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Забруднення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природними речовинами, а саме  відходами життєдіяльності  сільськогосподарських тварин  -  сечовиною та гноївкою свиней та великої рогатої худоби. Це місця скупчення відходів  у великих кількостях – очисні споруди,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гноєзвалища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Забруднення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побутовими відходами, побутовим сміттям та хімічними речовинами, що є у ньому.  Перше  - це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грунти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безпосередньо біля території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сміттєзвалища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Друге - 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присадибній ділянці поблизу каналізаційної ями.</a:t>
            </a:r>
          </a:p>
        </p:txBody>
      </p:sp>
      <p:pic>
        <p:nvPicPr>
          <p:cNvPr id="3076" name="Picture 4" descr="C:\Users\User\Desktop\ман 23 і нові фото\изображение_viber_2023-03-12_16-17-53-993.jpg"/>
          <p:cNvPicPr>
            <a:picLocks noChangeAspect="1" noChangeArrowheads="1"/>
          </p:cNvPicPr>
          <p:nvPr/>
        </p:nvPicPr>
        <p:blipFill>
          <a:blip r:embed="rId4" cstate="print"/>
          <a:srcRect l="9302" t="34163" r="32244" b="13511"/>
          <a:stretch>
            <a:fillRect/>
          </a:stretch>
        </p:blipFill>
        <p:spPr bwMode="auto">
          <a:xfrm>
            <a:off x="1835696" y="4077072"/>
            <a:ext cx="1728192" cy="2160240"/>
          </a:xfrm>
          <a:prstGeom prst="rect">
            <a:avLst/>
          </a:prstGeom>
          <a:noFill/>
        </p:spPr>
      </p:pic>
      <p:pic>
        <p:nvPicPr>
          <p:cNvPr id="2050" name="Picture 2" descr="C:\Users\User\Desktop\ман 23 і нові фото\изображение_viber_2022-10-25_11-43-30-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77072"/>
            <a:ext cx="1734593" cy="2304256"/>
          </a:xfrm>
          <a:prstGeom prst="rect">
            <a:avLst/>
          </a:prstGeom>
          <a:noFill/>
        </p:spPr>
      </p:pic>
      <p:pic>
        <p:nvPicPr>
          <p:cNvPr id="9" name="Picture 2" descr="I:\Фото\Max\робота\завод Чорнобай мясо\фотка 245.jpg"/>
          <p:cNvPicPr>
            <a:picLocks noChangeAspect="1" noChangeArrowheads="1"/>
          </p:cNvPicPr>
          <p:nvPr/>
        </p:nvPicPr>
        <p:blipFill>
          <a:blip r:embed="rId6" cstate="print"/>
          <a:srcRect t="18500" r="54725" b="40550"/>
          <a:stretch>
            <a:fillRect/>
          </a:stretch>
        </p:blipFill>
        <p:spPr bwMode="auto">
          <a:xfrm>
            <a:off x="7164288" y="4581128"/>
            <a:ext cx="1836712" cy="180020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0145" y="267855"/>
          <a:ext cx="3168073" cy="365760"/>
        </p:xfrm>
        <a:graphic>
          <a:graphicData uri="http://schemas.openxmlformats.org/drawingml/2006/table">
            <a:tbl>
              <a:tblPr/>
              <a:tblGrid>
                <a:gridCol w="3168073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Picture 2" descr="ФЕРМА – Комерційна нерухомість - продаж приміщень. Всі оголошення на  OBYAVA.ua"/>
          <p:cNvPicPr>
            <a:picLocks noChangeAspect="1" noChangeArrowheads="1"/>
          </p:cNvPicPr>
          <p:nvPr/>
        </p:nvPicPr>
        <p:blipFill>
          <a:blip r:embed="rId7" cstate="print"/>
          <a:srcRect l="11676" t="34375" r="27028"/>
          <a:stretch>
            <a:fillRect/>
          </a:stretch>
        </p:blipFill>
        <p:spPr bwMode="auto">
          <a:xfrm>
            <a:off x="3707904" y="4077072"/>
            <a:ext cx="1512168" cy="1512168"/>
          </a:xfrm>
          <a:prstGeom prst="rect">
            <a:avLst/>
          </a:prstGeom>
          <a:noFill/>
        </p:spPr>
      </p:pic>
      <p:pic>
        <p:nvPicPr>
          <p:cNvPr id="17" name="Picture 4" descr="Молочні породи корів: опис, фото"/>
          <p:cNvPicPr>
            <a:picLocks noChangeAspect="1" noChangeArrowheads="1"/>
          </p:cNvPicPr>
          <p:nvPr/>
        </p:nvPicPr>
        <p:blipFill>
          <a:blip r:embed="rId8" cstate="print"/>
          <a:srcRect r="4687"/>
          <a:stretch>
            <a:fillRect/>
          </a:stretch>
        </p:blipFill>
        <p:spPr bwMode="auto">
          <a:xfrm>
            <a:off x="3707904" y="5013176"/>
            <a:ext cx="1512168" cy="1368152"/>
          </a:xfrm>
          <a:prstGeom prst="rect">
            <a:avLst/>
          </a:prstGeom>
          <a:noFill/>
        </p:spPr>
      </p:pic>
      <p:pic>
        <p:nvPicPr>
          <p:cNvPr id="18" name="Picture 6" descr="I:\Фото\Max\робота\завод Чорнобай мясо\фотка 221.jpg"/>
          <p:cNvPicPr>
            <a:picLocks noChangeAspect="1" noChangeArrowheads="1"/>
          </p:cNvPicPr>
          <p:nvPr/>
        </p:nvPicPr>
        <p:blipFill>
          <a:blip r:embed="rId9" cstate="print"/>
          <a:srcRect b="18449"/>
          <a:stretch>
            <a:fillRect/>
          </a:stretch>
        </p:blipFill>
        <p:spPr bwMode="auto">
          <a:xfrm>
            <a:off x="7164288" y="4077072"/>
            <a:ext cx="1811693" cy="115212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9512" y="6309320"/>
            <a:ext cx="1512168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4 Територія </a:t>
            </a:r>
            <a:r>
              <a:rPr lang="uk-UA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сміттєзвалища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07704" y="6309320"/>
            <a:ext cx="1512168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1 Поле (контроль)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4088" y="6309320"/>
            <a:ext cx="151216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5 Територія біля зливної ями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6309320"/>
            <a:ext cx="1512168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3 Територія ферми ВРХ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80312" y="6309320"/>
            <a:ext cx="1512168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2 Територія свинокомплексу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350944" cy="936104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 розкопок </a:t>
            </a:r>
            <a:r>
              <a:rPr lang="uk-UA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грунту</a:t>
            </a:r>
            <a:r>
              <a:rPr 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на орному полі (контроль) та види знайдених комах під час розкопок </a:t>
            </a:r>
            <a:r>
              <a:rPr lang="uk-UA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різних точках досліджень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3" y="1196753"/>
          <a:ext cx="5256583" cy="46581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222"/>
                <a:gridCol w="1475969"/>
                <a:gridCol w="1728192"/>
                <a:gridCol w="864096"/>
                <a:gridCol w="936104"/>
              </a:tblGrid>
              <a:tr h="6957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Види</a:t>
                      </a:r>
                      <a:r>
                        <a:rPr lang="uk-UA" sz="1400" baseline="0" dirty="0" smtClean="0"/>
                        <a:t>  і ряди тварин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Системна приналежність (родина,</a:t>
                      </a:r>
                      <a:r>
                        <a:rPr lang="uk-UA" sz="1400" baseline="0" dirty="0" smtClean="0"/>
                        <a:t> ряд)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кількість/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всього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Індекс</a:t>
                      </a:r>
                    </a:p>
                    <a:p>
                      <a:r>
                        <a:rPr lang="uk-UA" sz="1400" dirty="0" smtClean="0"/>
                        <a:t>домінування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492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Тварини</a:t>
                      </a:r>
                      <a:r>
                        <a:rPr lang="uk-UA" sz="1400" baseline="0" dirty="0" smtClean="0"/>
                        <a:t> різних типів і класів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74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87%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Дощові черви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Lumbricidae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Ківсяк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Julus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Мокриці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Isopoda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478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Клас</a:t>
                      </a:r>
                      <a:r>
                        <a:rPr lang="ru-RU" sz="1400" dirty="0" smtClean="0"/>
                        <a:t>  </a:t>
                      </a:r>
                      <a:r>
                        <a:rPr lang="en-US" sz="1400" dirty="0" err="1" smtClean="0"/>
                        <a:t>Insecta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492834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Озима совка (личинка)</a:t>
                      </a:r>
                      <a:endParaRPr lang="uk-UA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Agrotis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segetum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8</a:t>
                      </a:r>
                      <a:endParaRPr lang="ru-RU" sz="1400" dirty="0" smtClean="0"/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95765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Дротянка (личинка жука-ковалика)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Elateridae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2</a:t>
                      </a:r>
                      <a:endParaRPr lang="ru-RU" sz="1400" dirty="0" smtClean="0"/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95765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/>
                        <a:t>Медляк</a:t>
                      </a:r>
                      <a:r>
                        <a:rPr lang="uk-UA" sz="1400" dirty="0" smtClean="0"/>
                        <a:t> піщаний</a:t>
                      </a:r>
                      <a:endParaRPr lang="ru-RU" sz="1400" dirty="0" smtClean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Opatrum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sabulosum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/>
                        <a:t>1</a:t>
                      </a:r>
                      <a:endParaRPr lang="ru-RU" sz="1400" dirty="0" smtClean="0"/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Дротяник у грунті"/>
          <p:cNvPicPr/>
          <p:nvPr/>
        </p:nvPicPr>
        <p:blipFill>
          <a:blip r:embed="rId3" cstate="print"/>
          <a:srcRect l="33105" r="6877" b="18182"/>
          <a:stretch>
            <a:fillRect/>
          </a:stretch>
        </p:blipFill>
        <p:spPr bwMode="auto">
          <a:xfrm>
            <a:off x="7380312" y="2564904"/>
            <a:ext cx="15665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ідляк піщаний"/>
          <p:cNvPicPr/>
          <p:nvPr/>
        </p:nvPicPr>
        <p:blipFill>
          <a:blip r:embed="rId4" cstate="print"/>
          <a:srcRect l="28177" t="8355" r="20593" b="16445"/>
          <a:stretch>
            <a:fillRect/>
          </a:stretch>
        </p:blipFill>
        <p:spPr bwMode="auto">
          <a:xfrm>
            <a:off x="5652120" y="1196752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Жук-навозник обыкновенный"/>
          <p:cNvPicPr>
            <a:picLocks noChangeAspect="1" noChangeArrowheads="1"/>
          </p:cNvPicPr>
          <p:nvPr/>
        </p:nvPicPr>
        <p:blipFill>
          <a:blip r:embed="rId5" cstate="print"/>
          <a:srcRect l="19230" t="18021" r="23077" b="13948"/>
          <a:stretch>
            <a:fillRect/>
          </a:stretch>
        </p:blipFill>
        <p:spPr bwMode="auto">
          <a:xfrm rot="5400000">
            <a:off x="7567533" y="937523"/>
            <a:ext cx="1152128" cy="1814602"/>
          </a:xfrm>
          <a:prstGeom prst="rect">
            <a:avLst/>
          </a:prstGeom>
          <a:noFill/>
        </p:spPr>
      </p:pic>
      <p:pic>
        <p:nvPicPr>
          <p:cNvPr id="11268" name="Picture 4" descr="Цикл развития жука-навозника обыкновенного"/>
          <p:cNvPicPr>
            <a:picLocks noChangeAspect="1" noChangeArrowheads="1"/>
          </p:cNvPicPr>
          <p:nvPr/>
        </p:nvPicPr>
        <p:blipFill>
          <a:blip r:embed="rId6" cstate="print"/>
          <a:srcRect b="11765"/>
          <a:stretch>
            <a:fillRect/>
          </a:stretch>
        </p:blipFill>
        <p:spPr bwMode="auto">
          <a:xfrm>
            <a:off x="5652120" y="3717032"/>
            <a:ext cx="1530169" cy="1080120"/>
          </a:xfrm>
          <a:prstGeom prst="rect">
            <a:avLst/>
          </a:prstGeom>
          <a:noFill/>
        </p:spPr>
      </p:pic>
      <p:sp>
        <p:nvSpPr>
          <p:cNvPr id="11270" name="AutoShape 6" descr="Личинка озимої совки із сайту agrotimes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Личинка озимої совки із сайту agrotimes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Результат пошуку зображень за запитом &quot;Личинка озимої совки&quot;"/>
          <p:cNvPicPr>
            <a:picLocks noChangeAspect="1" noChangeArrowheads="1"/>
          </p:cNvPicPr>
          <p:nvPr/>
        </p:nvPicPr>
        <p:blipFill>
          <a:blip r:embed="rId7" cstate="print"/>
          <a:srcRect l="12461" b="11764"/>
          <a:stretch>
            <a:fillRect/>
          </a:stretch>
        </p:blipFill>
        <p:spPr bwMode="auto">
          <a:xfrm>
            <a:off x="7380312" y="3717032"/>
            <a:ext cx="1517526" cy="1080120"/>
          </a:xfrm>
          <a:prstGeom prst="rect">
            <a:avLst/>
          </a:prstGeom>
          <a:noFill/>
        </p:spPr>
      </p:pic>
      <p:pic>
        <p:nvPicPr>
          <p:cNvPr id="11276" name="Picture 12" descr="Earwig on white backgroun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949280"/>
            <a:ext cx="1673698" cy="720080"/>
          </a:xfrm>
          <a:prstGeom prst="rect">
            <a:avLst/>
          </a:prstGeom>
          <a:noFill/>
        </p:spPr>
      </p:pic>
      <p:pic>
        <p:nvPicPr>
          <p:cNvPr id="12" name="Рисунок 11" descr="https://www.syngenta.ua/sites/g/files/zhg666/f/zhukkovalyk.jpg"/>
          <p:cNvPicPr/>
          <p:nvPr/>
        </p:nvPicPr>
        <p:blipFill>
          <a:blip r:embed="rId9" cstate="print"/>
          <a:srcRect l="1212" t="4483" r="55149" b="56503"/>
          <a:stretch>
            <a:fillRect/>
          </a:stretch>
        </p:blipFill>
        <p:spPr bwMode="auto">
          <a:xfrm>
            <a:off x="5652120" y="2636912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179512" y="6021288"/>
            <a:ext cx="648072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жук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медляк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піщаний, 2 – жук гнойовик,3-жук ковалик. 4 – личинка жука ковалика (дротянка), 5 – Личинка хруща, 6 – личинка озимої совки, 7 </a:t>
            </a:r>
            <a:r>
              <a:rPr lang="uk-UA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–жук</a:t>
            </a:r>
            <a:r>
              <a:rPr lang="uk-UA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колорадський картопляний, 8 – личинки колорадського жука 9 -  щипавка  </a:t>
            </a:r>
          </a:p>
        </p:txBody>
      </p:sp>
      <p:pic>
        <p:nvPicPr>
          <p:cNvPr id="18" name="Рисунок 17" descr="Найпоширеніші шкідники саду і городу заходи боротьби з ними - Dvorda.pp.ua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4941168"/>
            <a:ext cx="144016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:\літо22\Новая папка\IMG_20220614_134254.jpg"/>
          <p:cNvPicPr>
            <a:picLocks noChangeAspect="1" noChangeArrowheads="1"/>
          </p:cNvPicPr>
          <p:nvPr/>
        </p:nvPicPr>
        <p:blipFill>
          <a:blip r:embed="rId11" cstate="print"/>
          <a:srcRect l="33200" t="42650" r="37400" b="44750"/>
          <a:stretch>
            <a:fillRect/>
          </a:stretch>
        </p:blipFill>
        <p:spPr bwMode="auto">
          <a:xfrm>
            <a:off x="7380312" y="4941168"/>
            <a:ext cx="1512168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6" y="188640"/>
          <a:ext cx="8041614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6506"/>
                <a:gridCol w="835535"/>
                <a:gridCol w="693230"/>
                <a:gridCol w="693230"/>
                <a:gridCol w="693230"/>
                <a:gridCol w="589883"/>
              </a:tblGrid>
              <a:tr h="720080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Видовий</a:t>
                      </a:r>
                      <a:r>
                        <a:rPr lang="uk-UA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кількісний склад угрупування комах досліджуваних територій   площею 0,25 </a:t>
                      </a:r>
                      <a:r>
                        <a:rPr lang="uk-UA" sz="2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кв.см</a:t>
                      </a:r>
                      <a:endParaRPr lang="uk-UA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(контр)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endParaRPr lang="uk-UA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(д 1)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(д 2)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(д 3)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Ділянка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(д4)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Дощові черви, ківсяки,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мокриці і інші личинки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видів   зібраних  комах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Жуки – гнойовики (імаго)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Geotrupes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stercorarius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Жуки – гнойовики (Лялечка)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Жук </a:t>
                      </a:r>
                      <a:r>
                        <a:rPr lang="uk-UA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медляк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кукурудзяний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Pedinus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femoralis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 Жук – ковалик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посівний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Agriotes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sputator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 Жук – ковалик  личинка (дротянка)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6. Жук колорадський(імаго)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Leptinotarsa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decemlineata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uk-UA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Жук колорадський(лялечка)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8. Озима совка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Agrotis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segetum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9.Мурашки    садова (імаго)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Lasius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niger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10.Щипавки (імаго)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рід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Dermaphera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851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Хрущ травневий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Melolonta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melolonta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7687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12. Муха цибулева (личинка)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Chortophila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antigua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Всього видів   та / особин  зібраних комах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/ 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4/ 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5/  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/  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4/ 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2498</Words>
  <Application>Microsoft Office PowerPoint</Application>
  <PresentationFormat>Экран (4:3)</PresentationFormat>
  <Paragraphs>489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Методика  проведення досліджень – осінніх  розкопок грунту</vt:lpstr>
      <vt:lpstr>Слайд 7</vt:lpstr>
      <vt:lpstr> Результати розкопок грунту  на орному полі (контроль) та види знайдених комах під час розкопок грунтів у різних точках досліджень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154</cp:revision>
  <dcterms:created xsi:type="dcterms:W3CDTF">2022-10-21T11:35:46Z</dcterms:created>
  <dcterms:modified xsi:type="dcterms:W3CDTF">2023-03-20T07:42:18Z</dcterms:modified>
</cp:coreProperties>
</file>