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88" r:id="rId2"/>
    <p:sldId id="274" r:id="rId3"/>
    <p:sldId id="276" r:id="rId4"/>
    <p:sldId id="278" r:id="rId5"/>
    <p:sldId id="280" r:id="rId6"/>
    <p:sldId id="282" r:id="rId7"/>
    <p:sldId id="289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45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ikavi-faktu.pp.ua/1800-zagibel-bdzhl.html" TargetMode="External"/><Relationship Id="rId2" Type="http://schemas.openxmlformats.org/officeDocument/2006/relationships/hyperlink" Target="http://subject.com.ua/agriculture/apiculture/24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Міністерство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освіти і науки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Департамент освіти та науки Хмельницької обласної державної адміністрації</a:t>
            </a:r>
          </a:p>
          <a:p>
            <a:pPr>
              <a:lnSpc>
                <a:spcPct val="120000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Хмельницьке територіальне відділення Малої академії наук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649" y="3510929"/>
            <a:ext cx="2520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Миколайчук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Борисович,                    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Варварівської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Бродюк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Анатоліївна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Варварівської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Хмельницької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621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</a:rPr>
              <a:t>Бджоли як індикатори чистоти довкілля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4931890" cy="329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0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4"/>
          <p:cNvSpPr txBox="1">
            <a:spLocks/>
          </p:cNvSpPr>
          <p:nvPr/>
        </p:nvSpPr>
        <p:spPr>
          <a:xfrm>
            <a:off x="2987824" y="692696"/>
            <a:ext cx="5652120" cy="2188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 typeface="Arial" pitchFamily="34" charset="0"/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раціональність розведення бджолиних роїв на території села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Варварівка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Славутської міської ТГ, встановити вплив людини на бджолині сім'ї.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773578" y="3314694"/>
            <a:ext cx="8046894" cy="2982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uk-UA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 дослідження: </a:t>
            </a:r>
          </a:p>
          <a:p>
            <a:pPr marL="0" lvl="0" indent="0"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дослідити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зміну чисельності бджіл протягом календарного року;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будову бджоли, обов’язки та члени бджолиної сім’ї;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дослідити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електромагнітного випромінювання вишок стільникового зв’язку, вплив </a:t>
            </a:r>
            <a:r>
              <a:rPr lang="uk-UA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окроплювання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полів </a:t>
            </a:r>
            <a:r>
              <a:rPr lang="uk-UA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пестецидами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чисельність бджолиних роїв;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дослідити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людини, квіткових рослин від бджіл.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uk-UA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4" y="500546"/>
            <a:ext cx="2008190" cy="281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8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7920880" cy="1143000"/>
          </a:xfrm>
        </p:spPr>
        <p:txBody>
          <a:bodyPr>
            <a:normAutofit/>
          </a:bodyPr>
          <a:lstStyle/>
          <a:p>
            <a:pPr indent="0" algn="l">
              <a:lnSpc>
                <a:spcPct val="115000"/>
              </a:lnSpc>
              <a:buNone/>
            </a:pPr>
            <a:r>
              <a:rPr lang="uk-UA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Біологія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медоносної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бджоли</a:t>
            </a:r>
            <a:endParaRPr lang="ru-RU" sz="3200" dirty="0">
              <a:effectLst/>
              <a:latin typeface="Consolas"/>
              <a:ea typeface="Calibri"/>
              <a:cs typeface="Times New Roman"/>
            </a:endParaRPr>
          </a:p>
        </p:txBody>
      </p:sp>
      <p:sp>
        <p:nvSpPr>
          <p:cNvPr id="1048611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951836"/>
            <a:ext cx="5328592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живуть сім’ями-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роями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старші людини на 28 мільйонів років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бджолина сім’я має 70-80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тисяч комах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живуть в активний період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35-40, в пасивний  до 180 днів</a:t>
            </a:r>
          </a:p>
          <a:p>
            <a:endParaRPr lang="uk-UA" dirty="0"/>
          </a:p>
        </p:txBody>
      </p:sp>
      <p:pic>
        <p:nvPicPr>
          <p:cNvPr id="2097168" name="Picture 2" descr="10 помилок бджолярів-початківц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357694"/>
            <a:ext cx="3873179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9" name="Picture 4" descr="Бджоли - Сільгосп тварини в Львівська область - OLX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643050"/>
            <a:ext cx="1768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00200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8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767154"/>
            <a:ext cx="2845317" cy="1930097"/>
          </a:xfrm>
          <a:prstGeom prst="hexagon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r="9303"/>
          <a:stretch/>
        </p:blipFill>
        <p:spPr bwMode="auto">
          <a:xfrm>
            <a:off x="3984131" y="1095931"/>
            <a:ext cx="2520280" cy="1826497"/>
          </a:xfrm>
          <a:prstGeom prst="hexagon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37" y="1936202"/>
            <a:ext cx="2932559" cy="1972452"/>
          </a:xfrm>
          <a:prstGeom prst="hexagon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Ð ÐµÐ·ÑÐ»ÑÑÐ°Ñ Ð¿Ð¾ÑÑÐºÑ Ð·Ð¾Ð±ÑÐ°Ð¶ÐµÐ½Ñ Ð·Ð° Ð·Ð°Ð¿Ð¸ÑÐ¾Ð¼ &quot;Ð¿ÐµÑÐ³Ð°&quot;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5"/>
          <a:stretch/>
        </p:blipFill>
        <p:spPr bwMode="auto">
          <a:xfrm>
            <a:off x="3882614" y="4653135"/>
            <a:ext cx="2723314" cy="2088232"/>
          </a:xfrm>
          <a:prstGeom prst="hexagon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35" y="3767154"/>
            <a:ext cx="2861397" cy="1904561"/>
          </a:xfrm>
          <a:prstGeom prst="hexagon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07327"/>
            <a:ext cx="2902826" cy="1959827"/>
          </a:xfrm>
          <a:prstGeom prst="hexagon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76256" y="5100215"/>
            <a:ext cx="1728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814" y="524431"/>
            <a:ext cx="4608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Бджолопродукти</a:t>
            </a:r>
            <a:endParaRPr lang="uk-UA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8330" y="976164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джолина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отрута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6887" y="4748721"/>
            <a:ext cx="1955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віск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20028" y="5593376"/>
            <a:ext cx="1816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перга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>
          <a:xfrm>
            <a:off x="0" y="2215740"/>
            <a:ext cx="2297949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вітковий</a:t>
            </a:r>
            <a:br>
              <a:rPr lang="uk-UA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пилок</a:t>
            </a:r>
            <a:endParaRPr lang="uk-UA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1245" y="404664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прополіс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"/>
          <p:cNvSpPr>
            <a:spLocks noGrp="1"/>
          </p:cNvSpPr>
          <p:nvPr>
            <p:ph type="title"/>
          </p:nvPr>
        </p:nvSpPr>
        <p:spPr>
          <a:xfrm>
            <a:off x="467544" y="101782"/>
            <a:ext cx="8229600" cy="7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0" dirty="0" err="1">
                <a:solidFill>
                  <a:schemeClr val="tx1"/>
                </a:solidFill>
                <a:effectLst/>
                <a:latin typeface="Times New Roman"/>
                <a:ea typeface="Calibri"/>
              </a:rPr>
              <a:t>Бджоли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як </a:t>
            </a:r>
            <a:r>
              <a:rPr lang="ru-RU" sz="3600" b="0" dirty="0" err="1">
                <a:solidFill>
                  <a:schemeClr val="tx1"/>
                </a:solidFill>
                <a:effectLst/>
                <a:latin typeface="Times New Roman"/>
                <a:ea typeface="Calibri"/>
              </a:rPr>
              <a:t>індикатори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b="0" dirty="0" err="1">
                <a:solidFill>
                  <a:schemeClr val="tx1"/>
                </a:solidFill>
                <a:effectLst/>
                <a:latin typeface="Times New Roman"/>
                <a:ea typeface="Calibri"/>
              </a:rPr>
              <a:t>чистоти</a:t>
            </a:r>
            <a:r>
              <a:rPr lang="ru-RU" sz="36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b="0" dirty="0" err="1">
                <a:solidFill>
                  <a:schemeClr val="tx1"/>
                </a:solidFill>
                <a:effectLst/>
                <a:latin typeface="Times New Roman"/>
                <a:ea typeface="Calibri"/>
              </a:rPr>
              <a:t>довкілля</a:t>
            </a:r>
            <a:endParaRPr lang="uk-UA" sz="3600" b="0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4534056"/>
              </p:ext>
            </p:extLst>
          </p:nvPr>
        </p:nvGraphicFramePr>
        <p:xfrm>
          <a:off x="4067944" y="1128052"/>
          <a:ext cx="4516369" cy="550133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05294"/>
                <a:gridCol w="1505294"/>
                <a:gridCol w="1505781"/>
              </a:tblGrid>
              <a:tr h="33369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Дослідження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вуликах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 (контроль)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 (дослідна)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</a:tr>
              <a:tr h="475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вулика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багатокорпусний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багатокорпусний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</a:tr>
              <a:tr h="495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Розміри корпуса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450x375x240 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450x375x240 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</a:tr>
              <a:tr h="683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корпусів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</a:tr>
              <a:tr h="484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рамок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штук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штук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</a:tr>
              <a:tr h="4952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 рамок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435×230 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435×230 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</a:tr>
              <a:tr h="683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Відстань до прилеглого поля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</a:tr>
              <a:tr h="136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Відстань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вишки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стільникового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зв'язку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47" marR="62047" marT="0" marB="0" anchor="ctr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2" y="1545520"/>
            <a:ext cx="307117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8" y="4437112"/>
            <a:ext cx="3071171" cy="178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1296" y="3306846"/>
            <a:ext cx="2055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Вулик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№1 (контроль)</a:t>
            </a:r>
            <a:endParaRPr lang="ru-RU" sz="1600" dirty="0">
              <a:effectLst/>
              <a:latin typeface="Consolas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6997" y="6143377"/>
            <a:ext cx="2084032" cy="421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latin typeface="Times New Roman"/>
                <a:ea typeface="Calibri"/>
                <a:cs typeface="Times New Roman"/>
              </a:rPr>
              <a:t>Вулик № 2 (дослідна)</a:t>
            </a:r>
            <a:endParaRPr lang="ru-RU" sz="1600" dirty="0">
              <a:effectLst/>
              <a:latin typeface="Consolas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41832" y="706910"/>
            <a:ext cx="1067280" cy="421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latin typeface="Times New Roman"/>
                <a:ea typeface="Calibri"/>
                <a:cs typeface="Times New Roman"/>
              </a:rPr>
              <a:t>Таблиця 1</a:t>
            </a:r>
            <a:endParaRPr lang="ru-RU" sz="1600" dirty="0">
              <a:effectLst/>
              <a:latin typeface="Consola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38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93851"/>
              </p:ext>
            </p:extLst>
          </p:nvPr>
        </p:nvGraphicFramePr>
        <p:xfrm>
          <a:off x="539552" y="1628800"/>
          <a:ext cx="7988538" cy="432048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62846"/>
                <a:gridCol w="2662846"/>
                <a:gridCol w="2662846"/>
              </a:tblGrid>
              <a:tr h="50051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Вулики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(контроль)         	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</a:t>
                      </a:r>
                      <a:r>
                        <a:rPr lang="ru-RU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дослідна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       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лютий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квітень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червень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вересень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листопад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500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бджіл</a:t>
            </a:r>
            <a:r>
              <a:rPr lang="ru-RU" sz="2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uk-UA" sz="2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вулику </a:t>
            </a:r>
            <a:r>
              <a:rPr lang="ru-RU" sz="22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обирано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№2.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лютому місяці чисельність бджіл встановлюється після зим</a:t>
            </a:r>
            <a:r>
              <a:rPr lang="uk-UA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івлі.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1124744"/>
            <a:ext cx="1067280" cy="421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latin typeface="Times New Roman"/>
                <a:ea typeface="Calibri"/>
                <a:cs typeface="Times New Roman"/>
              </a:rPr>
              <a:t>Таблиця 2</a:t>
            </a:r>
            <a:endParaRPr lang="ru-RU" sz="1600" dirty="0">
              <a:effectLst/>
              <a:latin typeface="Consola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9358" y="908720"/>
            <a:ext cx="5040561" cy="288032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20000"/>
              </a:spcBef>
              <a:buNone/>
            </a:pPr>
            <a:r>
              <a:rPr lang="uk-UA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Дослідження показало, що розведення </a:t>
            </a:r>
            <a:r>
              <a:rPr lang="uk-UA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бджолиних роїв </a:t>
            </a:r>
            <a:r>
              <a:rPr lang="uk-UA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uk-UA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території села </a:t>
            </a:r>
            <a:r>
              <a:rPr lang="uk-UA" sz="2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Варварівка</a:t>
            </a:r>
            <a:r>
              <a:rPr lang="uk-UA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Славутської міської ТГ є можливим та доцільним,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uk-UA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роте необхідно врахувати відстань розташування </a:t>
            </a:r>
            <a:r>
              <a:rPr lang="uk-UA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вуликів </a:t>
            </a:r>
            <a:r>
              <a:rPr lang="uk-UA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 </a:t>
            </a:r>
            <a:r>
              <a:rPr lang="uk-UA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зони ризику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5"/>
            <a:ext cx="4925793" cy="27681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48680"/>
            <a:ext cx="3923928" cy="2880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Пасіка в травні | Хазяїн. Дім. Сад. Горо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52" y="3638934"/>
            <a:ext cx="3848548" cy="28864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84976" cy="6048672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</a:p>
          <a:p>
            <a:pPr marL="45720" indent="0" algn="ctr">
              <a:buNone/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1.Бахор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 Годівля бджіл цукровим сиропом / Є.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Бахор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Український пасічник. - 2010.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Бугера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Правила ввезення в Україну та вивезення за її межі 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 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продуктів бджільництва / С.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Бугера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Пасіка. - 2010. </a:t>
            </a:r>
            <a:endParaRPr lang="uk-UA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Веригін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Медоносні бджоли - основа земного життя : (про ідеальну правильну зимівлю медоносних бджіл) / І.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Веригін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Пасіка. - 2011.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Веригін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Фізіологічні етапи життя бджолиних сімей / І.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Веригін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Пасіка. - 2010.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Горбенко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Пасічна справа має бути престижною і прибутковою / 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Горбенко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Пасіка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.- 2010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Демченко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Бджільництво - за добробут людей і здоров’я нації / Н. Демченко // Пасіка. - 2011.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Коротя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Якою має бути вода для бджіл / Б.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Коротя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Пасіка. - 2011.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Осташевський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Пасіка у населеному пункті та санітарні правила / М.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Осташевський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Український пасічник. - 2010.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Приймак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Догляд за бджолами навесні / Г. Приймак // Пасіка. - 2011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Шишико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Як визначити стан бджолиної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сім"ї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 А.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Шишико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Пасіка. - 2011.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Якщо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маєте бджіл – В.В.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Радіонов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І.А. </a:t>
            </a:r>
            <a:r>
              <a:rPr lang="uk-UA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Шабаршов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Київ – Урожай – 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 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Пасіка</a:t>
            </a: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бджоли, мед. – М.К. Шевчук – Київ – 1974</a:t>
            </a: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uk-UA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ІНТЕРНЕТ-РЕСУРСИ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http://subject.com.ua/agriculture/apiculture/241.html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http://cikavi-faktu.pp.ua/1800-zagibel-bdzhl.html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311</Words>
  <Application>Microsoft Office PowerPoint</Application>
  <PresentationFormat>Экран (4:3)</PresentationFormat>
  <Paragraphs>112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Біологія медоносної бджоли</vt:lpstr>
      <vt:lpstr>квітковий пилок</vt:lpstr>
      <vt:lpstr>Бджоли як індикатори чистоти довкілля</vt:lpstr>
      <vt:lpstr>       Для визначення кількості бджіл у вулику обирано спосіб №2.  У лютому місяці чисельність бджіл встановлюється після зимівлі. </vt:lpstr>
      <vt:lpstr>    Дослідження показало, що розведення бджолиних роїв на території села Варварівка Славутської міської ТГ є можливим та доцільним, проте необхідно врахувати відстань розташування вуликів до зони ризику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Чому помирають бджоли ?</dc:title>
  <dc:creator>User</dc:creator>
  <cp:lastModifiedBy>User</cp:lastModifiedBy>
  <cp:revision>31</cp:revision>
  <dcterms:created xsi:type="dcterms:W3CDTF">2023-03-01T23:34:51Z</dcterms:created>
  <dcterms:modified xsi:type="dcterms:W3CDTF">2023-04-09T14:06:27Z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b16269917668400b934b689f52c798f7</vt:lpwstr>
  </property>
</Properties>
</file>