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5" r:id="rId4"/>
    <p:sldId id="266" r:id="rId5"/>
    <p:sldId id="268" r:id="rId6"/>
    <p:sldId id="269" r:id="rId7"/>
    <p:sldId id="270" r:id="rId8"/>
    <p:sldId id="271" r:id="rId9"/>
    <p:sldId id="273" r:id="rId10"/>
    <p:sldId id="272" r:id="rId11"/>
    <p:sldId id="277" r:id="rId12"/>
    <p:sldId id="275" r:id="rId13"/>
    <p:sldId id="276" r:id="rId14"/>
    <p:sldId id="278" r:id="rId15"/>
    <p:sldId id="274" r:id="rId16"/>
  </p:sldIdLst>
  <p:sldSz cx="12192000" cy="6858000"/>
  <p:notesSz cx="6858000" cy="9144000"/>
  <p:defaultTex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781"/>
    <a:srgbClr val="522375"/>
    <a:srgbClr val="D5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14"/>
  </p:normalViewPr>
  <p:slideViewPr>
    <p:cSldViewPr snapToGrid="0" snapToObjects="1">
      <p:cViewPr varScale="1">
        <p:scale>
          <a:sx n="62" d="100"/>
          <a:sy n="62" d="100"/>
        </p:scale>
        <p:origin x="72" y="4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480865-91A9-5147-A69E-16E13A978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B61B72-01F2-E84F-A689-846AC2275B86}"/>
              </a:ext>
            </a:extLst>
          </p:cNvPr>
          <p:cNvSpPr>
            <a:spLocks noGrp="1"/>
          </p:cNvSpPr>
          <p:nvPr>
            <p:ph type="ctrTitle"/>
          </p:nvPr>
        </p:nvSpPr>
        <p:spPr>
          <a:xfrm>
            <a:off x="667987" y="1229241"/>
            <a:ext cx="6741226" cy="2387600"/>
          </a:xfrm>
        </p:spPr>
        <p:txBody>
          <a:bodyPr anchor="b"/>
          <a:lstStyle>
            <a:lvl1pPr algn="l">
              <a:defRPr sz="6000">
                <a:solidFill>
                  <a:srgbClr val="522375"/>
                </a:solidFill>
              </a:defRPr>
            </a:lvl1pPr>
          </a:lstStyle>
          <a:p>
            <a:r>
              <a:rPr lang="en-GB" dirty="0"/>
              <a:t>Click to edit Master title style</a:t>
            </a:r>
            <a:endParaRPr lang="en-UA" dirty="0"/>
          </a:p>
        </p:txBody>
      </p:sp>
      <p:sp>
        <p:nvSpPr>
          <p:cNvPr id="3" name="Subtitle 2">
            <a:extLst>
              <a:ext uri="{FF2B5EF4-FFF2-40B4-BE49-F238E27FC236}">
                <a16:creationId xmlns:a16="http://schemas.microsoft.com/office/drawing/2014/main" id="{F93F04BD-4DD5-0B4E-B98E-7C208EBC227A}"/>
              </a:ext>
            </a:extLst>
          </p:cNvPr>
          <p:cNvSpPr>
            <a:spLocks noGrp="1"/>
          </p:cNvSpPr>
          <p:nvPr>
            <p:ph type="subTitle" idx="1"/>
          </p:nvPr>
        </p:nvSpPr>
        <p:spPr>
          <a:xfrm>
            <a:off x="667987" y="3708916"/>
            <a:ext cx="674122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A"/>
          </a:p>
        </p:txBody>
      </p:sp>
      <p:sp>
        <p:nvSpPr>
          <p:cNvPr id="4" name="Date Placeholder 3">
            <a:extLst>
              <a:ext uri="{FF2B5EF4-FFF2-40B4-BE49-F238E27FC236}">
                <a16:creationId xmlns:a16="http://schemas.microsoft.com/office/drawing/2014/main" id="{2B746E83-0374-3C47-91DE-D238FC0A8436}"/>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CA555A1F-5D8D-D449-BFDA-A648E7338C92}"/>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3EA18223-4CE5-B34C-B413-12CC09B5E581}"/>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13744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C2F6-EB13-BC4B-8E3A-88DFACD94DE4}"/>
              </a:ext>
            </a:extLst>
          </p:cNvPr>
          <p:cNvSpPr>
            <a:spLocks noGrp="1"/>
          </p:cNvSpPr>
          <p:nvPr>
            <p:ph type="title"/>
          </p:nvPr>
        </p:nvSpPr>
        <p:spPr/>
        <p:txBody>
          <a:bodyPr/>
          <a:lstStyle/>
          <a:p>
            <a:r>
              <a:rPr lang="en-GB"/>
              <a:t>Click to edit Master title style</a:t>
            </a:r>
            <a:endParaRPr lang="en-UA"/>
          </a:p>
        </p:txBody>
      </p:sp>
      <p:sp>
        <p:nvSpPr>
          <p:cNvPr id="3" name="Vertical Text Placeholder 2">
            <a:extLst>
              <a:ext uri="{FF2B5EF4-FFF2-40B4-BE49-F238E27FC236}">
                <a16:creationId xmlns:a16="http://schemas.microsoft.com/office/drawing/2014/main" id="{A64D533E-27DE-A044-8A2C-A908DA57CE2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Date Placeholder 3">
            <a:extLst>
              <a:ext uri="{FF2B5EF4-FFF2-40B4-BE49-F238E27FC236}">
                <a16:creationId xmlns:a16="http://schemas.microsoft.com/office/drawing/2014/main" id="{B74159E4-F67A-254D-90FA-ED8D8AD90A1F}"/>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58667EB0-88C5-384A-B857-39C0EB8D6694}"/>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9430BC86-C7BA-ED45-BDB5-14AA6B96FE2A}"/>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639764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673CB-1A7B-9B4A-8507-EF7C702938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A"/>
          </a:p>
        </p:txBody>
      </p:sp>
      <p:sp>
        <p:nvSpPr>
          <p:cNvPr id="3" name="Vertical Text Placeholder 2">
            <a:extLst>
              <a:ext uri="{FF2B5EF4-FFF2-40B4-BE49-F238E27FC236}">
                <a16:creationId xmlns:a16="http://schemas.microsoft.com/office/drawing/2014/main" id="{1698157F-9E0D-F347-AC41-E6E046484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Date Placeholder 3">
            <a:extLst>
              <a:ext uri="{FF2B5EF4-FFF2-40B4-BE49-F238E27FC236}">
                <a16:creationId xmlns:a16="http://schemas.microsoft.com/office/drawing/2014/main" id="{1DFCD860-BEE8-784D-BFD0-1D9F346DE0A7}"/>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A26ECECE-9215-4E4D-9B28-E14B2E15B89D}"/>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A26D3EDD-7D3A-DA4D-9297-8415DA510C70}"/>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84671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264C-71F0-0D41-8BA7-A4E638BEA20E}"/>
              </a:ext>
            </a:extLst>
          </p:cNvPr>
          <p:cNvSpPr>
            <a:spLocks noGrp="1"/>
          </p:cNvSpPr>
          <p:nvPr>
            <p:ph type="title"/>
          </p:nvPr>
        </p:nvSpPr>
        <p:spPr/>
        <p:txBody>
          <a:bodyPr/>
          <a:lstStyle/>
          <a:p>
            <a:r>
              <a:rPr lang="en-GB"/>
              <a:t>Click to edit Master title style</a:t>
            </a:r>
            <a:endParaRPr lang="en-UA"/>
          </a:p>
        </p:txBody>
      </p:sp>
      <p:sp>
        <p:nvSpPr>
          <p:cNvPr id="3" name="Content Placeholder 2">
            <a:extLst>
              <a:ext uri="{FF2B5EF4-FFF2-40B4-BE49-F238E27FC236}">
                <a16:creationId xmlns:a16="http://schemas.microsoft.com/office/drawing/2014/main" id="{E325CF67-5208-2E45-BF5D-2730EDD75C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Date Placeholder 3">
            <a:extLst>
              <a:ext uri="{FF2B5EF4-FFF2-40B4-BE49-F238E27FC236}">
                <a16:creationId xmlns:a16="http://schemas.microsoft.com/office/drawing/2014/main" id="{9E1FF49C-6F69-FF4A-BBD5-410FB972DA33}"/>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E11D4A5E-82A3-DF4E-BEEE-5AD40F229544}"/>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2198EE6F-210C-B245-A711-A65B936000C9}"/>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222871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786E-FDC4-CE4F-A463-40BBE13C02B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A"/>
          </a:p>
        </p:txBody>
      </p:sp>
      <p:sp>
        <p:nvSpPr>
          <p:cNvPr id="3" name="Text Placeholder 2">
            <a:extLst>
              <a:ext uri="{FF2B5EF4-FFF2-40B4-BE49-F238E27FC236}">
                <a16:creationId xmlns:a16="http://schemas.microsoft.com/office/drawing/2014/main" id="{D49F1901-4F23-8A44-8B40-20284A9F32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A16913-91BF-FB44-B5C6-47AF50CFFDB6}"/>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92A18FC4-0F64-D042-BE27-CF0FEE62ECDB}"/>
              </a:ext>
            </a:extLst>
          </p:cNvPr>
          <p:cNvSpPr>
            <a:spLocks noGrp="1"/>
          </p:cNvSpPr>
          <p:nvPr>
            <p:ph type="ftr" sz="quarter" idx="11"/>
          </p:nvPr>
        </p:nvSpPr>
        <p:spPr/>
        <p:txBody>
          <a:bodyPr/>
          <a:lstStyle/>
          <a:p>
            <a:endParaRPr lang="en-UA"/>
          </a:p>
        </p:txBody>
      </p:sp>
      <p:sp>
        <p:nvSpPr>
          <p:cNvPr id="6" name="Slide Number Placeholder 5">
            <a:extLst>
              <a:ext uri="{FF2B5EF4-FFF2-40B4-BE49-F238E27FC236}">
                <a16:creationId xmlns:a16="http://schemas.microsoft.com/office/drawing/2014/main" id="{6EDEAFD8-B9AD-6545-99D3-EB03E1F5328D}"/>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3834808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B728-EA68-0040-B381-32754C85C165}"/>
              </a:ext>
            </a:extLst>
          </p:cNvPr>
          <p:cNvSpPr>
            <a:spLocks noGrp="1"/>
          </p:cNvSpPr>
          <p:nvPr>
            <p:ph type="title"/>
          </p:nvPr>
        </p:nvSpPr>
        <p:spPr/>
        <p:txBody>
          <a:bodyPr/>
          <a:lstStyle/>
          <a:p>
            <a:r>
              <a:rPr lang="en-GB"/>
              <a:t>Click to edit Master title style</a:t>
            </a:r>
            <a:endParaRPr lang="en-UA"/>
          </a:p>
        </p:txBody>
      </p:sp>
      <p:sp>
        <p:nvSpPr>
          <p:cNvPr id="3" name="Content Placeholder 2">
            <a:extLst>
              <a:ext uri="{FF2B5EF4-FFF2-40B4-BE49-F238E27FC236}">
                <a16:creationId xmlns:a16="http://schemas.microsoft.com/office/drawing/2014/main" id="{DC522B02-FFF0-DB4F-AE01-65582915058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Content Placeholder 3">
            <a:extLst>
              <a:ext uri="{FF2B5EF4-FFF2-40B4-BE49-F238E27FC236}">
                <a16:creationId xmlns:a16="http://schemas.microsoft.com/office/drawing/2014/main" id="{C740705D-C2C0-F04E-9489-CCD6467C57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5" name="Date Placeholder 4">
            <a:extLst>
              <a:ext uri="{FF2B5EF4-FFF2-40B4-BE49-F238E27FC236}">
                <a16:creationId xmlns:a16="http://schemas.microsoft.com/office/drawing/2014/main" id="{1587D395-34D9-7744-A2B5-652406FFDB92}"/>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6" name="Footer Placeholder 5">
            <a:extLst>
              <a:ext uri="{FF2B5EF4-FFF2-40B4-BE49-F238E27FC236}">
                <a16:creationId xmlns:a16="http://schemas.microsoft.com/office/drawing/2014/main" id="{0B936453-6001-EB42-8BF7-586214323B51}"/>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6A773C50-A653-AD45-B922-62A2A96C5F4B}"/>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117845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5A29-0FC1-CE4E-8110-646DEA9D7259}"/>
              </a:ext>
            </a:extLst>
          </p:cNvPr>
          <p:cNvSpPr>
            <a:spLocks noGrp="1"/>
          </p:cNvSpPr>
          <p:nvPr>
            <p:ph type="title"/>
          </p:nvPr>
        </p:nvSpPr>
        <p:spPr>
          <a:xfrm>
            <a:off x="839788" y="365125"/>
            <a:ext cx="10515600" cy="1325563"/>
          </a:xfrm>
        </p:spPr>
        <p:txBody>
          <a:bodyPr/>
          <a:lstStyle/>
          <a:p>
            <a:r>
              <a:rPr lang="en-GB"/>
              <a:t>Click to edit Master title style</a:t>
            </a:r>
            <a:endParaRPr lang="en-UA"/>
          </a:p>
        </p:txBody>
      </p:sp>
      <p:sp>
        <p:nvSpPr>
          <p:cNvPr id="3" name="Text Placeholder 2">
            <a:extLst>
              <a:ext uri="{FF2B5EF4-FFF2-40B4-BE49-F238E27FC236}">
                <a16:creationId xmlns:a16="http://schemas.microsoft.com/office/drawing/2014/main" id="{80FF48B5-B82F-BC45-A562-63057EEE0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B39FAD-E0AD-A240-BCF3-C5A9FA6C9A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5" name="Text Placeholder 4">
            <a:extLst>
              <a:ext uri="{FF2B5EF4-FFF2-40B4-BE49-F238E27FC236}">
                <a16:creationId xmlns:a16="http://schemas.microsoft.com/office/drawing/2014/main" id="{8C1A3B23-38C6-1740-9043-94D04BE6A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8F6DA0-6220-1542-998C-854FA48264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7" name="Date Placeholder 6">
            <a:extLst>
              <a:ext uri="{FF2B5EF4-FFF2-40B4-BE49-F238E27FC236}">
                <a16:creationId xmlns:a16="http://schemas.microsoft.com/office/drawing/2014/main" id="{0BF78B6E-2D7D-D647-8732-1BC9ECF38336}"/>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8" name="Footer Placeholder 7">
            <a:extLst>
              <a:ext uri="{FF2B5EF4-FFF2-40B4-BE49-F238E27FC236}">
                <a16:creationId xmlns:a16="http://schemas.microsoft.com/office/drawing/2014/main" id="{BA3E609F-FA52-C94D-A7A3-34EB8678F831}"/>
              </a:ext>
            </a:extLst>
          </p:cNvPr>
          <p:cNvSpPr>
            <a:spLocks noGrp="1"/>
          </p:cNvSpPr>
          <p:nvPr>
            <p:ph type="ftr" sz="quarter" idx="11"/>
          </p:nvPr>
        </p:nvSpPr>
        <p:spPr/>
        <p:txBody>
          <a:bodyPr/>
          <a:lstStyle/>
          <a:p>
            <a:endParaRPr lang="en-UA"/>
          </a:p>
        </p:txBody>
      </p:sp>
      <p:sp>
        <p:nvSpPr>
          <p:cNvPr id="9" name="Slide Number Placeholder 8">
            <a:extLst>
              <a:ext uri="{FF2B5EF4-FFF2-40B4-BE49-F238E27FC236}">
                <a16:creationId xmlns:a16="http://schemas.microsoft.com/office/drawing/2014/main" id="{66F0710C-E75D-864E-A763-96D6346BA7E2}"/>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188155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46DE-DF4F-704B-820C-C22BF851B63C}"/>
              </a:ext>
            </a:extLst>
          </p:cNvPr>
          <p:cNvSpPr>
            <a:spLocks noGrp="1"/>
          </p:cNvSpPr>
          <p:nvPr>
            <p:ph type="title"/>
          </p:nvPr>
        </p:nvSpPr>
        <p:spPr/>
        <p:txBody>
          <a:bodyPr/>
          <a:lstStyle/>
          <a:p>
            <a:r>
              <a:rPr lang="en-GB"/>
              <a:t>Click to edit Master title style</a:t>
            </a:r>
            <a:endParaRPr lang="en-UA"/>
          </a:p>
        </p:txBody>
      </p:sp>
      <p:sp>
        <p:nvSpPr>
          <p:cNvPr id="3" name="Date Placeholder 2">
            <a:extLst>
              <a:ext uri="{FF2B5EF4-FFF2-40B4-BE49-F238E27FC236}">
                <a16:creationId xmlns:a16="http://schemas.microsoft.com/office/drawing/2014/main" id="{1924B5DE-7CAC-2F4B-89C5-369BD763B0AB}"/>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4" name="Footer Placeholder 3">
            <a:extLst>
              <a:ext uri="{FF2B5EF4-FFF2-40B4-BE49-F238E27FC236}">
                <a16:creationId xmlns:a16="http://schemas.microsoft.com/office/drawing/2014/main" id="{BA557808-17A2-AD4D-A3B3-8A75FB093825}"/>
              </a:ext>
            </a:extLst>
          </p:cNvPr>
          <p:cNvSpPr>
            <a:spLocks noGrp="1"/>
          </p:cNvSpPr>
          <p:nvPr>
            <p:ph type="ftr" sz="quarter" idx="11"/>
          </p:nvPr>
        </p:nvSpPr>
        <p:spPr/>
        <p:txBody>
          <a:bodyPr/>
          <a:lstStyle/>
          <a:p>
            <a:endParaRPr lang="en-UA"/>
          </a:p>
        </p:txBody>
      </p:sp>
      <p:sp>
        <p:nvSpPr>
          <p:cNvPr id="5" name="Slide Number Placeholder 4">
            <a:extLst>
              <a:ext uri="{FF2B5EF4-FFF2-40B4-BE49-F238E27FC236}">
                <a16:creationId xmlns:a16="http://schemas.microsoft.com/office/drawing/2014/main" id="{BD532D07-B1F3-9646-B9F2-51E06AF7EEA8}"/>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340791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09250-244C-E144-8EAE-CF3128CEB9CE}"/>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3" name="Footer Placeholder 2">
            <a:extLst>
              <a:ext uri="{FF2B5EF4-FFF2-40B4-BE49-F238E27FC236}">
                <a16:creationId xmlns:a16="http://schemas.microsoft.com/office/drawing/2014/main" id="{72A38C5E-90D0-BB4F-84A7-CAD8F2750FF9}"/>
              </a:ext>
            </a:extLst>
          </p:cNvPr>
          <p:cNvSpPr>
            <a:spLocks noGrp="1"/>
          </p:cNvSpPr>
          <p:nvPr>
            <p:ph type="ftr" sz="quarter" idx="11"/>
          </p:nvPr>
        </p:nvSpPr>
        <p:spPr/>
        <p:txBody>
          <a:bodyPr/>
          <a:lstStyle/>
          <a:p>
            <a:endParaRPr lang="en-UA"/>
          </a:p>
        </p:txBody>
      </p:sp>
      <p:sp>
        <p:nvSpPr>
          <p:cNvPr id="4" name="Slide Number Placeholder 3">
            <a:extLst>
              <a:ext uri="{FF2B5EF4-FFF2-40B4-BE49-F238E27FC236}">
                <a16:creationId xmlns:a16="http://schemas.microsoft.com/office/drawing/2014/main" id="{54840159-0EEA-854D-896D-823A15A8876E}"/>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161049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CD8F-A909-0E4B-9F14-0110A91E7E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A"/>
          </a:p>
        </p:txBody>
      </p:sp>
      <p:sp>
        <p:nvSpPr>
          <p:cNvPr id="3" name="Content Placeholder 2">
            <a:extLst>
              <a:ext uri="{FF2B5EF4-FFF2-40B4-BE49-F238E27FC236}">
                <a16:creationId xmlns:a16="http://schemas.microsoft.com/office/drawing/2014/main" id="{8ADF79DA-9CA6-EC42-B625-D19CCEC46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Text Placeholder 3">
            <a:extLst>
              <a:ext uri="{FF2B5EF4-FFF2-40B4-BE49-F238E27FC236}">
                <a16:creationId xmlns:a16="http://schemas.microsoft.com/office/drawing/2014/main" id="{B439A8E2-7C1D-5444-89C7-689349322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4F4CA8-4EF9-3145-939F-E8A6DFE31BEB}"/>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6" name="Footer Placeholder 5">
            <a:extLst>
              <a:ext uri="{FF2B5EF4-FFF2-40B4-BE49-F238E27FC236}">
                <a16:creationId xmlns:a16="http://schemas.microsoft.com/office/drawing/2014/main" id="{74B35A5E-3F50-5C4C-BE9A-8F244014273E}"/>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B5E1C255-6A60-D343-863A-7E00330800FD}"/>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25887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1D54C-C7EC-4142-92D4-A9019194C2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A"/>
          </a:p>
        </p:txBody>
      </p:sp>
      <p:sp>
        <p:nvSpPr>
          <p:cNvPr id="3" name="Picture Placeholder 2">
            <a:extLst>
              <a:ext uri="{FF2B5EF4-FFF2-40B4-BE49-F238E27FC236}">
                <a16:creationId xmlns:a16="http://schemas.microsoft.com/office/drawing/2014/main" id="{501A7E37-A46F-D442-BC81-C3E065888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A"/>
          </a:p>
        </p:txBody>
      </p:sp>
      <p:sp>
        <p:nvSpPr>
          <p:cNvPr id="4" name="Text Placeholder 3">
            <a:extLst>
              <a:ext uri="{FF2B5EF4-FFF2-40B4-BE49-F238E27FC236}">
                <a16:creationId xmlns:a16="http://schemas.microsoft.com/office/drawing/2014/main" id="{581BF524-EB9F-9F41-8985-B4B732994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E3C2A6-9E6B-4245-AC1C-5AD1B95E6CFA}"/>
              </a:ext>
            </a:extLst>
          </p:cNvPr>
          <p:cNvSpPr>
            <a:spLocks noGrp="1"/>
          </p:cNvSpPr>
          <p:nvPr>
            <p:ph type="dt" sz="half" idx="10"/>
          </p:nvPr>
        </p:nvSpPr>
        <p:spPr/>
        <p:txBody>
          <a:bodyPr/>
          <a:lstStyle/>
          <a:p>
            <a:fld id="{5BB7227E-F6BF-1C45-8BE7-2893D4647458}" type="datetimeFigureOut">
              <a:rPr lang="en-UA" smtClean="0"/>
              <a:t>04/10/2023</a:t>
            </a:fld>
            <a:endParaRPr lang="en-UA"/>
          </a:p>
        </p:txBody>
      </p:sp>
      <p:sp>
        <p:nvSpPr>
          <p:cNvPr id="6" name="Footer Placeholder 5">
            <a:extLst>
              <a:ext uri="{FF2B5EF4-FFF2-40B4-BE49-F238E27FC236}">
                <a16:creationId xmlns:a16="http://schemas.microsoft.com/office/drawing/2014/main" id="{69EEA3CC-39FE-444A-9E14-898B1007E7F8}"/>
              </a:ext>
            </a:extLst>
          </p:cNvPr>
          <p:cNvSpPr>
            <a:spLocks noGrp="1"/>
          </p:cNvSpPr>
          <p:nvPr>
            <p:ph type="ftr" sz="quarter" idx="11"/>
          </p:nvPr>
        </p:nvSpPr>
        <p:spPr/>
        <p:txBody>
          <a:bodyPr/>
          <a:lstStyle/>
          <a:p>
            <a:endParaRPr lang="en-UA"/>
          </a:p>
        </p:txBody>
      </p:sp>
      <p:sp>
        <p:nvSpPr>
          <p:cNvPr id="7" name="Slide Number Placeholder 6">
            <a:extLst>
              <a:ext uri="{FF2B5EF4-FFF2-40B4-BE49-F238E27FC236}">
                <a16:creationId xmlns:a16="http://schemas.microsoft.com/office/drawing/2014/main" id="{0D28E685-FAEE-D24D-A6CE-59D882EBBD35}"/>
              </a:ext>
            </a:extLst>
          </p:cNvPr>
          <p:cNvSpPr>
            <a:spLocks noGrp="1"/>
          </p:cNvSpPr>
          <p:nvPr>
            <p:ph type="sldNum" sz="quarter" idx="12"/>
          </p:nvPr>
        </p:nvSpPr>
        <p:spPr/>
        <p:txBody>
          <a:bodyPr/>
          <a:lstStyle/>
          <a:p>
            <a:fld id="{F28222AC-2F69-C948-925C-AD3044A2BBA3}" type="slidenum">
              <a:rPr lang="en-UA" smtClean="0"/>
              <a:t>‹#›</a:t>
            </a:fld>
            <a:endParaRPr lang="en-UA"/>
          </a:p>
        </p:txBody>
      </p:sp>
    </p:spTree>
    <p:extLst>
      <p:ext uri="{BB962C8B-B14F-4D97-AF65-F5344CB8AC3E}">
        <p14:creationId xmlns:p14="http://schemas.microsoft.com/office/powerpoint/2010/main" val="912264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40DE09-3BE0-434C-A72D-22766AFAC35A}"/>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10D031-9CC9-A745-9FEC-E4201A53FCDA}"/>
              </a:ext>
            </a:extLst>
          </p:cNvPr>
          <p:cNvSpPr>
            <a:spLocks noGrp="1"/>
          </p:cNvSpPr>
          <p:nvPr>
            <p:ph type="title"/>
          </p:nvPr>
        </p:nvSpPr>
        <p:spPr>
          <a:xfrm>
            <a:off x="2600696" y="136525"/>
            <a:ext cx="8871857" cy="779463"/>
          </a:xfrm>
          <a:prstGeom prst="rect">
            <a:avLst/>
          </a:prstGeom>
        </p:spPr>
        <p:txBody>
          <a:bodyPr vert="horz" lIns="91440" tIns="45720" rIns="91440" bIns="45720" rtlCol="0" anchor="ctr">
            <a:normAutofit/>
          </a:bodyPr>
          <a:lstStyle/>
          <a:p>
            <a:r>
              <a:rPr lang="en-GB" dirty="0"/>
              <a:t>Click to edit Master title style</a:t>
            </a:r>
            <a:endParaRPr lang="en-UA" dirty="0"/>
          </a:p>
        </p:txBody>
      </p:sp>
      <p:sp>
        <p:nvSpPr>
          <p:cNvPr id="3" name="Text Placeholder 2">
            <a:extLst>
              <a:ext uri="{FF2B5EF4-FFF2-40B4-BE49-F238E27FC236}">
                <a16:creationId xmlns:a16="http://schemas.microsoft.com/office/drawing/2014/main" id="{927A6DF9-7D70-9141-B942-9CF2DF1D4D82}"/>
              </a:ext>
            </a:extLst>
          </p:cNvPr>
          <p:cNvSpPr>
            <a:spLocks noGrp="1"/>
          </p:cNvSpPr>
          <p:nvPr>
            <p:ph type="body" idx="1"/>
          </p:nvPr>
        </p:nvSpPr>
        <p:spPr>
          <a:xfrm>
            <a:off x="838200" y="1270660"/>
            <a:ext cx="10515600" cy="490630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A" dirty="0"/>
          </a:p>
        </p:txBody>
      </p:sp>
      <p:sp>
        <p:nvSpPr>
          <p:cNvPr id="4" name="Date Placeholder 3">
            <a:extLst>
              <a:ext uri="{FF2B5EF4-FFF2-40B4-BE49-F238E27FC236}">
                <a16:creationId xmlns:a16="http://schemas.microsoft.com/office/drawing/2014/main" id="{EF16610B-EE0A-7843-91ED-B03C74C5E8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7227E-F6BF-1C45-8BE7-2893D4647458}" type="datetimeFigureOut">
              <a:rPr lang="en-UA" smtClean="0"/>
              <a:t>04/10/2023</a:t>
            </a:fld>
            <a:endParaRPr lang="en-UA"/>
          </a:p>
        </p:txBody>
      </p:sp>
      <p:sp>
        <p:nvSpPr>
          <p:cNvPr id="5" name="Footer Placeholder 4">
            <a:extLst>
              <a:ext uri="{FF2B5EF4-FFF2-40B4-BE49-F238E27FC236}">
                <a16:creationId xmlns:a16="http://schemas.microsoft.com/office/drawing/2014/main" id="{23EF6F1F-1913-4D45-A9C6-9357154CD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A"/>
          </a:p>
        </p:txBody>
      </p:sp>
      <p:sp>
        <p:nvSpPr>
          <p:cNvPr id="6" name="Slide Number Placeholder 5">
            <a:extLst>
              <a:ext uri="{FF2B5EF4-FFF2-40B4-BE49-F238E27FC236}">
                <a16:creationId xmlns:a16="http://schemas.microsoft.com/office/drawing/2014/main" id="{7CE1DFBE-BF9D-724E-A386-3CCE4684E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22AC-2F69-C948-925C-AD3044A2BBA3}" type="slidenum">
              <a:rPr lang="en-UA" smtClean="0"/>
              <a:t>‹#›</a:t>
            </a:fld>
            <a:endParaRPr lang="en-UA"/>
          </a:p>
        </p:txBody>
      </p:sp>
    </p:spTree>
    <p:extLst>
      <p:ext uri="{BB962C8B-B14F-4D97-AF65-F5344CB8AC3E}">
        <p14:creationId xmlns:p14="http://schemas.microsoft.com/office/powerpoint/2010/main" val="308261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s://uk.wikipedia.org/wiki/%D0%86%D1%81%D1%82%D0%BE%D1%80%D1%96%D1%8F_%D0%B2%D0%B8%D0%B2%D1%87%D0%B5%D0%BD%D0%BD%D1%8F_%D0%9C%D0%B0%D1%80%D1%81%D0%B0" TargetMode="External"/><Relationship Id="rId4" Type="http://schemas.openxmlformats.org/officeDocument/2006/relationships/hyperlink" Target="https://www.nasa.gov/mission_pages/mars/main/index.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2DA1-F281-E947-A5AC-B207E63FC240}"/>
              </a:ext>
            </a:extLst>
          </p:cNvPr>
          <p:cNvSpPr>
            <a:spLocks noGrp="1"/>
          </p:cNvSpPr>
          <p:nvPr>
            <p:ph type="ctrTitle"/>
          </p:nvPr>
        </p:nvSpPr>
        <p:spPr>
          <a:xfrm>
            <a:off x="192505" y="888026"/>
            <a:ext cx="8213558" cy="1794042"/>
          </a:xfrm>
        </p:spPr>
        <p:txBody>
          <a:bodyPr>
            <a:normAutofit fontScale="90000"/>
          </a:bodyPr>
          <a:lstStyle/>
          <a:p>
            <a:pPr algn="ctr">
              <a:lnSpc>
                <a:spcPct val="120000"/>
              </a:lnSpc>
            </a:pPr>
            <a:r>
              <a:rPr lang="uk-UA" sz="5400" b="1" dirty="0" smtClean="0">
                <a:latin typeface="Arial" panose="020B0604020202020204" pitchFamily="34" charset="0"/>
                <a:cs typeface="Arial" panose="020B0604020202020204" pitchFamily="34" charset="0"/>
              </a:rPr>
              <a:t>ІСТОРІЯ ДОСЛІДЖЕННЯ </a:t>
            </a:r>
            <a:r>
              <a:rPr lang="en-UA" sz="5400" b="1" dirty="0" smtClean="0">
                <a:latin typeface="Arial" panose="020B0604020202020204" pitchFamily="34" charset="0"/>
                <a:cs typeface="Arial" panose="020B0604020202020204" pitchFamily="34" charset="0"/>
              </a:rPr>
              <a:t> </a:t>
            </a:r>
            <a:r>
              <a:rPr lang="uk-UA" b="1" dirty="0" smtClean="0">
                <a:solidFill>
                  <a:schemeClr val="accent2"/>
                </a:solidFill>
                <a:latin typeface="Arial" panose="020B0604020202020204" pitchFamily="34" charset="0"/>
                <a:cs typeface="Arial" panose="020B0604020202020204" pitchFamily="34" charset="0"/>
              </a:rPr>
              <a:t>МАРСУ</a:t>
            </a:r>
            <a:endParaRPr lang="en-UA" b="1" dirty="0">
              <a:solidFill>
                <a:schemeClr val="accent2"/>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B0A0D37-0C31-1D49-BEEE-0E9D130C1779}"/>
              </a:ext>
            </a:extLst>
          </p:cNvPr>
          <p:cNvSpPr>
            <a:spLocks noGrp="1"/>
          </p:cNvSpPr>
          <p:nvPr>
            <p:ph type="subTitle" idx="1"/>
          </p:nvPr>
        </p:nvSpPr>
        <p:spPr>
          <a:xfrm>
            <a:off x="411313" y="3151415"/>
            <a:ext cx="6101781" cy="2008414"/>
          </a:xfrm>
        </p:spPr>
        <p:txBody>
          <a:bodyPr>
            <a:noAutofit/>
          </a:bodyPr>
          <a:lstStyle/>
          <a:p>
            <a:r>
              <a:rPr lang="ru-RU" sz="2800" dirty="0">
                <a:ln w="0"/>
                <a:effectLst>
                  <a:outerShdw blurRad="38100" dist="19050" dir="2700000" algn="tl" rotWithShape="0">
                    <a:schemeClr val="dk1">
                      <a:alpha val="40000"/>
                    </a:schemeClr>
                  </a:outerShdw>
                </a:effectLst>
              </a:rPr>
              <a:t>Виконав: Медвідь Артем Вадимович</a:t>
            </a:r>
          </a:p>
          <a:p>
            <a:r>
              <a:rPr lang="ru-RU" sz="2800" dirty="0">
                <a:ln w="0"/>
                <a:effectLst>
                  <a:outerShdw blurRad="38100" dist="19050" dir="2700000" algn="tl" rotWithShape="0">
                    <a:schemeClr val="dk1">
                      <a:alpha val="40000"/>
                    </a:schemeClr>
                  </a:outerShdw>
                </a:effectLst>
              </a:rPr>
              <a:t>Гурток : </a:t>
            </a:r>
            <a:r>
              <a:rPr lang="ru-RU" sz="2800" dirty="0" err="1" smtClean="0">
                <a:ln w="0"/>
                <a:effectLst>
                  <a:outerShdw blurRad="38100" dist="19050" dir="2700000" algn="tl" rotWithShape="0">
                    <a:schemeClr val="dk1">
                      <a:alpha val="40000"/>
                    </a:schemeClr>
                  </a:outerShdw>
                </a:effectLst>
              </a:rPr>
              <a:t>Астрономія</a:t>
            </a:r>
            <a:endParaRPr lang="ru-RU" sz="2800" dirty="0" smtClean="0">
              <a:ln w="0"/>
              <a:effectLst>
                <a:outerShdw blurRad="38100" dist="19050" dir="2700000" algn="tl" rotWithShape="0">
                  <a:schemeClr val="dk1">
                    <a:alpha val="40000"/>
                  </a:schemeClr>
                </a:outerShdw>
              </a:effectLst>
            </a:endParaRPr>
          </a:p>
          <a:p>
            <a:r>
              <a:rPr lang="ru-RU" sz="2800" dirty="0" err="1" smtClean="0">
                <a:ln w="0"/>
                <a:effectLst>
                  <a:outerShdw blurRad="38100" dist="19050" dir="2700000" algn="tl" rotWithShape="0">
                    <a:schemeClr val="dk1">
                      <a:alpha val="40000"/>
                    </a:schemeClr>
                  </a:outerShdw>
                </a:effectLst>
              </a:rPr>
              <a:t>Керівник</a:t>
            </a:r>
            <a:r>
              <a:rPr lang="ru-RU" sz="2800" dirty="0" smtClean="0">
                <a:ln w="0"/>
                <a:effectLst>
                  <a:outerShdw blurRad="38100" dist="19050" dir="2700000" algn="tl" rotWithShape="0">
                    <a:schemeClr val="dk1">
                      <a:alpha val="40000"/>
                    </a:schemeClr>
                  </a:outerShdw>
                </a:effectLst>
              </a:rPr>
              <a:t> </a:t>
            </a:r>
            <a:r>
              <a:rPr lang="ru-RU" sz="2800" dirty="0" err="1" smtClean="0">
                <a:ln w="0"/>
                <a:effectLst>
                  <a:outerShdw blurRad="38100" dist="19050" dir="2700000" algn="tl" rotWithShape="0">
                    <a:schemeClr val="dk1">
                      <a:alpha val="40000"/>
                    </a:schemeClr>
                  </a:outerShdw>
                </a:effectLst>
              </a:rPr>
              <a:t>гуртка</a:t>
            </a:r>
            <a:r>
              <a:rPr lang="ru-RU" sz="2800" dirty="0" smtClean="0">
                <a:ln w="0"/>
                <a:effectLst>
                  <a:outerShdw blurRad="38100" dist="19050" dir="2700000" algn="tl" rotWithShape="0">
                    <a:schemeClr val="dk1">
                      <a:alpha val="40000"/>
                    </a:schemeClr>
                  </a:outerShdw>
                </a:effectLst>
              </a:rPr>
              <a:t>: </a:t>
            </a:r>
            <a:r>
              <a:rPr lang="ru-RU" sz="2800" dirty="0" err="1" smtClean="0">
                <a:ln w="0"/>
                <a:effectLst>
                  <a:outerShdw blurRad="38100" dist="19050" dir="2700000" algn="tl" rotWithShape="0">
                    <a:schemeClr val="dk1">
                      <a:alpha val="40000"/>
                    </a:schemeClr>
                  </a:outerShdw>
                </a:effectLst>
              </a:rPr>
              <a:t>Медвідь</a:t>
            </a:r>
            <a:r>
              <a:rPr lang="ru-RU" sz="2800" dirty="0" smtClean="0">
                <a:ln w="0"/>
                <a:effectLst>
                  <a:outerShdw blurRad="38100" dist="19050" dir="2700000" algn="tl" rotWithShape="0">
                    <a:schemeClr val="dk1">
                      <a:alpha val="40000"/>
                    </a:schemeClr>
                  </a:outerShdw>
                </a:effectLst>
              </a:rPr>
              <a:t> Михайло </a:t>
            </a:r>
            <a:r>
              <a:rPr lang="ru-RU" sz="2800" dirty="0" err="1" smtClean="0">
                <a:ln w="0"/>
                <a:effectLst>
                  <a:outerShdw blurRad="38100" dist="19050" dir="2700000" algn="tl" rotWithShape="0">
                    <a:schemeClr val="dk1">
                      <a:alpha val="40000"/>
                    </a:schemeClr>
                  </a:outerShdw>
                </a:effectLst>
              </a:rPr>
              <a:t>Володимирович</a:t>
            </a:r>
            <a:endParaRPr lang="ru-RU" sz="2800" dirty="0">
              <a:ln w="0"/>
              <a:effectLst>
                <a:outerShdw blurRad="38100" dist="19050" dir="2700000" algn="tl" rotWithShape="0">
                  <a:schemeClr val="dk1">
                    <a:alpha val="40000"/>
                  </a:schemeClr>
                </a:outerShdw>
              </a:effectLst>
            </a:endParaRPr>
          </a:p>
        </p:txBody>
      </p:sp>
      <p:sp>
        <p:nvSpPr>
          <p:cNvPr id="5" name="Subtitle 2">
            <a:extLst>
              <a:ext uri="{FF2B5EF4-FFF2-40B4-BE49-F238E27FC236}">
                <a16:creationId xmlns:a16="http://schemas.microsoft.com/office/drawing/2014/main" id="{5B0A0D37-0C31-1D49-BEEE-0E9D130C1779}"/>
              </a:ext>
            </a:extLst>
          </p:cNvPr>
          <p:cNvSpPr txBox="1">
            <a:spLocks/>
          </p:cNvSpPr>
          <p:nvPr/>
        </p:nvSpPr>
        <p:spPr>
          <a:xfrm>
            <a:off x="192505" y="218421"/>
            <a:ext cx="10459453" cy="3751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sz="1800" dirty="0" smtClean="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Комунальна </a:t>
            </a:r>
            <a:r>
              <a:rPr lang="uk-UA" sz="18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установа «Центр позашкільної освіти та виховання Ананьївської міської ради»</a:t>
            </a:r>
          </a:p>
          <a:p>
            <a:endParaRPr lang="ru-RU" sz="1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975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原创设计师QQ598969553          _22"/>
          <p:cNvSpPr txBox="1"/>
          <p:nvPr/>
        </p:nvSpPr>
        <p:spPr>
          <a:xfrm>
            <a:off x="2454356" y="341557"/>
            <a:ext cx="9153875" cy="3816429"/>
          </a:xfrm>
          <a:prstGeom prst="rect">
            <a:avLst/>
          </a:prstGeom>
          <a:noFill/>
        </p:spPr>
        <p:txBody>
          <a:bodyPr wrap="square" rtlCol="0">
            <a:spAutoFit/>
          </a:bodyPr>
          <a:lstStyle/>
          <a:p>
            <a:pPr algn="just"/>
            <a:r>
              <a:rPr lang="uk-UA" altLang="zh-CN" sz="2200" dirty="0">
                <a:solidFill>
                  <a:schemeClr val="bg1">
                    <a:lumMod val="50000"/>
                  </a:schemeClr>
                </a:solidFill>
                <a:cs typeface="Open Sans" panose="020B0606030504020204" pitchFamily="34" charset="0"/>
              </a:rPr>
              <a:t>Марс має полярні шапки, які складаються зо льоду та снігу. На півночі Марса полярна шапка складається з водяного льоду та вміщує значну кількість води, оцінюється щонайменше в 87% маси льоду, що є на північному полюсі Марса. Полярна шапка на південь від центральної частини Марса складається головним чином з вуглекислого льоду. Розмір полярної шапки може змінюватися в залежності від сезону та коливань температури на поверхні Марса. Льодові полярні шапки Марса були виявлені за допомогою космічних апаратів та наземних телескопів. Ці шапки є важливим об'єктом досліджень, оскільки вони можуть надати важливу інформацію про історію та склад атмосфери Марса, а також про можливість майбутнього заселення цієї планети.</a:t>
            </a:r>
          </a:p>
        </p:txBody>
      </p:sp>
      <p:pic>
        <p:nvPicPr>
          <p:cNvPr id="6" name="Рисунок 2"/>
          <p:cNvPicPr>
            <a:picLocks noChangeAspect="1"/>
          </p:cNvPicPr>
          <p:nvPr/>
        </p:nvPicPr>
        <p:blipFill rotWithShape="1">
          <a:blip r:embed="rId2"/>
          <a:srcRect t="5705" b="10757"/>
          <a:stretch/>
        </p:blipFill>
        <p:spPr>
          <a:xfrm>
            <a:off x="402956" y="4280693"/>
            <a:ext cx="4577471" cy="2383580"/>
          </a:xfrm>
          <a:prstGeom prst="rect">
            <a:avLst/>
          </a:prstGeom>
          <a:ln>
            <a:noFill/>
          </a:ln>
          <a:effectLst>
            <a:softEdge rad="112500"/>
          </a:effectLst>
        </p:spPr>
      </p:pic>
      <p:pic>
        <p:nvPicPr>
          <p:cNvPr id="7" name="Рисунок 3"/>
          <p:cNvPicPr>
            <a:picLocks noChangeAspect="1"/>
          </p:cNvPicPr>
          <p:nvPr/>
        </p:nvPicPr>
        <p:blipFill rotWithShape="1">
          <a:blip r:embed="rId3"/>
          <a:srcRect l="2911" t="6386" r="2580" b="13827"/>
          <a:stretch/>
        </p:blipFill>
        <p:spPr>
          <a:xfrm>
            <a:off x="4980427" y="4248264"/>
            <a:ext cx="4577471" cy="2416009"/>
          </a:xfrm>
          <a:prstGeom prst="rect">
            <a:avLst/>
          </a:prstGeom>
          <a:ln>
            <a:noFill/>
          </a:ln>
          <a:effectLst>
            <a:softEdge rad="112500"/>
          </a:effectLst>
        </p:spPr>
      </p:pic>
    </p:spTree>
    <p:extLst>
      <p:ext uri="{BB962C8B-B14F-4D97-AF65-F5344CB8AC3E}">
        <p14:creationId xmlns:p14="http://schemas.microsoft.com/office/powerpoint/2010/main" val="995403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3264"/>
            <a:ext cx="7142651"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a:solidFill>
                  <a:schemeClr val="accent2"/>
                </a:solidFill>
                <a:latin typeface="Arial" panose="020B0604020202020204" pitchFamily="34" charset="0"/>
                <a:cs typeface="Arial" panose="020B0604020202020204" pitchFamily="34" charset="0"/>
              </a:rPr>
              <a:t>Дослідження </a:t>
            </a:r>
            <a:r>
              <a:rPr lang="uk-UA" sz="3600" b="1" dirty="0" smtClean="0">
                <a:solidFill>
                  <a:schemeClr val="accent2"/>
                </a:solidFill>
                <a:latin typeface="Arial" panose="020B0604020202020204" pitchFamily="34" charset="0"/>
                <a:cs typeface="Arial" panose="020B0604020202020204" pitchFamily="34" charset="0"/>
              </a:rPr>
              <a:t>Марса</a:t>
            </a:r>
            <a:endParaRPr lang="uk-UA" sz="3600" b="1" dirty="0">
              <a:solidFill>
                <a:schemeClr val="accent2"/>
              </a:solidFill>
              <a:latin typeface="Arial" panose="020B0604020202020204" pitchFamily="34" charset="0"/>
              <a:cs typeface="Arial" panose="020B0604020202020204" pitchFamily="34" charset="0"/>
            </a:endParaRPr>
          </a:p>
        </p:txBody>
      </p:sp>
      <p:sp>
        <p:nvSpPr>
          <p:cNvPr id="10" name="原创设计师QQ598969553          _22"/>
          <p:cNvSpPr txBox="1"/>
          <p:nvPr/>
        </p:nvSpPr>
        <p:spPr>
          <a:xfrm>
            <a:off x="1983782" y="1180863"/>
            <a:ext cx="5024816" cy="2246769"/>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Одним з основних проектів дослідження Марса є місія </a:t>
            </a:r>
            <a:r>
              <a:rPr lang="en-US" altLang="zh-CN" sz="2000" dirty="0">
                <a:solidFill>
                  <a:schemeClr val="bg1">
                    <a:lumMod val="50000"/>
                  </a:schemeClr>
                </a:solidFill>
                <a:cs typeface="Open Sans" panose="020B0606030504020204" pitchFamily="34" charset="0"/>
              </a:rPr>
              <a:t>NASA "</a:t>
            </a:r>
            <a:r>
              <a:rPr lang="uk-UA" altLang="zh-CN" sz="2000" dirty="0">
                <a:solidFill>
                  <a:schemeClr val="bg1">
                    <a:lumMod val="50000"/>
                  </a:schemeClr>
                </a:solidFill>
                <a:cs typeface="Open Sans" panose="020B0606030504020204" pitchFamily="34" charset="0"/>
              </a:rPr>
              <a:t>Марс 2020", яка запустила на Марс нову ровер-місіонерку "Персеверанс" у лютому 2021 року. Ровер здійснює висадку на поверхню Марса і збирає проби гір, грунту та інших матеріалів для подальшого аналізу. </a:t>
            </a:r>
          </a:p>
        </p:txBody>
      </p:sp>
      <p:pic>
        <p:nvPicPr>
          <p:cNvPr id="12" name="Рисунок 1"/>
          <p:cNvPicPr>
            <a:picLocks noChangeAspect="1"/>
          </p:cNvPicPr>
          <p:nvPr/>
        </p:nvPicPr>
        <p:blipFill>
          <a:blip r:embed="rId2"/>
          <a:stretch>
            <a:fillRect/>
          </a:stretch>
        </p:blipFill>
        <p:spPr>
          <a:xfrm>
            <a:off x="7132582" y="1063132"/>
            <a:ext cx="4487483" cy="2565537"/>
          </a:xfrm>
          <a:prstGeom prst="rect">
            <a:avLst/>
          </a:prstGeom>
          <a:ln>
            <a:noFill/>
          </a:ln>
          <a:effectLst>
            <a:softEdge rad="112500"/>
          </a:effectLst>
        </p:spPr>
      </p:pic>
      <p:pic>
        <p:nvPicPr>
          <p:cNvPr id="13" name="Рисунок 2"/>
          <p:cNvPicPr>
            <a:picLocks noChangeAspect="1"/>
          </p:cNvPicPr>
          <p:nvPr/>
        </p:nvPicPr>
        <p:blipFill>
          <a:blip r:embed="rId3"/>
          <a:stretch>
            <a:fillRect/>
          </a:stretch>
        </p:blipFill>
        <p:spPr>
          <a:xfrm>
            <a:off x="345354" y="4031620"/>
            <a:ext cx="4487483" cy="2565536"/>
          </a:xfrm>
          <a:prstGeom prst="rect">
            <a:avLst/>
          </a:prstGeom>
          <a:ln>
            <a:noFill/>
          </a:ln>
          <a:effectLst>
            <a:softEdge rad="112500"/>
          </a:effectLst>
        </p:spPr>
      </p:pic>
      <p:sp>
        <p:nvSpPr>
          <p:cNvPr id="14" name="原创设计师QQ598969553          _22"/>
          <p:cNvSpPr txBox="1"/>
          <p:nvPr/>
        </p:nvSpPr>
        <p:spPr>
          <a:xfrm>
            <a:off x="4879331" y="3949623"/>
            <a:ext cx="5304236" cy="2554545"/>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Нові технології, які були розроблені для дослідження Марса, також знайшли застосування на Землі. Наприклад, багато з технологій, що використовуються для аналізу марсіанських гір, ґрунту і атмосфери, можуть бути застосовані для дослідження нашої власної планети, зокрема, для вивчення клімату, геології та природних ресурсів.</a:t>
            </a:r>
          </a:p>
        </p:txBody>
      </p:sp>
      <p:sp>
        <p:nvSpPr>
          <p:cNvPr id="11" name="Right Triangle 10">
            <a:extLst>
              <a:ext uri="{FF2B5EF4-FFF2-40B4-BE49-F238E27FC236}">
                <a16:creationId xmlns:a16="http://schemas.microsoft.com/office/drawing/2014/main" id="{EFEF72E6-193C-46B3-9D28-EA9EB62AA287}"/>
              </a:ext>
            </a:extLst>
          </p:cNvPr>
          <p:cNvSpPr/>
          <p:nvPr/>
        </p:nvSpPr>
        <p:spPr>
          <a:xfrm rot="10800000">
            <a:off x="10848813" y="1124934"/>
            <a:ext cx="697109" cy="697109"/>
          </a:xfrm>
          <a:prstGeom prst="rtTriangle">
            <a:avLst/>
          </a:prstGeom>
          <a:solidFill>
            <a:srgbClr val="00B0F0"/>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6" name="Pentagon 15">
            <a:extLst>
              <a:ext uri="{FF2B5EF4-FFF2-40B4-BE49-F238E27FC236}">
                <a16:creationId xmlns:a16="http://schemas.microsoft.com/office/drawing/2014/main" id="{F0A45BF4-890D-4CBD-B601-20A4AD98193E}"/>
              </a:ext>
            </a:extLst>
          </p:cNvPr>
          <p:cNvSpPr/>
          <p:nvPr/>
        </p:nvSpPr>
        <p:spPr>
          <a:xfrm flipV="1">
            <a:off x="2045774" y="3463732"/>
            <a:ext cx="5024816" cy="45719"/>
          </a:xfrm>
          <a:prstGeom prst="homePlate">
            <a:avLst/>
          </a:prstGeom>
          <a:solidFill>
            <a:srgbClr val="00B0F0"/>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9" name="Pentagon 18">
            <a:extLst>
              <a:ext uri="{FF2B5EF4-FFF2-40B4-BE49-F238E27FC236}">
                <a16:creationId xmlns:a16="http://schemas.microsoft.com/office/drawing/2014/main" id="{F0A45BF4-890D-4CBD-B601-20A4AD98193E}"/>
              </a:ext>
            </a:extLst>
          </p:cNvPr>
          <p:cNvSpPr/>
          <p:nvPr/>
        </p:nvSpPr>
        <p:spPr>
          <a:xfrm flipV="1">
            <a:off x="4948914" y="6512425"/>
            <a:ext cx="5024816" cy="45719"/>
          </a:xfrm>
          <a:prstGeom prst="homePlate">
            <a:avLst/>
          </a:prstGeom>
          <a:solidFill>
            <a:srgbClr val="00B050"/>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20" name="Right Triangle 30">
            <a:extLst>
              <a:ext uri="{FF2B5EF4-FFF2-40B4-BE49-F238E27FC236}">
                <a16:creationId xmlns:a16="http://schemas.microsoft.com/office/drawing/2014/main" id="{F0BE880E-A1B2-441A-B69E-48CC871BCB90}"/>
              </a:ext>
            </a:extLst>
          </p:cNvPr>
          <p:cNvSpPr/>
          <p:nvPr/>
        </p:nvSpPr>
        <p:spPr>
          <a:xfrm rot="5400000">
            <a:off x="424574" y="4113170"/>
            <a:ext cx="719948" cy="693659"/>
          </a:xfrm>
          <a:prstGeom prst="rtTriangle">
            <a:avLst/>
          </a:prstGeom>
          <a:solidFill>
            <a:srgbClr val="00B050"/>
          </a:solidFill>
          <a:ln>
            <a:solidFill>
              <a:schemeClr val="accent6"/>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Rectangle 8"/>
          <p:cNvSpPr/>
          <p:nvPr/>
        </p:nvSpPr>
        <p:spPr>
          <a:xfrm>
            <a:off x="376882" y="3980619"/>
            <a:ext cx="476412" cy="646331"/>
          </a:xfrm>
          <a:prstGeom prst="rect">
            <a:avLst/>
          </a:prstGeom>
        </p:spPr>
        <p:txBody>
          <a:bodyPr wrap="none">
            <a:spAutoFit/>
          </a:bodyPr>
          <a:lstStyle/>
          <a:p>
            <a:pPr algn="ctr"/>
            <a:r>
              <a:rPr lang="uk-UA" altLang="ko-KR" sz="3600" b="1" dirty="0" smtClean="0">
                <a:solidFill>
                  <a:schemeClr val="bg1"/>
                </a:solidFill>
                <a:cs typeface="Arial" pitchFamily="34" charset="0"/>
              </a:rPr>
              <a:t>Н</a:t>
            </a:r>
            <a:endParaRPr lang="ko-KR" altLang="en-US" sz="3600" b="1" dirty="0">
              <a:solidFill>
                <a:schemeClr val="bg1"/>
              </a:solidFill>
              <a:cs typeface="Arial" pitchFamily="34" charset="0"/>
            </a:endParaRPr>
          </a:p>
        </p:txBody>
      </p:sp>
      <p:sp>
        <p:nvSpPr>
          <p:cNvPr id="3" name="Rectangle 2"/>
          <p:cNvSpPr/>
          <p:nvPr/>
        </p:nvSpPr>
        <p:spPr>
          <a:xfrm>
            <a:off x="11095087" y="1001140"/>
            <a:ext cx="497252" cy="646331"/>
          </a:xfrm>
          <a:prstGeom prst="rect">
            <a:avLst/>
          </a:prstGeom>
        </p:spPr>
        <p:txBody>
          <a:bodyPr wrap="none">
            <a:spAutoFit/>
          </a:bodyPr>
          <a:lstStyle/>
          <a:p>
            <a:pPr algn="ctr"/>
            <a:r>
              <a:rPr lang="uk-UA" altLang="ko-KR" sz="3600" b="1" dirty="0">
                <a:solidFill>
                  <a:schemeClr val="bg1"/>
                </a:solidFill>
                <a:cs typeface="Arial" pitchFamily="34" charset="0"/>
              </a:rPr>
              <a:t>О</a:t>
            </a:r>
            <a:endParaRPr lang="ko-KR" altLang="en-US" sz="3600" b="1" dirty="0">
              <a:solidFill>
                <a:schemeClr val="bg1"/>
              </a:solidFill>
              <a:cs typeface="Arial" pitchFamily="34" charset="0"/>
            </a:endParaRPr>
          </a:p>
        </p:txBody>
      </p:sp>
      <p:pic>
        <p:nvPicPr>
          <p:cNvPr id="22" name="Picture 2" descr="https://cdn-icons-png.flaticon.com/512/8246/8246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3525">
            <a:off x="3418099"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5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26 -0.00023 L 0.43724 0.00533 " pathEditMode="relative" rAng="0" ptsTypes="AA">
                                      <p:cBhvr>
                                        <p:cTn id="6" dur="2000" fill="hold"/>
                                        <p:tgtEl>
                                          <p:spTgt spid="22"/>
                                        </p:tgtEl>
                                        <p:attrNameLst>
                                          <p:attrName>ppt_x</p:attrName>
                                          <p:attrName>ppt_y</p:attrName>
                                        </p:attrNameLst>
                                      </p:cBhvr>
                                      <p:rCtr x="21849"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原创设计师QQ598969553          _22"/>
          <p:cNvSpPr txBox="1"/>
          <p:nvPr/>
        </p:nvSpPr>
        <p:spPr>
          <a:xfrm>
            <a:off x="2526225" y="305815"/>
            <a:ext cx="9376473" cy="1631216"/>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Дослідження на Марсі в астробіології є однією з ключових галузей досліджень на цій планеті. Астробіологія вивчає можливість існування життя на інших планетах, в тому числі на Марсі. Завдяки сучасним технологіям, вчені можуть вивчати Марс з допомогою марсоходів та інших дослідницьких місій, що дозволяє детальніше досліджувати склад атмосфери, клімат, геологію та геохімію планети</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cxnSp>
        <p:nvCxnSpPr>
          <p:cNvPr id="13" name="直接连接符 78"/>
          <p:cNvCxnSpPr/>
          <p:nvPr/>
        </p:nvCxnSpPr>
        <p:spPr>
          <a:xfrm>
            <a:off x="978411" y="3750590"/>
            <a:ext cx="0" cy="1394845"/>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原创设计师QQ598969553          _22"/>
          <p:cNvSpPr txBox="1"/>
          <p:nvPr/>
        </p:nvSpPr>
        <p:spPr>
          <a:xfrm>
            <a:off x="289303" y="5315229"/>
            <a:ext cx="9376473" cy="1323439"/>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Одним </a:t>
            </a:r>
            <a:r>
              <a:rPr lang="uk-UA" altLang="zh-CN" sz="2000" dirty="0">
                <a:solidFill>
                  <a:schemeClr val="bg1">
                    <a:lumMod val="50000"/>
                  </a:schemeClr>
                </a:solidFill>
                <a:cs typeface="Open Sans" panose="020B0606030504020204" pitchFamily="34" charset="0"/>
              </a:rPr>
              <a:t>із найбільш важливих досягнень в астробіології на Марсі було відкриття, зроблене марсоходом </a:t>
            </a:r>
            <a:r>
              <a:rPr lang="en-US" altLang="zh-CN" sz="2000" dirty="0">
                <a:solidFill>
                  <a:schemeClr val="bg1">
                    <a:lumMod val="50000"/>
                  </a:schemeClr>
                </a:solidFill>
                <a:cs typeface="Open Sans" panose="020B0606030504020204" pitchFamily="34" charset="0"/>
              </a:rPr>
              <a:t>Curiosity, </a:t>
            </a:r>
            <a:r>
              <a:rPr lang="uk-UA" altLang="zh-CN" sz="2000" dirty="0">
                <a:solidFill>
                  <a:schemeClr val="bg1">
                    <a:lumMod val="50000"/>
                  </a:schemeClr>
                </a:solidFill>
                <a:cs typeface="Open Sans" panose="020B0606030504020204" pitchFamily="34" charset="0"/>
              </a:rPr>
              <a:t>який виявив органічні речовини в породах Марса. Це може свідчити про те, що в минулому на Марсі могло існувати життя або можливо й досі існує у вигляді мікробів. </a:t>
            </a:r>
          </a:p>
        </p:txBody>
      </p:sp>
      <p:sp>
        <p:nvSpPr>
          <p:cNvPr id="14" name="原创设计师QQ598969553          _22"/>
          <p:cNvSpPr txBox="1"/>
          <p:nvPr/>
        </p:nvSpPr>
        <p:spPr>
          <a:xfrm>
            <a:off x="1761640" y="1983454"/>
            <a:ext cx="9376473" cy="1631216"/>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Однією </a:t>
            </a:r>
            <a:r>
              <a:rPr lang="uk-UA" altLang="zh-CN" sz="2000" dirty="0">
                <a:solidFill>
                  <a:schemeClr val="bg1">
                    <a:lumMod val="50000"/>
                  </a:schemeClr>
                </a:solidFill>
                <a:cs typeface="Open Sans" panose="020B0606030504020204" pitchFamily="34" charset="0"/>
              </a:rPr>
              <a:t>з головних завдань в астробіології на Марсі є виявлення слідів життя на цій планеті. Наприклад, вчені досліджують Марс на предмет існування води та льоду, оскільки вода є необхідною умовою для існування життя, яке ми знаємо на Землі. Також досліджуються вміст газів в атмосфері, зокрема метану, який може бути ознакою біологічної активності</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sp>
        <p:nvSpPr>
          <p:cNvPr id="19" name="原创设计师QQ598969553          _22"/>
          <p:cNvSpPr txBox="1"/>
          <p:nvPr/>
        </p:nvSpPr>
        <p:spPr>
          <a:xfrm>
            <a:off x="1074548" y="3645666"/>
            <a:ext cx="9376473" cy="1631216"/>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Іншими </a:t>
            </a:r>
            <a:r>
              <a:rPr lang="uk-UA" altLang="zh-CN" sz="2000" dirty="0">
                <a:solidFill>
                  <a:schemeClr val="bg1">
                    <a:lumMod val="50000"/>
                  </a:schemeClr>
                </a:solidFill>
                <a:cs typeface="Open Sans" panose="020B0606030504020204" pitchFamily="34" charset="0"/>
              </a:rPr>
              <a:t>дослідженнями в астробіології на Марсі є дослідження можливості існування життя в екстремальних умовах планети, таких як радіація, екстремальна сухість, мінливий клімат та інші фактори. Ці дослідження можуть допомогти виявити потенційні біохімічні процеси, які можуть відбуватись на Марсі та сприяти розвитку життя</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cxnSp>
        <p:nvCxnSpPr>
          <p:cNvPr id="20" name="直接连接符 78"/>
          <p:cNvCxnSpPr/>
          <p:nvPr/>
        </p:nvCxnSpPr>
        <p:spPr>
          <a:xfrm>
            <a:off x="216410" y="5424407"/>
            <a:ext cx="0" cy="1116000"/>
          </a:xfrm>
          <a:prstGeom prst="line">
            <a:avLst/>
          </a:prstGeom>
          <a:ln w="508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78"/>
          <p:cNvCxnSpPr/>
          <p:nvPr/>
        </p:nvCxnSpPr>
        <p:spPr>
          <a:xfrm>
            <a:off x="1704245" y="2101639"/>
            <a:ext cx="0" cy="1394845"/>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78"/>
          <p:cNvCxnSpPr/>
          <p:nvPr/>
        </p:nvCxnSpPr>
        <p:spPr>
          <a:xfrm>
            <a:off x="2461084" y="408501"/>
            <a:ext cx="0" cy="14400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78"/>
          <p:cNvCxnSpPr/>
          <p:nvPr/>
        </p:nvCxnSpPr>
        <p:spPr>
          <a:xfrm flipH="1">
            <a:off x="1693355" y="3614670"/>
            <a:ext cx="9444758" cy="0"/>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78"/>
          <p:cNvCxnSpPr/>
          <p:nvPr/>
        </p:nvCxnSpPr>
        <p:spPr>
          <a:xfrm flipH="1">
            <a:off x="2461084" y="1948378"/>
            <a:ext cx="9441613"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78"/>
          <p:cNvCxnSpPr/>
          <p:nvPr/>
        </p:nvCxnSpPr>
        <p:spPr>
          <a:xfrm flipH="1">
            <a:off x="952012" y="5246280"/>
            <a:ext cx="9444758"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78"/>
          <p:cNvCxnSpPr/>
          <p:nvPr/>
        </p:nvCxnSpPr>
        <p:spPr>
          <a:xfrm flipH="1">
            <a:off x="185414" y="6638668"/>
            <a:ext cx="9444758" cy="0"/>
          </a:xfrm>
          <a:prstGeom prst="line">
            <a:avLst/>
          </a:prstGeom>
          <a:ln w="508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99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原创设计师QQ598969553          _22"/>
          <p:cNvSpPr txBox="1"/>
          <p:nvPr/>
        </p:nvSpPr>
        <p:spPr>
          <a:xfrm>
            <a:off x="5851711" y="845558"/>
            <a:ext cx="5801875" cy="2862322"/>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Одним зі значущих досягнень у дослідженні Марса є здійснення місії </a:t>
            </a:r>
            <a:r>
              <a:rPr lang="en-US" altLang="zh-CN" sz="2000" dirty="0">
                <a:solidFill>
                  <a:schemeClr val="bg1">
                    <a:lumMod val="50000"/>
                  </a:schemeClr>
                </a:solidFill>
                <a:cs typeface="Open Sans" panose="020B0606030504020204" pitchFamily="34" charset="0"/>
              </a:rPr>
              <a:t>NASA Mars 2020 </a:t>
            </a:r>
            <a:r>
              <a:rPr lang="uk-UA" altLang="zh-CN" sz="2000" dirty="0">
                <a:solidFill>
                  <a:schemeClr val="bg1">
                    <a:lumMod val="50000"/>
                  </a:schemeClr>
                </a:solidFill>
                <a:cs typeface="Open Sans" panose="020B0606030504020204" pitchFamily="34" charset="0"/>
              </a:rPr>
              <a:t>зі зміною ландшафту та пошуком слідів минулого життя на Марсі. Головним елементом місії є марсохід </a:t>
            </a:r>
            <a:r>
              <a:rPr lang="en-US" altLang="zh-CN" sz="2000" dirty="0">
                <a:solidFill>
                  <a:schemeClr val="bg1">
                    <a:lumMod val="50000"/>
                  </a:schemeClr>
                </a:solidFill>
                <a:cs typeface="Open Sans" panose="020B0606030504020204" pitchFamily="34" charset="0"/>
              </a:rPr>
              <a:t>Perseverance, </a:t>
            </a:r>
            <a:r>
              <a:rPr lang="uk-UA" altLang="zh-CN" sz="2000" dirty="0">
                <a:solidFill>
                  <a:schemeClr val="bg1">
                    <a:lumMod val="50000"/>
                  </a:schemeClr>
                </a:solidFill>
                <a:cs typeface="Open Sans" panose="020B0606030504020204" pitchFamily="34" charset="0"/>
              </a:rPr>
              <a:t>який був запущений на Марс у лютому 2021 року. </a:t>
            </a:r>
            <a:r>
              <a:rPr lang="en-US" altLang="zh-CN" sz="2000" dirty="0">
                <a:solidFill>
                  <a:schemeClr val="bg1">
                    <a:lumMod val="50000"/>
                  </a:schemeClr>
                </a:solidFill>
                <a:cs typeface="Open Sans" panose="020B0606030504020204" pitchFamily="34" charset="0"/>
              </a:rPr>
              <a:t>Perseverance </a:t>
            </a:r>
            <a:r>
              <a:rPr lang="uk-UA" altLang="zh-CN" sz="2000" dirty="0">
                <a:solidFill>
                  <a:schemeClr val="bg1">
                    <a:lumMod val="50000"/>
                  </a:schemeClr>
                </a:solidFill>
                <a:cs typeface="Open Sans" panose="020B0606030504020204" pitchFamily="34" charset="0"/>
              </a:rPr>
              <a:t>обладнаний рядом наукових інструментів, включаючи марсоход </a:t>
            </a:r>
            <a:r>
              <a:rPr lang="en-US" altLang="zh-CN" sz="2000" dirty="0">
                <a:solidFill>
                  <a:schemeClr val="bg1">
                    <a:lumMod val="50000"/>
                  </a:schemeClr>
                </a:solidFill>
                <a:cs typeface="Open Sans" panose="020B0606030504020204" pitchFamily="34" charset="0"/>
              </a:rPr>
              <a:t>Ingenuity, </a:t>
            </a:r>
            <a:r>
              <a:rPr lang="uk-UA" altLang="zh-CN" sz="2000" dirty="0">
                <a:solidFill>
                  <a:schemeClr val="bg1">
                    <a:lumMod val="50000"/>
                  </a:schemeClr>
                </a:solidFill>
                <a:cs typeface="Open Sans" panose="020B0606030504020204" pitchFamily="34" charset="0"/>
              </a:rPr>
              <a:t>перший вертоліт, який здійснив польот на іншій планеті.</a:t>
            </a:r>
          </a:p>
        </p:txBody>
      </p:sp>
      <p:pic>
        <p:nvPicPr>
          <p:cNvPr id="7"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891" y="911830"/>
            <a:ext cx="4160645" cy="2612644"/>
          </a:xfrm>
          <a:prstGeom prst="rect">
            <a:avLst/>
          </a:prstGeom>
          <a:ln>
            <a:noFill/>
          </a:ln>
          <a:effectLst>
            <a:softEdge rad="112500"/>
          </a:effectLst>
        </p:spPr>
      </p:pic>
      <p:pic>
        <p:nvPicPr>
          <p:cNvPr id="11"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711" y="3773300"/>
            <a:ext cx="4160645" cy="2612644"/>
          </a:xfrm>
          <a:prstGeom prst="rect">
            <a:avLst/>
          </a:prstGeom>
          <a:ln>
            <a:noFill/>
          </a:ln>
          <a:effectLst>
            <a:softEdge rad="112500"/>
          </a:effectLst>
        </p:spPr>
      </p:pic>
      <p:sp>
        <p:nvSpPr>
          <p:cNvPr id="2" name="Прямоугольник 1"/>
          <p:cNvSpPr/>
          <p:nvPr/>
        </p:nvSpPr>
        <p:spPr>
          <a:xfrm>
            <a:off x="1412890" y="3707880"/>
            <a:ext cx="3989287" cy="3170099"/>
          </a:xfrm>
          <a:prstGeom prst="rect">
            <a:avLst/>
          </a:prstGeom>
        </p:spPr>
        <p:txBody>
          <a:bodyPr wrap="square">
            <a:spAutoFit/>
          </a:bodyPr>
          <a:lstStyle/>
          <a:p>
            <a:pPr algn="just"/>
            <a:r>
              <a:rPr lang="uk-UA" altLang="zh-CN" sz="2000" dirty="0">
                <a:solidFill>
                  <a:schemeClr val="bg1">
                    <a:lumMod val="50000"/>
                  </a:schemeClr>
                </a:solidFill>
                <a:cs typeface="Open Sans" panose="020B0606030504020204" pitchFamily="34" charset="0"/>
              </a:rPr>
              <a:t>Перевагою місії </a:t>
            </a:r>
            <a:r>
              <a:rPr lang="en-US" altLang="zh-CN" sz="2000" dirty="0">
                <a:solidFill>
                  <a:schemeClr val="bg1">
                    <a:lumMod val="50000"/>
                  </a:schemeClr>
                </a:solidFill>
                <a:cs typeface="Open Sans" panose="020B0606030504020204" pitchFamily="34" charset="0"/>
              </a:rPr>
              <a:t>Mars 2020 </a:t>
            </a:r>
            <a:r>
              <a:rPr lang="uk-UA" altLang="zh-CN" sz="2000" dirty="0">
                <a:solidFill>
                  <a:schemeClr val="bg1">
                    <a:lumMod val="50000"/>
                  </a:schemeClr>
                </a:solidFill>
                <a:cs typeface="Open Sans" panose="020B0606030504020204" pitchFamily="34" charset="0"/>
              </a:rPr>
              <a:t>є те, що вона дозволяє науковцям зібрати зразки порід, які можуть мати ознаки минулого життя на Марсі. Зразки з Марса будуть зібрані за допомогою </a:t>
            </a:r>
            <a:r>
              <a:rPr lang="uk-UA" altLang="zh-CN" sz="2000" dirty="0" err="1">
                <a:solidFill>
                  <a:schemeClr val="bg1">
                    <a:lumMod val="50000"/>
                  </a:schemeClr>
                </a:solidFill>
                <a:cs typeface="Open Sans" panose="020B0606030504020204" pitchFamily="34" charset="0"/>
              </a:rPr>
              <a:t>роботизованої</a:t>
            </a:r>
            <a:r>
              <a:rPr lang="uk-UA" altLang="zh-CN" sz="2000" dirty="0">
                <a:solidFill>
                  <a:schemeClr val="bg1">
                    <a:lumMod val="50000"/>
                  </a:schemeClr>
                </a:solidFill>
                <a:cs typeface="Open Sans" panose="020B0606030504020204" pitchFamily="34" charset="0"/>
              </a:rPr>
              <a:t> системи збору зразків і зберігатимуться на Марсі до тих пір, поки не буде запущена місія, яка привезе їх на Землю. </a:t>
            </a:r>
          </a:p>
        </p:txBody>
      </p:sp>
    </p:spTree>
    <p:extLst>
      <p:ext uri="{BB962C8B-B14F-4D97-AF65-F5344CB8AC3E}">
        <p14:creationId xmlns:p14="http://schemas.microsoft.com/office/powerpoint/2010/main" val="3081608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2"/>
          <p:cNvPicPr>
            <a:picLocks noChangeAspect="1"/>
          </p:cNvPicPr>
          <p:nvPr/>
        </p:nvPicPr>
        <p:blipFill>
          <a:blip r:embed="rId2"/>
          <a:stretch>
            <a:fillRect/>
          </a:stretch>
        </p:blipFill>
        <p:spPr>
          <a:xfrm>
            <a:off x="330730" y="3713641"/>
            <a:ext cx="4487483" cy="2565537"/>
          </a:xfrm>
          <a:prstGeom prst="rect">
            <a:avLst/>
          </a:prstGeom>
          <a:ln>
            <a:noFill/>
          </a:ln>
          <a:effectLst>
            <a:softEdge rad="112500"/>
          </a:effectLst>
        </p:spPr>
      </p:pic>
      <p:pic>
        <p:nvPicPr>
          <p:cNvPr id="18" name="Рисунок 3"/>
          <p:cNvPicPr>
            <a:picLocks noChangeAspect="1"/>
          </p:cNvPicPr>
          <p:nvPr/>
        </p:nvPicPr>
        <p:blipFill rotWithShape="1">
          <a:blip r:embed="rId3"/>
          <a:srcRect l="5985" r="19374"/>
          <a:stretch/>
        </p:blipFill>
        <p:spPr>
          <a:xfrm>
            <a:off x="7215232" y="711954"/>
            <a:ext cx="4487483" cy="2565537"/>
          </a:xfrm>
          <a:prstGeom prst="rect">
            <a:avLst/>
          </a:prstGeom>
          <a:ln>
            <a:noFill/>
          </a:ln>
          <a:effectLst>
            <a:softEdge rad="112500"/>
          </a:effectLst>
        </p:spPr>
      </p:pic>
      <p:sp>
        <p:nvSpPr>
          <p:cNvPr id="11" name="Right Triangle 10">
            <a:extLst>
              <a:ext uri="{FF2B5EF4-FFF2-40B4-BE49-F238E27FC236}">
                <a16:creationId xmlns:a16="http://schemas.microsoft.com/office/drawing/2014/main" id="{EFEF72E6-193C-46B3-9D28-EA9EB62AA287}"/>
              </a:ext>
            </a:extLst>
          </p:cNvPr>
          <p:cNvSpPr/>
          <p:nvPr/>
        </p:nvSpPr>
        <p:spPr>
          <a:xfrm rot="10800000">
            <a:off x="10903875" y="799473"/>
            <a:ext cx="697109" cy="697109"/>
          </a:xfrm>
          <a:prstGeom prst="rtTriangle">
            <a:avLst/>
          </a:prstGeom>
          <a:solidFill>
            <a:schemeClr val="accent2"/>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6" name="Pentagon 15">
            <a:extLst>
              <a:ext uri="{FF2B5EF4-FFF2-40B4-BE49-F238E27FC236}">
                <a16:creationId xmlns:a16="http://schemas.microsoft.com/office/drawing/2014/main" id="{F0A45BF4-890D-4CBD-B601-20A4AD98193E}"/>
              </a:ext>
            </a:extLst>
          </p:cNvPr>
          <p:cNvSpPr/>
          <p:nvPr/>
        </p:nvSpPr>
        <p:spPr>
          <a:xfrm flipV="1">
            <a:off x="1983782" y="3138271"/>
            <a:ext cx="5024816" cy="45719"/>
          </a:xfrm>
          <a:prstGeom prst="homePlate">
            <a:avLst/>
          </a:prstGeom>
          <a:solidFill>
            <a:schemeClr val="accent2"/>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19" name="Pentagon 18">
            <a:extLst>
              <a:ext uri="{FF2B5EF4-FFF2-40B4-BE49-F238E27FC236}">
                <a16:creationId xmlns:a16="http://schemas.microsoft.com/office/drawing/2014/main" id="{F0A45BF4-890D-4CBD-B601-20A4AD98193E}"/>
              </a:ext>
            </a:extLst>
          </p:cNvPr>
          <p:cNvSpPr/>
          <p:nvPr/>
        </p:nvSpPr>
        <p:spPr>
          <a:xfrm flipV="1">
            <a:off x="4964412" y="6109474"/>
            <a:ext cx="5112000" cy="45719"/>
          </a:xfrm>
          <a:prstGeom prst="homePlate">
            <a:avLst/>
          </a:prstGeom>
          <a:solidFill>
            <a:schemeClr val="accent1">
              <a:lumMod val="60000"/>
              <a:lumOff val="40000"/>
            </a:schemeClr>
          </a:solidFill>
          <a:ln>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dirty="0"/>
          </a:p>
        </p:txBody>
      </p:sp>
      <p:sp>
        <p:nvSpPr>
          <p:cNvPr id="20" name="Right Triangle 30">
            <a:extLst>
              <a:ext uri="{FF2B5EF4-FFF2-40B4-BE49-F238E27FC236}">
                <a16:creationId xmlns:a16="http://schemas.microsoft.com/office/drawing/2014/main" id="{F0BE880E-A1B2-441A-B69E-48CC871BCB90}"/>
              </a:ext>
            </a:extLst>
          </p:cNvPr>
          <p:cNvSpPr/>
          <p:nvPr/>
        </p:nvSpPr>
        <p:spPr>
          <a:xfrm rot="5400000">
            <a:off x="424574" y="3818706"/>
            <a:ext cx="719948" cy="693659"/>
          </a:xfrm>
          <a:prstGeom prst="rtTriangle">
            <a:avLst/>
          </a:prstGeom>
          <a:solidFill>
            <a:schemeClr val="accent1">
              <a:lumMod val="60000"/>
              <a:lumOff val="40000"/>
            </a:schemeClr>
          </a:solidFill>
          <a:ln>
            <a:solidFill>
              <a:schemeClr val="accent1">
                <a:lumMod val="60000"/>
                <a:lumOff val="4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Rectangle 8"/>
          <p:cNvSpPr/>
          <p:nvPr/>
        </p:nvSpPr>
        <p:spPr>
          <a:xfrm>
            <a:off x="411346" y="3686155"/>
            <a:ext cx="407484" cy="646331"/>
          </a:xfrm>
          <a:prstGeom prst="rect">
            <a:avLst/>
          </a:prstGeom>
        </p:spPr>
        <p:txBody>
          <a:bodyPr wrap="none">
            <a:spAutoFit/>
          </a:bodyPr>
          <a:lstStyle/>
          <a:p>
            <a:pPr algn="ctr"/>
            <a:r>
              <a:rPr lang="uk-UA" altLang="ko-KR" sz="3600" b="1" dirty="0">
                <a:solidFill>
                  <a:schemeClr val="bg1"/>
                </a:solidFill>
                <a:cs typeface="Arial" pitchFamily="34" charset="0"/>
              </a:rPr>
              <a:t>З</a:t>
            </a:r>
            <a:endParaRPr lang="ko-KR" altLang="en-US" sz="3600" b="1" dirty="0">
              <a:solidFill>
                <a:schemeClr val="bg1"/>
              </a:solidFill>
              <a:cs typeface="Arial" pitchFamily="34" charset="0"/>
            </a:endParaRPr>
          </a:p>
        </p:txBody>
      </p:sp>
      <p:sp>
        <p:nvSpPr>
          <p:cNvPr id="3" name="Rectangle 2"/>
          <p:cNvSpPr/>
          <p:nvPr/>
        </p:nvSpPr>
        <p:spPr>
          <a:xfrm>
            <a:off x="11183798" y="675678"/>
            <a:ext cx="474810" cy="646331"/>
          </a:xfrm>
          <a:prstGeom prst="rect">
            <a:avLst/>
          </a:prstGeom>
        </p:spPr>
        <p:txBody>
          <a:bodyPr wrap="none">
            <a:spAutoFit/>
          </a:bodyPr>
          <a:lstStyle/>
          <a:p>
            <a:pPr algn="ctr"/>
            <a:r>
              <a:rPr lang="uk-UA" altLang="ko-KR" sz="3600" b="1" dirty="0" smtClean="0">
                <a:solidFill>
                  <a:schemeClr val="bg1"/>
                </a:solidFill>
                <a:cs typeface="Arial" pitchFamily="34" charset="0"/>
              </a:rPr>
              <a:t>П</a:t>
            </a:r>
            <a:endParaRPr lang="ko-KR" altLang="en-US" sz="3600" b="1" dirty="0">
              <a:solidFill>
                <a:schemeClr val="bg1"/>
              </a:solidFill>
              <a:cs typeface="Arial" pitchFamily="34" charset="0"/>
            </a:endParaRPr>
          </a:p>
        </p:txBody>
      </p:sp>
      <p:sp>
        <p:nvSpPr>
          <p:cNvPr id="2" name="Прямоугольник 1"/>
          <p:cNvSpPr/>
          <p:nvPr/>
        </p:nvSpPr>
        <p:spPr>
          <a:xfrm>
            <a:off x="1828800" y="890336"/>
            <a:ext cx="5077326" cy="2246769"/>
          </a:xfrm>
          <a:prstGeom prst="rect">
            <a:avLst/>
          </a:prstGeom>
        </p:spPr>
        <p:txBody>
          <a:bodyPr wrap="square">
            <a:spAutoFit/>
          </a:bodyPr>
          <a:lstStyle/>
          <a:p>
            <a:pPr algn="just"/>
            <a:r>
              <a:rPr lang="uk-UA" altLang="zh-CN" sz="2000" dirty="0">
                <a:solidFill>
                  <a:schemeClr val="tx2"/>
                </a:solidFill>
                <a:cs typeface="Open Sans" panose="020B0606030504020204" pitchFamily="34" charset="0"/>
              </a:rPr>
              <a:t>За допомогою цієї місії науковці сподіваються отримати відповіді на декілька ключових питань про Марс, включаючи те, чи було колись на Марсі життя, яким чином еволюціонував клімат планети протягом останніх мільярдів років, і чи є на Марсі можливість для майбутнього населення.</a:t>
            </a:r>
          </a:p>
        </p:txBody>
      </p:sp>
      <p:sp>
        <p:nvSpPr>
          <p:cNvPr id="4" name="Прямоугольник 3"/>
          <p:cNvSpPr/>
          <p:nvPr/>
        </p:nvSpPr>
        <p:spPr>
          <a:xfrm>
            <a:off x="4844586" y="3934327"/>
            <a:ext cx="5346162" cy="1938992"/>
          </a:xfrm>
          <a:prstGeom prst="rect">
            <a:avLst/>
          </a:prstGeom>
        </p:spPr>
        <p:txBody>
          <a:bodyPr wrap="square">
            <a:spAutoFit/>
          </a:bodyPr>
          <a:lstStyle/>
          <a:p>
            <a:pPr algn="just"/>
            <a:r>
              <a:rPr lang="uk-UA" sz="2000" dirty="0">
                <a:ln w="0"/>
                <a:solidFill>
                  <a:srgbClr val="FF0000"/>
                </a:solidFill>
                <a:effectLst>
                  <a:outerShdw blurRad="38100" dist="25400" dir="5400000" algn="ctr" rotWithShape="0">
                    <a:srgbClr val="6E747A">
                      <a:alpha val="43000"/>
                    </a:srgbClr>
                  </a:outerShdw>
                </a:effectLst>
                <a:cs typeface="Arial" panose="020B0604020202020204" pitchFamily="34" charset="0"/>
              </a:rPr>
              <a:t>Загалом, дослідження Марса продовжуються, а цікавість до цієї планети та її можливостей не зменшується. Ми переживаємо захоплюючі часи нашої історії і з кожним новим відкриттям на Марсі ми розуміємо все більше про наш Всесвіт та про самих себе.</a:t>
            </a:r>
            <a:endParaRPr lang="en-UA" sz="2000" dirty="0">
              <a:ln w="0"/>
              <a:solidFill>
                <a:srgbClr val="FF0000"/>
              </a:solidFill>
              <a:effectLst>
                <a:outerShdw blurRad="38100" dist="25400" dir="5400000" algn="ctr" rotWithShape="0">
                  <a:srgbClr val="6E747A">
                    <a:alpha val="43000"/>
                  </a:srgbClr>
                </a:outerShdw>
              </a:effectLst>
              <a:cs typeface="Arial" panose="020B0604020202020204" pitchFamily="34" charset="0"/>
            </a:endParaRPr>
          </a:p>
        </p:txBody>
      </p:sp>
    </p:spTree>
    <p:extLst>
      <p:ext uri="{BB962C8B-B14F-4D97-AF65-F5344CB8AC3E}">
        <p14:creationId xmlns:p14="http://schemas.microsoft.com/office/powerpoint/2010/main" val="393799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4682DA1-F281-E947-A5AC-B207E63FC240}"/>
              </a:ext>
            </a:extLst>
          </p:cNvPr>
          <p:cNvSpPr txBox="1">
            <a:spLocks/>
          </p:cNvSpPr>
          <p:nvPr/>
        </p:nvSpPr>
        <p:spPr>
          <a:xfrm>
            <a:off x="812437" y="1221916"/>
            <a:ext cx="10501325" cy="5054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A" sz="1800" b="1" dirty="0">
              <a:ln w="0"/>
              <a:solidFill>
                <a:schemeClr val="accent2"/>
              </a:solidFill>
              <a:effectLst>
                <a:outerShdw blurRad="38100" dist="25400" dir="5400000" algn="ctr" rotWithShape="0">
                  <a:srgbClr val="6E747A">
                    <a:alpha val="43000"/>
                  </a:srgbClr>
                </a:outerShdw>
              </a:effectLst>
              <a:latin typeface="Calibri (Body)"/>
              <a:cs typeface="Arial" panose="020B0604020202020204" pitchFamily="34" charset="0"/>
            </a:endParaRPr>
          </a:p>
        </p:txBody>
      </p:sp>
      <p:pic>
        <p:nvPicPr>
          <p:cNvPr id="1026" name="Picture 2" descr="https://cdn-icons-png.flaticon.com/512/4238/42388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801" y="236588"/>
            <a:ext cx="1716494" cy="1716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icons-png.flaticon.com/512/8246/82462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560" y="7409557"/>
            <a:ext cx="1749941" cy="174994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62433" y="236588"/>
            <a:ext cx="8079368" cy="6724918"/>
          </a:xfrm>
          <a:prstGeom prst="rect">
            <a:avLst/>
          </a:prstGeom>
        </p:spPr>
        <p:txBody>
          <a:bodyPr wrap="square">
            <a:spAutoFit/>
          </a:bodyPr>
          <a:lstStyle/>
          <a:p>
            <a:pPr algn="ctr"/>
            <a:r>
              <a:rPr lang="uk-UA" sz="3500" b="1" dirty="0" smtClean="0">
                <a:ln w="0"/>
                <a:solidFill>
                  <a:schemeClr val="accent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Список використаних джерел</a:t>
            </a:r>
          </a:p>
          <a:p>
            <a:pPr marL="342900" lvl="0" indent="-342900">
              <a:buAutoNum type="arabicPeriod"/>
            </a:pPr>
            <a:r>
              <a:rPr lang="uk-UA" dirty="0" smtClean="0"/>
              <a:t>Національне </a:t>
            </a:r>
            <a:r>
              <a:rPr lang="uk-UA" dirty="0"/>
              <a:t>управління з аеронавтики та дослідження космічного простору. (2022). Марс. </a:t>
            </a:r>
            <a:r>
              <a:rPr lang="uk-UA" u="sng" dirty="0" smtClean="0">
                <a:hlinkClick r:id="rId4"/>
              </a:rPr>
              <a:t>https</a:t>
            </a:r>
            <a:r>
              <a:rPr lang="uk-UA" u="sng" dirty="0">
                <a:hlinkClick r:id="rId4"/>
              </a:rPr>
              <a:t>://</a:t>
            </a:r>
            <a:r>
              <a:rPr lang="uk-UA" u="sng" dirty="0" smtClean="0">
                <a:hlinkClick r:id="rId4"/>
              </a:rPr>
              <a:t>www.nasa.gov/mission_pages/mars/main/index.html</a:t>
            </a:r>
            <a:r>
              <a:rPr lang="uk-UA" dirty="0" smtClean="0"/>
              <a:t> </a:t>
            </a:r>
          </a:p>
          <a:p>
            <a:pPr marL="342900" indent="-342900">
              <a:buFontTx/>
              <a:buAutoNum type="arabicPeriod"/>
            </a:pPr>
            <a:r>
              <a:rPr lang="uk-UA" dirty="0" err="1"/>
              <a:t>Міхальскі</a:t>
            </a:r>
            <a:r>
              <a:rPr lang="uk-UA" dirty="0"/>
              <a:t>, JR, &amp; </a:t>
            </a:r>
            <a:r>
              <a:rPr lang="uk-UA" dirty="0" err="1"/>
              <a:t>Niles</a:t>
            </a:r>
            <a:r>
              <a:rPr lang="uk-UA" dirty="0"/>
              <a:t>, PB (2021). Вулканізм на Марсі: огляд свідчень марсіанських метеоритів. </a:t>
            </a:r>
            <a:r>
              <a:rPr lang="uk-UA" dirty="0" err="1"/>
              <a:t>Annual</a:t>
            </a:r>
            <a:r>
              <a:rPr lang="uk-UA" dirty="0"/>
              <a:t> </a:t>
            </a:r>
            <a:r>
              <a:rPr lang="uk-UA" dirty="0" err="1"/>
              <a:t>Review</a:t>
            </a:r>
            <a:r>
              <a:rPr lang="uk-UA" dirty="0"/>
              <a:t> </a:t>
            </a:r>
            <a:r>
              <a:rPr lang="uk-UA" dirty="0" err="1"/>
              <a:t>of</a:t>
            </a:r>
            <a:r>
              <a:rPr lang="uk-UA" dirty="0"/>
              <a:t> </a:t>
            </a:r>
            <a:r>
              <a:rPr lang="uk-UA" dirty="0" err="1"/>
              <a:t>Earth</a:t>
            </a:r>
            <a:r>
              <a:rPr lang="uk-UA" dirty="0"/>
              <a:t> </a:t>
            </a:r>
            <a:r>
              <a:rPr lang="uk-UA" dirty="0" err="1"/>
              <a:t>and</a:t>
            </a:r>
            <a:r>
              <a:rPr lang="uk-UA" dirty="0"/>
              <a:t> </a:t>
            </a:r>
            <a:r>
              <a:rPr lang="uk-UA" dirty="0" err="1"/>
              <a:t>Planetary</a:t>
            </a:r>
            <a:r>
              <a:rPr lang="uk-UA" dirty="0"/>
              <a:t> </a:t>
            </a:r>
            <a:r>
              <a:rPr lang="uk-UA" dirty="0" err="1"/>
              <a:t>Sciences</a:t>
            </a:r>
            <a:r>
              <a:rPr lang="uk-UA" dirty="0"/>
              <a:t>, 49, 193-223.</a:t>
            </a:r>
          </a:p>
          <a:p>
            <a:pPr marL="342900" indent="-342900">
              <a:buFontTx/>
              <a:buAutoNum type="arabicPeriod"/>
            </a:pPr>
            <a:r>
              <a:rPr lang="uk-UA" dirty="0" err="1"/>
              <a:t>Якоскі</a:t>
            </a:r>
            <a:r>
              <a:rPr lang="uk-UA" dirty="0"/>
              <a:t>, Б. М., </a:t>
            </a:r>
            <a:r>
              <a:rPr lang="uk-UA" dirty="0" err="1"/>
              <a:t>Філліпс</a:t>
            </a:r>
            <a:r>
              <a:rPr lang="uk-UA" dirty="0"/>
              <a:t>, Р. </a:t>
            </a:r>
            <a:r>
              <a:rPr lang="uk-UA" dirty="0" err="1"/>
              <a:t>Дж</a:t>
            </a:r>
            <a:r>
              <a:rPr lang="uk-UA" dirty="0"/>
              <a:t>. (2021). Атмосфера і клімат Марса. </a:t>
            </a:r>
            <a:r>
              <a:rPr lang="uk-UA" dirty="0" err="1"/>
              <a:t>Annual</a:t>
            </a:r>
            <a:r>
              <a:rPr lang="uk-UA" dirty="0"/>
              <a:t> </a:t>
            </a:r>
            <a:r>
              <a:rPr lang="uk-UA" dirty="0" err="1"/>
              <a:t>Review</a:t>
            </a:r>
            <a:r>
              <a:rPr lang="uk-UA" dirty="0"/>
              <a:t> </a:t>
            </a:r>
            <a:r>
              <a:rPr lang="uk-UA" dirty="0" err="1"/>
              <a:t>of</a:t>
            </a:r>
            <a:r>
              <a:rPr lang="uk-UA" dirty="0"/>
              <a:t> </a:t>
            </a:r>
            <a:r>
              <a:rPr lang="uk-UA" dirty="0" err="1"/>
              <a:t>Earth</a:t>
            </a:r>
            <a:r>
              <a:rPr lang="uk-UA" dirty="0"/>
              <a:t> </a:t>
            </a:r>
            <a:r>
              <a:rPr lang="uk-UA" dirty="0" err="1"/>
              <a:t>and</a:t>
            </a:r>
            <a:r>
              <a:rPr lang="uk-UA" dirty="0"/>
              <a:t> </a:t>
            </a:r>
            <a:r>
              <a:rPr lang="uk-UA" dirty="0" err="1"/>
              <a:t>Planetary</a:t>
            </a:r>
            <a:r>
              <a:rPr lang="uk-UA" dirty="0"/>
              <a:t> </a:t>
            </a:r>
            <a:r>
              <a:rPr lang="uk-UA" dirty="0" err="1"/>
              <a:t>Sciences</a:t>
            </a:r>
            <a:r>
              <a:rPr lang="uk-UA" dirty="0"/>
              <a:t>, 49, 313-341.</a:t>
            </a:r>
          </a:p>
          <a:p>
            <a:pPr marL="342900" indent="-342900">
              <a:buFontTx/>
              <a:buAutoNum type="arabicPeriod"/>
            </a:pPr>
            <a:r>
              <a:rPr lang="uk-UA" dirty="0" err="1"/>
              <a:t>Гоудж</a:t>
            </a:r>
            <a:r>
              <a:rPr lang="uk-UA" dirty="0"/>
              <a:t>, Т. А., </a:t>
            </a:r>
            <a:r>
              <a:rPr lang="uk-UA" dirty="0" err="1"/>
              <a:t>Мастард</a:t>
            </a:r>
            <a:r>
              <a:rPr lang="uk-UA" dirty="0"/>
              <a:t>, </a:t>
            </a:r>
            <a:r>
              <a:rPr lang="uk-UA" dirty="0" err="1"/>
              <a:t>Дж</a:t>
            </a:r>
            <a:r>
              <a:rPr lang="uk-UA" dirty="0"/>
              <a:t>. Ф. та </a:t>
            </a:r>
            <a:r>
              <a:rPr lang="uk-UA" dirty="0" err="1"/>
              <a:t>Хед</a:t>
            </a:r>
            <a:r>
              <a:rPr lang="uk-UA" dirty="0"/>
              <a:t>, </a:t>
            </a:r>
            <a:r>
              <a:rPr lang="uk-UA" dirty="0" err="1"/>
              <a:t>Дж</a:t>
            </a:r>
            <a:r>
              <a:rPr lang="uk-UA" dirty="0"/>
              <a:t>. В. (2020). Комплексні </a:t>
            </a:r>
            <a:r>
              <a:rPr lang="uk-UA" dirty="0" err="1"/>
              <a:t>мінералого</a:t>
            </a:r>
            <a:r>
              <a:rPr lang="uk-UA" dirty="0"/>
              <a:t>-геохімічні дослідження матеріалів кори Марса. </a:t>
            </a:r>
            <a:r>
              <a:rPr lang="uk-UA" dirty="0" err="1"/>
              <a:t>Annual</a:t>
            </a:r>
            <a:r>
              <a:rPr lang="uk-UA" dirty="0"/>
              <a:t> </a:t>
            </a:r>
            <a:r>
              <a:rPr lang="uk-UA" dirty="0" err="1"/>
              <a:t>Review</a:t>
            </a:r>
            <a:r>
              <a:rPr lang="uk-UA" dirty="0"/>
              <a:t> </a:t>
            </a:r>
            <a:r>
              <a:rPr lang="uk-UA" dirty="0" err="1"/>
              <a:t>of</a:t>
            </a:r>
            <a:r>
              <a:rPr lang="uk-UA" dirty="0"/>
              <a:t> </a:t>
            </a:r>
            <a:r>
              <a:rPr lang="uk-UA" dirty="0" err="1"/>
              <a:t>Earth</a:t>
            </a:r>
            <a:r>
              <a:rPr lang="uk-UA" dirty="0"/>
              <a:t> </a:t>
            </a:r>
            <a:r>
              <a:rPr lang="uk-UA" dirty="0" err="1"/>
              <a:t>and</a:t>
            </a:r>
            <a:r>
              <a:rPr lang="uk-UA" dirty="0"/>
              <a:t> </a:t>
            </a:r>
            <a:r>
              <a:rPr lang="uk-UA" dirty="0" err="1"/>
              <a:t>Planetary</a:t>
            </a:r>
            <a:r>
              <a:rPr lang="uk-UA" dirty="0"/>
              <a:t> </a:t>
            </a:r>
            <a:r>
              <a:rPr lang="uk-UA" dirty="0" err="1"/>
              <a:t>Sciences</a:t>
            </a:r>
            <a:r>
              <a:rPr lang="uk-UA" dirty="0"/>
              <a:t>, 48, 537-574.</a:t>
            </a:r>
          </a:p>
          <a:p>
            <a:pPr marL="342900" indent="-342900">
              <a:buFontTx/>
              <a:buAutoNum type="arabicPeriod"/>
            </a:pPr>
            <a:r>
              <a:rPr lang="uk-UA" dirty="0" err="1"/>
              <a:t>Вебстер</a:t>
            </a:r>
            <a:r>
              <a:rPr lang="uk-UA" dirty="0"/>
              <a:t>, CR, і </a:t>
            </a:r>
            <a:r>
              <a:rPr lang="uk-UA" dirty="0" err="1"/>
              <a:t>Махаффі</a:t>
            </a:r>
            <a:r>
              <a:rPr lang="uk-UA" dirty="0"/>
              <a:t>, PR (2020). Атмосфера Марса та місія летючої еволюції (MAVEN): Огляд наукових досягнень. </a:t>
            </a:r>
            <a:r>
              <a:rPr lang="uk-UA" dirty="0" err="1"/>
              <a:t>Annual</a:t>
            </a:r>
            <a:r>
              <a:rPr lang="uk-UA" dirty="0"/>
              <a:t> </a:t>
            </a:r>
            <a:r>
              <a:rPr lang="uk-UA" dirty="0" err="1"/>
              <a:t>Review</a:t>
            </a:r>
            <a:r>
              <a:rPr lang="uk-UA" dirty="0"/>
              <a:t> </a:t>
            </a:r>
            <a:r>
              <a:rPr lang="uk-UA" dirty="0" err="1"/>
              <a:t>of</a:t>
            </a:r>
            <a:r>
              <a:rPr lang="uk-UA" dirty="0"/>
              <a:t> </a:t>
            </a:r>
            <a:r>
              <a:rPr lang="uk-UA" dirty="0" err="1"/>
              <a:t>Earth</a:t>
            </a:r>
            <a:r>
              <a:rPr lang="uk-UA" dirty="0"/>
              <a:t> </a:t>
            </a:r>
            <a:r>
              <a:rPr lang="uk-UA" dirty="0" err="1"/>
              <a:t>and</a:t>
            </a:r>
            <a:r>
              <a:rPr lang="uk-UA" dirty="0"/>
              <a:t> </a:t>
            </a:r>
            <a:r>
              <a:rPr lang="uk-UA" dirty="0" err="1"/>
              <a:t>Planetary</a:t>
            </a:r>
            <a:r>
              <a:rPr lang="uk-UA" dirty="0"/>
              <a:t> </a:t>
            </a:r>
            <a:r>
              <a:rPr lang="uk-UA" dirty="0" err="1"/>
              <a:t>Sciences</a:t>
            </a:r>
            <a:r>
              <a:rPr lang="uk-UA" dirty="0"/>
              <a:t>, 48, 25-47.</a:t>
            </a:r>
          </a:p>
          <a:p>
            <a:pPr marL="342900" indent="-342900">
              <a:buFontTx/>
              <a:buAutoNum type="arabicPeriod"/>
            </a:pPr>
            <a:r>
              <a:rPr lang="uk-UA" dirty="0" err="1"/>
              <a:t>Cabrol</a:t>
            </a:r>
            <a:r>
              <a:rPr lang="uk-UA" dirty="0"/>
              <a:t>, NA, &amp; ​​</a:t>
            </a:r>
            <a:r>
              <a:rPr lang="uk-UA" dirty="0" err="1"/>
              <a:t>Grin</a:t>
            </a:r>
            <a:r>
              <a:rPr lang="uk-UA" dirty="0"/>
              <a:t>, EA (2021). Потенціал астробіології на Марсі: огляд останніх результатів і перспективи на майбутнє. </a:t>
            </a:r>
            <a:r>
              <a:rPr lang="uk-UA" dirty="0" err="1"/>
              <a:t>Annual</a:t>
            </a:r>
            <a:r>
              <a:rPr lang="uk-UA" dirty="0"/>
              <a:t> </a:t>
            </a:r>
            <a:r>
              <a:rPr lang="uk-UA" dirty="0" err="1"/>
              <a:t>Review</a:t>
            </a:r>
            <a:r>
              <a:rPr lang="uk-UA" dirty="0"/>
              <a:t> </a:t>
            </a:r>
            <a:r>
              <a:rPr lang="uk-UA" dirty="0" err="1"/>
              <a:t>of</a:t>
            </a:r>
            <a:r>
              <a:rPr lang="uk-UA" dirty="0"/>
              <a:t> </a:t>
            </a:r>
            <a:r>
              <a:rPr lang="uk-UA" dirty="0" err="1"/>
              <a:t>Earth</a:t>
            </a:r>
            <a:r>
              <a:rPr lang="uk-UA" dirty="0"/>
              <a:t> </a:t>
            </a:r>
            <a:r>
              <a:rPr lang="uk-UA" dirty="0" err="1"/>
              <a:t>and</a:t>
            </a:r>
            <a:r>
              <a:rPr lang="uk-UA" dirty="0"/>
              <a:t> </a:t>
            </a:r>
            <a:r>
              <a:rPr lang="uk-UA" dirty="0" err="1"/>
              <a:t>Planetary</a:t>
            </a:r>
            <a:r>
              <a:rPr lang="uk-UA" dirty="0"/>
              <a:t> </a:t>
            </a:r>
            <a:r>
              <a:rPr lang="uk-UA" dirty="0" err="1"/>
              <a:t>Sciences</a:t>
            </a:r>
            <a:r>
              <a:rPr lang="uk-UA" dirty="0"/>
              <a:t>, 49, 101-129.</a:t>
            </a:r>
          </a:p>
          <a:p>
            <a:pPr marL="342900" lvl="0" indent="-342900">
              <a:buAutoNum type="arabicPeriod"/>
            </a:pPr>
            <a:r>
              <a:rPr lang="uk-UA" dirty="0" smtClean="0"/>
              <a:t>Історія вивчення Марса – </a:t>
            </a:r>
            <a:r>
              <a:rPr lang="uk-UA" dirty="0" err="1" smtClean="0"/>
              <a:t>Вікіпедія</a:t>
            </a:r>
            <a:r>
              <a:rPr lang="uk-UA" dirty="0" smtClean="0"/>
              <a:t>. </a:t>
            </a:r>
            <a:r>
              <a:rPr lang="en-US" dirty="0">
                <a:hlinkClick r:id="rId5"/>
              </a:rPr>
              <a:t>https://uk.wikipedia.org/wiki/%D0%86%D1%81%D1%82%D0%BE%D1%80%D1%96%D1%8F_%D0%B2%D0%B8%D0%B2%D1%87%D0%B5%D0%BD%D0%BD%D1%8F_%D0%9C%D0%B0%D1%80%D1%81%D0%B0</a:t>
            </a:r>
            <a:r>
              <a:rPr lang="uk-UA" dirty="0"/>
              <a:t> </a:t>
            </a:r>
            <a:endParaRPr lang="uk-UA" b="1" dirty="0" smtClean="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endParaRPr lang="uk-UA" b="1" dirty="0">
              <a:ln w="0"/>
              <a:solidFill>
                <a:schemeClr val="accent2"/>
              </a:solidFill>
              <a:effectLst>
                <a:outerShdw blurRad="38100" dist="25400" dir="5400000" algn="ctr" rotWithShape="0">
                  <a:srgbClr val="6E747A">
                    <a:alpha val="43000"/>
                  </a:srgbClr>
                </a:outerShdw>
              </a:effectLst>
              <a:latin typeface="Calibri (Body)"/>
              <a:cs typeface="Arial" panose="020B0604020202020204" pitchFamily="34" charset="0"/>
            </a:endParaRPr>
          </a:p>
          <a:p>
            <a:pPr algn="ctr"/>
            <a:endParaRPr lang="en-UA" b="1" dirty="0">
              <a:ln w="0"/>
              <a:solidFill>
                <a:schemeClr val="accent2"/>
              </a:solidFill>
              <a:effectLst>
                <a:outerShdw blurRad="38100" dist="25400" dir="5400000" algn="ctr" rotWithShape="0">
                  <a:srgbClr val="6E747A">
                    <a:alpha val="43000"/>
                  </a:srgbClr>
                </a:outerShdw>
              </a:effectLst>
              <a:latin typeface="Calibri (Body)"/>
              <a:cs typeface="Arial" panose="020B0604020202020204" pitchFamily="34" charset="0"/>
            </a:endParaRPr>
          </a:p>
        </p:txBody>
      </p:sp>
    </p:spTree>
    <p:extLst>
      <p:ext uri="{BB962C8B-B14F-4D97-AF65-F5344CB8AC3E}">
        <p14:creationId xmlns:p14="http://schemas.microsoft.com/office/powerpoint/2010/main" val="35583530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44 0.00023 L 0.78672 -1.32083 " pathEditMode="relative" rAng="0" ptsTypes="AA">
                                      <p:cBhvr>
                                        <p:cTn id="6" dur="5000" fill="hold"/>
                                        <p:tgtEl>
                                          <p:spTgt spid="21"/>
                                        </p:tgtEl>
                                        <p:attrNameLst>
                                          <p:attrName>ppt_x</p:attrName>
                                          <p:attrName>ppt_y</p:attrName>
                                        </p:attrNameLst>
                                      </p:cBhvr>
                                      <p:rCtr x="39258" y="-66065"/>
                                    </p:animMotion>
                                  </p:childTnLst>
                                </p:cTn>
                              </p:par>
                              <p:par>
                                <p:cTn id="7" presetID="22" presetClass="entr" presetSubtype="8" fill="hold" nodeType="withEffect">
                                  <p:stCondLst>
                                    <p:cond delay="3250"/>
                                  </p:stCondLst>
                                  <p:childTnLst>
                                    <p:set>
                                      <p:cBhvr>
                                        <p:cTn id="8" dur="1" fill="hold">
                                          <p:stCondLst>
                                            <p:cond delay="0"/>
                                          </p:stCondLst>
                                        </p:cTn>
                                        <p:tgtEl>
                                          <p:spTgt spid="1026"/>
                                        </p:tgtEl>
                                        <p:attrNameLst>
                                          <p:attrName>style.visibility</p:attrName>
                                        </p:attrNameLst>
                                      </p:cBhvr>
                                      <p:to>
                                        <p:strVal val="visible"/>
                                      </p:to>
                                    </p:set>
                                    <p:animEffect transition="in" filter="wipe(left)">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Рисунок 4"/>
          <p:cNvPicPr>
            <a:picLocks noChangeAspect="1"/>
          </p:cNvPicPr>
          <p:nvPr/>
        </p:nvPicPr>
        <p:blipFill>
          <a:blip r:embed="rId2"/>
          <a:stretch>
            <a:fillRect/>
          </a:stretch>
        </p:blipFill>
        <p:spPr>
          <a:xfrm>
            <a:off x="-132348" y="4740442"/>
            <a:ext cx="4591079" cy="2703094"/>
          </a:xfrm>
          <a:prstGeom prst="rect">
            <a:avLst/>
          </a:prstGeom>
          <a:ln>
            <a:noFill/>
          </a:ln>
          <a:effectLst>
            <a:softEdge rad="112500"/>
          </a:effectLst>
        </p:spPr>
      </p:pic>
      <p:sp>
        <p:nvSpPr>
          <p:cNvPr id="60" name="原创设计师QQ598969553          _22"/>
          <p:cNvSpPr txBox="1"/>
          <p:nvPr/>
        </p:nvSpPr>
        <p:spPr>
          <a:xfrm>
            <a:off x="4572000" y="4740442"/>
            <a:ext cx="5101390" cy="2588061"/>
          </a:xfrm>
          <a:prstGeom prst="rect">
            <a:avLst/>
          </a:prstGeom>
          <a:noFill/>
        </p:spPr>
        <p:txBody>
          <a:bodyPr wrap="square" rtlCol="0">
            <a:spAutoFit/>
          </a:bodyPr>
          <a:lstStyle/>
          <a:p>
            <a:pPr algn="just"/>
            <a:r>
              <a:rPr lang="uk-UA" altLang="zh-CN" sz="2600" dirty="0">
                <a:solidFill>
                  <a:schemeClr val="bg1">
                    <a:lumMod val="50000"/>
                  </a:schemeClr>
                </a:solidFill>
                <a:cs typeface="Open Sans" panose="020B0606030504020204" pitchFamily="34" charset="0"/>
              </a:rPr>
              <a:t>Марс - четверта планета Сонця і друга планета відносно Землі. Ця червона планета є об'єктом дослідження для нашої цивілізації з самого початку від дослідження </a:t>
            </a:r>
            <a:r>
              <a:rPr lang="uk-UA" altLang="zh-CN" sz="2600" dirty="0" smtClean="0">
                <a:solidFill>
                  <a:schemeClr val="bg1">
                    <a:lumMod val="50000"/>
                  </a:schemeClr>
                </a:solidFill>
                <a:cs typeface="Open Sans" panose="020B0606030504020204" pitchFamily="34" charset="0"/>
              </a:rPr>
              <a:t>космосу.</a:t>
            </a:r>
            <a:endParaRPr lang="en-US" sz="2600" dirty="0">
              <a:solidFill>
                <a:schemeClr val="bg1">
                  <a:lumMod val="50000"/>
                </a:schemeClr>
              </a:solidFill>
              <a:cs typeface="Open Sans" panose="020B0606030504020204" pitchFamily="34" charset="0"/>
            </a:endParaRPr>
          </a:p>
        </p:txBody>
      </p:sp>
      <p:sp>
        <p:nvSpPr>
          <p:cNvPr id="2" name="Прямоугольник 1"/>
          <p:cNvSpPr/>
          <p:nvPr/>
        </p:nvSpPr>
        <p:spPr>
          <a:xfrm>
            <a:off x="2406316" y="120316"/>
            <a:ext cx="9649326" cy="981423"/>
          </a:xfrm>
          <a:prstGeom prst="rect">
            <a:avLst/>
          </a:prstGeom>
        </p:spPr>
        <p:txBody>
          <a:bodyPr wrap="square">
            <a:spAutoFit/>
          </a:bodyPr>
          <a:lstStyle/>
          <a:p>
            <a:pPr>
              <a:lnSpc>
                <a:spcPct val="107000"/>
              </a:lnSpc>
              <a:spcAft>
                <a:spcPts val="1500"/>
              </a:spcAft>
            </a:pPr>
            <a:r>
              <a:rPr lang="uk-UA" dirty="0">
                <a:solidFill>
                  <a:schemeClr val="accent4"/>
                </a:solidFill>
                <a:latin typeface="Arial" panose="020B0604020202020204" pitchFamily="34" charset="0"/>
                <a:ea typeface="Times New Roman" panose="02020603050405020304" pitchFamily="18" charset="0"/>
                <a:cs typeface="Arial" panose="020B0604020202020204" pitchFamily="34" charset="0"/>
              </a:rPr>
              <a:t>Метою дослідження є вивчення історії Марса, його фізичних, кліматичних умов, наявних доказів представлення життя та можливостей для майбутніх місій дослідження на Червону </a:t>
            </a:r>
            <a:r>
              <a:rPr lang="uk-UA" dirty="0" smtClean="0">
                <a:solidFill>
                  <a:schemeClr val="accent4"/>
                </a:solidFill>
                <a:latin typeface="Arial" panose="020B0604020202020204" pitchFamily="34" charset="0"/>
                <a:ea typeface="Times New Roman" panose="02020603050405020304" pitchFamily="18" charset="0"/>
                <a:cs typeface="Arial" panose="020B0604020202020204" pitchFamily="34" charset="0"/>
              </a:rPr>
              <a:t>планету.</a:t>
            </a:r>
            <a:endParaRPr lang="uk-UA" sz="14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156411" y="1086733"/>
            <a:ext cx="12035589" cy="3248325"/>
          </a:xfrm>
          <a:prstGeom prst="rect">
            <a:avLst/>
          </a:prstGeom>
        </p:spPr>
        <p:txBody>
          <a:bodyPr wrap="square">
            <a:spAutoFit/>
          </a:bodyPr>
          <a:lstStyle/>
          <a:p>
            <a:pPr>
              <a:lnSpc>
                <a:spcPct val="107000"/>
              </a:lnSpc>
              <a:spcBef>
                <a:spcPts val="1500"/>
              </a:spcBef>
              <a:spcAft>
                <a:spcPts val="1500"/>
              </a:spcAft>
            </a:pPr>
            <a:r>
              <a:rPr lang="uk-UA" dirty="0" smtClea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t>
            </a: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Завдання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дослідження:</a:t>
            </a:r>
            <a:endParaRPr lang="uk-UA" sz="1400" dirty="0">
              <a:solidFill>
                <a:schemeClr val="accent1">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1. Дослідити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історію Марса від стародавніх цивілізацій до сучасної країни.</a:t>
            </a:r>
            <a:endParaRPr lang="uk-UA" sz="1400" dirty="0">
              <a:solidFill>
                <a:schemeClr val="accent1">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 Вивчити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фізичні характеристики Марса, такі як розмір, маса, гравітація, атмосфера, магнітне поле та геологічна історія.</a:t>
            </a:r>
            <a:endParaRPr lang="uk-UA" sz="1400" dirty="0">
              <a:solidFill>
                <a:schemeClr val="accent1">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3. Дослідити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кліматичні умови на Марсі та їх вплив на можливість розвитку життя.</a:t>
            </a:r>
            <a:endParaRPr lang="uk-UA" sz="1400" dirty="0">
              <a:solidFill>
                <a:schemeClr val="accent1">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Вивчити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можливості для </a:t>
            </a:r>
            <a:r>
              <a:rPr lang="uk-UA" dirty="0" err="1">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астробіологічних</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досліджень </a:t>
            </a: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та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наявні докази створення життя </a:t>
            </a: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на</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r>
              <a:rPr lang="uk-UA" dirty="0" err="1">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на</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Марсі.</a:t>
            </a:r>
          </a:p>
          <a:p>
            <a:pPr marL="342900" lvl="0" indent="-342900">
              <a:lnSpc>
                <a:spcPct val="107000"/>
              </a:lnSpc>
              <a:spcAft>
                <a:spcPts val="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5. Проаналізувати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досягнення агентств сучасної місії на </a:t>
            </a: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Марсі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та можливості для майбутніх досліджень, включаючи заплановані NASA та інші космічні.</a:t>
            </a:r>
            <a:endParaRPr lang="uk-UA" sz="1400" dirty="0">
              <a:solidFill>
                <a:schemeClr val="accent1">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500"/>
              </a:spcAft>
              <a:tabLst>
                <a:tab pos="457200" algn="l"/>
              </a:tabLst>
            </a:pPr>
            <a:r>
              <a:rPr lang="uk-UA" dirty="0" smtClean="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6. Підсумувати </a:t>
            </a:r>
            <a:r>
              <a:rPr lang="uk-UA"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результати дослідження та зробити висновки щодо можливостей подальшого дослідження Марса та пошуку життя на Червоній планеті.</a:t>
            </a:r>
            <a:endParaRPr lang="uk-UA" sz="1400" dirty="0">
              <a:solidFill>
                <a:schemeClr val="accent1">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5489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4208" t="27067" r="16221" b="28033"/>
          <a:stretch/>
        </p:blipFill>
        <p:spPr>
          <a:xfrm>
            <a:off x="1941093" y="2379841"/>
            <a:ext cx="8709060" cy="2082636"/>
          </a:xfrm>
          <a:prstGeom prst="rect">
            <a:avLst/>
          </a:prstGeom>
          <a:ln>
            <a:noFill/>
          </a:ln>
          <a:effectLst>
            <a:softEdge rad="112500"/>
          </a:effectLst>
        </p:spPr>
      </p:pic>
      <p:sp>
        <p:nvSpPr>
          <p:cNvPr id="17" name="Rectangle 16"/>
          <p:cNvSpPr/>
          <p:nvPr/>
        </p:nvSpPr>
        <p:spPr>
          <a:xfrm>
            <a:off x="3596263" y="272717"/>
            <a:ext cx="8226770" cy="1930662"/>
          </a:xfrm>
          <a:prstGeom prst="rect">
            <a:avLst/>
          </a:prstGeom>
          <a:solidFill>
            <a:srgbClr val="5DC3AE">
              <a:alpha val="5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uk-UA" sz="2000" dirty="0">
                <a:solidFill>
                  <a:srgbClr val="296D5E"/>
                </a:solidFill>
                <a:latin typeface="Calibri Light" panose="020F0302020204030204" pitchFamily="34" charset="0"/>
              </a:rPr>
              <a:t>Перші спроби дослідження Марса були зроблені за допомогою телескопів на початку 19 століття, але перша успішна місія була запущена в 1960 році СРСР. З того часу Марс був об'єктом дослідження для багатьох космічних агенцій, включаючи НАСА, Європейське космічне агентство та Індійську космічну агенцію.</a:t>
            </a:r>
          </a:p>
        </p:txBody>
      </p:sp>
      <p:sp>
        <p:nvSpPr>
          <p:cNvPr id="20" name="Rectangle 19"/>
          <p:cNvSpPr/>
          <p:nvPr/>
        </p:nvSpPr>
        <p:spPr>
          <a:xfrm>
            <a:off x="930446" y="4635589"/>
            <a:ext cx="8306844" cy="1965860"/>
          </a:xfrm>
          <a:prstGeom prst="rect">
            <a:avLst/>
          </a:prstGeom>
          <a:solidFill>
            <a:srgbClr val="F4CF3B">
              <a:alpha val="5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uk-UA" sz="2000" dirty="0">
                <a:solidFill>
                  <a:srgbClr val="967B08"/>
                </a:solidFill>
                <a:latin typeface="Calibri Light" panose="020F0302020204030204" pitchFamily="34" charset="0"/>
              </a:rPr>
              <a:t>Одним з найбільш значущих досягнень дослідження Марса є </a:t>
            </a:r>
            <a:r>
              <a:rPr lang="uk-UA" dirty="0">
                <a:solidFill>
                  <a:srgbClr val="967B08"/>
                </a:solidFill>
                <a:latin typeface="Calibri Light" panose="020F0302020204030204" pitchFamily="34" charset="0"/>
              </a:rPr>
              <a:t>посадка</a:t>
            </a:r>
            <a:r>
              <a:rPr lang="uk-UA" sz="2000" dirty="0">
                <a:solidFill>
                  <a:srgbClr val="967B08"/>
                </a:solidFill>
                <a:latin typeface="Calibri Light" panose="020F0302020204030204" pitchFamily="34" charset="0"/>
              </a:rPr>
              <a:t> різних космічних апаратів на поверхню планети. Перша така місія була запущена в 1971 році СРСР, і з того часу Марс був відвіданий більше десятка разів. Остання місія - місія </a:t>
            </a:r>
            <a:r>
              <a:rPr lang="en-US" sz="2000" dirty="0">
                <a:solidFill>
                  <a:srgbClr val="967B08"/>
                </a:solidFill>
                <a:latin typeface="Calibri Light" panose="020F0302020204030204" pitchFamily="34" charset="0"/>
              </a:rPr>
              <a:t>Perseverance - </a:t>
            </a:r>
            <a:r>
              <a:rPr lang="uk-UA" sz="2000" dirty="0">
                <a:solidFill>
                  <a:srgbClr val="967B08"/>
                </a:solidFill>
                <a:latin typeface="Calibri Light" panose="020F0302020204030204" pitchFamily="34" charset="0"/>
              </a:rPr>
              <a:t>була запущена в 2020 році НАСА і здійснила посадку на Марсі в 2021 році. Один з головних завдань місії - дослідження можливості існування мікробного життя на </a:t>
            </a:r>
            <a:r>
              <a:rPr lang="uk-UA" sz="2000" dirty="0" smtClean="0">
                <a:solidFill>
                  <a:srgbClr val="967B08"/>
                </a:solidFill>
                <a:latin typeface="Calibri Light" panose="020F0302020204030204" pitchFamily="34" charset="0"/>
              </a:rPr>
              <a:t>Марсі.</a:t>
            </a:r>
            <a:endParaRPr lang="en-US" sz="2000" cap="small" dirty="0">
              <a:solidFill>
                <a:srgbClr val="967B08"/>
              </a:solidFill>
              <a:effectLst>
                <a:outerShdw blurRad="25400" dist="38100" dir="2700000" algn="tl">
                  <a:srgbClr val="000000">
                    <a:alpha val="70000"/>
                  </a:srgbClr>
                </a:outerShdw>
              </a:effectLst>
              <a:latin typeface="Calibri Light" panose="020F0302020204030204" pitchFamily="34" charset="0"/>
              <a:cs typeface="Arial" pitchFamily="34" charset="0"/>
            </a:endParaRPr>
          </a:p>
        </p:txBody>
      </p:sp>
      <p:sp>
        <p:nvSpPr>
          <p:cNvPr id="21" name="Rectangle 20"/>
          <p:cNvSpPr/>
          <p:nvPr/>
        </p:nvSpPr>
        <p:spPr>
          <a:xfrm>
            <a:off x="1543869" y="2486824"/>
            <a:ext cx="372475" cy="1872000"/>
          </a:xfrm>
          <a:prstGeom prst="rect">
            <a:avLst/>
          </a:prstGeom>
          <a:solidFill>
            <a:srgbClr val="AAB5B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4" name="Rectangle 23"/>
          <p:cNvSpPr/>
          <p:nvPr/>
        </p:nvSpPr>
        <p:spPr>
          <a:xfrm>
            <a:off x="3093654" y="272718"/>
            <a:ext cx="363708" cy="1930662"/>
          </a:xfrm>
          <a:prstGeom prst="rect">
            <a:avLst/>
          </a:prstGeom>
          <a:solidFill>
            <a:srgbClr val="5DC3A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6" name="Rectangle 25"/>
          <p:cNvSpPr/>
          <p:nvPr/>
        </p:nvSpPr>
        <p:spPr>
          <a:xfrm>
            <a:off x="408519" y="4635589"/>
            <a:ext cx="372475" cy="1963623"/>
          </a:xfrm>
          <a:prstGeom prst="rect">
            <a:avLst/>
          </a:prstGeom>
          <a:solidFill>
            <a:srgbClr val="F4CF3B"/>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Tree>
    <p:extLst>
      <p:ext uri="{BB962C8B-B14F-4D97-AF65-F5344CB8AC3E}">
        <p14:creationId xmlns:p14="http://schemas.microsoft.com/office/powerpoint/2010/main" val="246600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18762"/>
            <a:ext cx="7321436"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solidFill>
                  <a:schemeClr val="accent2"/>
                </a:solidFill>
                <a:latin typeface="Arial" panose="020B0604020202020204" pitchFamily="34" charset="0"/>
                <a:cs typeface="Arial" panose="020B0604020202020204" pitchFamily="34" charset="0"/>
              </a:rPr>
              <a:t>Супутники Марса</a:t>
            </a:r>
            <a:endParaRPr lang="en-UA" sz="3600" b="1" dirty="0">
              <a:solidFill>
                <a:schemeClr val="accent2"/>
              </a:solidFill>
              <a:latin typeface="Arial" panose="020B0604020202020204" pitchFamily="34" charset="0"/>
              <a:cs typeface="Arial" panose="020B0604020202020204" pitchFamily="34" charset="0"/>
            </a:endParaRPr>
          </a:p>
        </p:txBody>
      </p:sp>
      <p:pic>
        <p:nvPicPr>
          <p:cNvPr id="16" name="Рисунок 1"/>
          <p:cNvPicPr>
            <a:picLocks noChangeAspect="1"/>
          </p:cNvPicPr>
          <p:nvPr/>
        </p:nvPicPr>
        <p:blipFill rotWithShape="1">
          <a:blip r:embed="rId2"/>
          <a:srcRect l="6928" r="2525"/>
          <a:stretch/>
        </p:blipFill>
        <p:spPr>
          <a:xfrm>
            <a:off x="192504" y="2553528"/>
            <a:ext cx="4203033" cy="4042611"/>
          </a:xfrm>
          <a:prstGeom prst="rect">
            <a:avLst/>
          </a:prstGeom>
          <a:ln>
            <a:noFill/>
          </a:ln>
          <a:effectLst>
            <a:softEdge rad="112500"/>
          </a:effectLst>
        </p:spPr>
      </p:pic>
      <p:sp>
        <p:nvSpPr>
          <p:cNvPr id="17" name="原创设计师QQ598969553          _22"/>
          <p:cNvSpPr txBox="1"/>
          <p:nvPr/>
        </p:nvSpPr>
        <p:spPr>
          <a:xfrm>
            <a:off x="2156562" y="1106905"/>
            <a:ext cx="9345628" cy="954107"/>
          </a:xfrm>
          <a:prstGeom prst="rect">
            <a:avLst/>
          </a:prstGeom>
          <a:noFill/>
        </p:spPr>
        <p:txBody>
          <a:bodyPr wrap="square" rtlCol="0">
            <a:spAutoFit/>
          </a:bodyPr>
          <a:lstStyle/>
          <a:p>
            <a:pPr algn="just"/>
            <a:r>
              <a:rPr lang="uk-UA" altLang="zh-CN" sz="2800" dirty="0">
                <a:solidFill>
                  <a:schemeClr val="bg1">
                    <a:lumMod val="50000"/>
                  </a:schemeClr>
                </a:solidFill>
                <a:cs typeface="Open Sans" panose="020B0606030504020204" pitchFamily="34" charset="0"/>
              </a:rPr>
              <a:t>На даний момент на орбіті Марса обертається декілька супутників. Основні супутники Марса - це Фобос та Деймос</a:t>
            </a:r>
            <a:r>
              <a:rPr lang="uk-UA" altLang="zh-CN" sz="2800" dirty="0" smtClean="0">
                <a:solidFill>
                  <a:schemeClr val="bg1">
                    <a:lumMod val="50000"/>
                  </a:schemeClr>
                </a:solidFill>
                <a:cs typeface="Open Sans" panose="020B0606030504020204" pitchFamily="34" charset="0"/>
              </a:rPr>
              <a:t>.</a:t>
            </a:r>
            <a:endParaRPr lang="uk-UA" altLang="zh-CN" sz="2800" dirty="0">
              <a:solidFill>
                <a:schemeClr val="bg1">
                  <a:lumMod val="50000"/>
                </a:schemeClr>
              </a:solidFill>
              <a:cs typeface="Open Sans" panose="020B0606030504020204" pitchFamily="34" charset="0"/>
            </a:endParaRPr>
          </a:p>
        </p:txBody>
      </p:sp>
      <p:sp>
        <p:nvSpPr>
          <p:cNvPr id="18" name="原创设计师QQ598969553          _22"/>
          <p:cNvSpPr txBox="1"/>
          <p:nvPr/>
        </p:nvSpPr>
        <p:spPr>
          <a:xfrm>
            <a:off x="4576921" y="2553528"/>
            <a:ext cx="5519587" cy="4401205"/>
          </a:xfrm>
          <a:prstGeom prst="rect">
            <a:avLst/>
          </a:prstGeom>
          <a:noFill/>
        </p:spPr>
        <p:txBody>
          <a:bodyPr wrap="square" rtlCol="0">
            <a:spAutoFit/>
          </a:bodyPr>
          <a:lstStyle/>
          <a:p>
            <a:pPr marL="342900" indent="-342900" algn="just">
              <a:buFont typeface="Arial" panose="020B0604020202020204" pitchFamily="34" charset="0"/>
              <a:buChar char="•"/>
            </a:pPr>
            <a:r>
              <a:rPr lang="uk-UA" altLang="zh-CN" sz="2000" dirty="0" smtClean="0">
                <a:solidFill>
                  <a:schemeClr val="bg1">
                    <a:lumMod val="50000"/>
                  </a:schemeClr>
                </a:solidFill>
                <a:cs typeface="Open Sans" panose="020B0606030504020204" pitchFamily="34" charset="0"/>
              </a:rPr>
              <a:t>Фобос </a:t>
            </a:r>
            <a:r>
              <a:rPr lang="uk-UA" altLang="zh-CN" sz="2000" dirty="0">
                <a:solidFill>
                  <a:schemeClr val="bg1">
                    <a:lumMod val="50000"/>
                  </a:schemeClr>
                </a:solidFill>
                <a:cs typeface="Open Sans" panose="020B0606030504020204" pitchFamily="34" charset="0"/>
              </a:rPr>
              <a:t>- найбільший з двох супутників Марса та третій за розміром в Сонячній системі. Він обертається навколо Марса на відстані близько 9 тис. км і здійснює оберт навколо своєї осі за 7,7 години. Фобос був відкритий у 1877 році</a:t>
            </a:r>
            <a:r>
              <a:rPr lang="uk-UA" altLang="zh-CN" sz="2000" dirty="0" smtClean="0">
                <a:solidFill>
                  <a:schemeClr val="bg1">
                    <a:lumMod val="50000"/>
                  </a:schemeClr>
                </a:solidFill>
                <a:cs typeface="Open Sans" panose="020B0606030504020204" pitchFamily="34" charset="0"/>
              </a:rPr>
              <a:t>.</a:t>
            </a:r>
          </a:p>
          <a:p>
            <a:pPr algn="just"/>
            <a:endParaRPr lang="uk-UA" altLang="zh-CN" sz="2000" dirty="0" smtClean="0">
              <a:solidFill>
                <a:schemeClr val="bg1">
                  <a:lumMod val="50000"/>
                </a:schemeClr>
              </a:solidFill>
              <a:cs typeface="Open Sans" panose="020B0606030504020204" pitchFamily="34" charset="0"/>
            </a:endParaRPr>
          </a:p>
          <a:p>
            <a:pPr marL="342900" indent="-342900" algn="just">
              <a:buFont typeface="Arial" panose="020B0604020202020204" pitchFamily="34" charset="0"/>
              <a:buChar char="•"/>
            </a:pPr>
            <a:r>
              <a:rPr lang="uk-UA" altLang="zh-CN" sz="2000" dirty="0">
                <a:solidFill>
                  <a:schemeClr val="bg1">
                    <a:lumMod val="50000"/>
                  </a:schemeClr>
                </a:solidFill>
                <a:cs typeface="Open Sans" panose="020B0606030504020204" pitchFamily="34" charset="0"/>
              </a:rPr>
              <a:t>Деймос - другий за розміром супутник Марса, він обертається навколо Марса на відстані близько 23 тис. км і здійснює оберт навколо своєї осі за 30 годин. Деймос був відкритий у 1877 році тим же науковцем, що й Фобос - Огюстом Шарлем.</a:t>
            </a:r>
          </a:p>
          <a:p>
            <a:pPr algn="just"/>
            <a:endParaRPr lang="uk-UA" altLang="zh-CN" sz="2000" dirty="0">
              <a:solidFill>
                <a:schemeClr val="bg1">
                  <a:lumMod val="50000"/>
                </a:schemeClr>
              </a:solidFill>
              <a:cs typeface="Open Sans" panose="020B0606030504020204" pitchFamily="34" charset="0"/>
            </a:endParaRPr>
          </a:p>
        </p:txBody>
      </p:sp>
      <p:pic>
        <p:nvPicPr>
          <p:cNvPr id="20" name="Picture 2" descr="https://cdn-icons-png.flaticon.com/512/8246/82462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43525">
            <a:off x="3962450"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8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125E-6 1.11111E-6 L 0.36823 0.00232 " pathEditMode="relative" rAng="0" ptsTypes="AA">
                                      <p:cBhvr>
                                        <p:cTn id="6" dur="2000" fill="hold"/>
                                        <p:tgtEl>
                                          <p:spTgt spid="20"/>
                                        </p:tgtEl>
                                        <p:attrNameLst>
                                          <p:attrName>ppt_x</p:attrName>
                                          <p:attrName>ppt_y</p:attrName>
                                        </p:attrNameLst>
                                      </p:cBhvr>
                                      <p:rCtr x="18542"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18762"/>
            <a:ext cx="7142651"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a:solidFill>
                  <a:schemeClr val="accent2"/>
                </a:solidFill>
                <a:latin typeface="Arial" panose="020B0604020202020204" pitchFamily="34" charset="0"/>
                <a:cs typeface="Arial" panose="020B0604020202020204" pitchFamily="34" charset="0"/>
              </a:rPr>
              <a:t>Рельєф Марса</a:t>
            </a:r>
          </a:p>
        </p:txBody>
      </p:sp>
      <p:sp>
        <p:nvSpPr>
          <p:cNvPr id="18" name="原创设计师QQ598969553          _22"/>
          <p:cNvSpPr txBox="1"/>
          <p:nvPr/>
        </p:nvSpPr>
        <p:spPr>
          <a:xfrm>
            <a:off x="3981381" y="1553709"/>
            <a:ext cx="6522497" cy="5324535"/>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Рельєф Марса досить різноманітний та складається зі степів, пустель, кратерів від метеоритних ударів, великих гір та долин. Особливо вражаючим є вулканична діяльність на Марсі, включаючи найбільший вулкан Сонячної системи - Олімп, висотою 21 км</a:t>
            </a:r>
            <a:r>
              <a:rPr lang="uk-UA" altLang="zh-CN" sz="2000" dirty="0" smtClean="0">
                <a:solidFill>
                  <a:schemeClr val="bg1">
                    <a:lumMod val="50000"/>
                  </a:schemeClr>
                </a:solidFill>
                <a:cs typeface="Open Sans" panose="020B0606030504020204" pitchFamily="34" charset="0"/>
              </a:rPr>
              <a:t>.</a:t>
            </a:r>
          </a:p>
          <a:p>
            <a:pPr algn="just"/>
            <a:endParaRPr lang="uk-UA" altLang="zh-CN" sz="2000" dirty="0" smtClean="0">
              <a:solidFill>
                <a:schemeClr val="bg1">
                  <a:lumMod val="50000"/>
                </a:schemeClr>
              </a:solidFill>
              <a:cs typeface="Open Sans" panose="020B0606030504020204" pitchFamily="34" charset="0"/>
            </a:endParaRPr>
          </a:p>
          <a:p>
            <a:pPr algn="just"/>
            <a:r>
              <a:rPr lang="uk-UA" altLang="zh-CN" sz="2000" dirty="0">
                <a:solidFill>
                  <a:schemeClr val="bg1">
                    <a:lumMod val="50000"/>
                  </a:schemeClr>
                </a:solidFill>
                <a:cs typeface="Open Sans" panose="020B0606030504020204" pitchFamily="34" charset="0"/>
              </a:rPr>
              <a:t>Також на Марсі є дві найбільші долини в Сонячній системі - Валліс Марінері та Марінеріс, які були утворені внаслідок геологічних процесів. Долина Валліс Марінері розташована на заході від плато Тібет на Марсі та є найдовшою долиною на планеті. Долина утворилась близько 3 мільярдів років тому внаслідок геологічних процесів, пов'язаних з розщепленням кори планети. Дослідження показують, що в минулому долина була заповнена водою, тому вона може бути ключовим місцем пошуку слідів життя на Марсі.</a:t>
            </a:r>
          </a:p>
          <a:p>
            <a:pPr algn="just"/>
            <a:endParaRPr lang="uk-UA" altLang="zh-CN" sz="2000" dirty="0">
              <a:solidFill>
                <a:schemeClr val="bg1">
                  <a:lumMod val="50000"/>
                </a:schemeClr>
              </a:solidFill>
              <a:cs typeface="Open Sans" panose="020B0606030504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946" y="1522519"/>
            <a:ext cx="2802439" cy="2520292"/>
          </a:xfrm>
          <a:prstGeom prst="rect">
            <a:avLst/>
          </a:prstGeom>
          <a:ln>
            <a:noFill/>
          </a:ln>
          <a:effectLst>
            <a:softEdge rad="112500"/>
          </a:effectLst>
        </p:spPr>
      </p:pic>
      <p:pic>
        <p:nvPicPr>
          <p:cNvPr id="7"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500" y="4108375"/>
            <a:ext cx="2802439" cy="24896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s://cdn-icons-png.flaticon.com/512/8246/8246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3525">
            <a:off x="3915956"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25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3.7037E-6 L 0.36823 0.00232 " pathEditMode="relative" rAng="0" ptsTypes="AA">
                                      <p:cBhvr>
                                        <p:cTn id="6" dur="2000" fill="hold"/>
                                        <p:tgtEl>
                                          <p:spTgt spid="9"/>
                                        </p:tgtEl>
                                        <p:attrNameLst>
                                          <p:attrName>ppt_x</p:attrName>
                                          <p:attrName>ppt_y</p:attrName>
                                        </p:attrNameLst>
                                      </p:cBhvr>
                                      <p:rCtr x="184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18762"/>
            <a:ext cx="7142651"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solidFill>
                  <a:schemeClr val="accent2"/>
                </a:solidFill>
                <a:latin typeface="Arial" panose="020B0604020202020204" pitchFamily="34" charset="0"/>
                <a:cs typeface="Arial" panose="020B0604020202020204" pitchFamily="34" charset="0"/>
              </a:rPr>
              <a:t>Система каньйонів</a:t>
            </a:r>
            <a:endParaRPr lang="uk-UA" sz="3600" b="1" dirty="0">
              <a:solidFill>
                <a:schemeClr val="accent2"/>
              </a:solidFill>
              <a:latin typeface="Arial" panose="020B0604020202020204" pitchFamily="34" charset="0"/>
              <a:cs typeface="Arial" panose="020B0604020202020204" pitchFamily="34" charset="0"/>
            </a:endParaRPr>
          </a:p>
        </p:txBody>
      </p:sp>
      <p:sp>
        <p:nvSpPr>
          <p:cNvPr id="18" name="原创设计师QQ598969553          _22"/>
          <p:cNvSpPr txBox="1"/>
          <p:nvPr/>
        </p:nvSpPr>
        <p:spPr>
          <a:xfrm>
            <a:off x="5428831" y="1096953"/>
            <a:ext cx="5801875" cy="2862322"/>
          </a:xfrm>
          <a:prstGeom prst="rect">
            <a:avLst/>
          </a:prstGeom>
          <a:noFill/>
        </p:spPr>
        <p:txBody>
          <a:bodyPr wrap="square" rtlCol="0">
            <a:spAutoFit/>
          </a:bodyPr>
          <a:lstStyle/>
          <a:p>
            <a:pPr algn="just"/>
            <a:r>
              <a:rPr lang="uk-UA" altLang="zh-CN" sz="2000" dirty="0">
                <a:solidFill>
                  <a:schemeClr val="bg1">
                    <a:lumMod val="50000"/>
                  </a:schemeClr>
                </a:solidFill>
                <a:cs typeface="Open Sans" panose="020B0606030504020204" pitchFamily="34" charset="0"/>
              </a:rPr>
              <a:t>Марінеріс - це система каньйонів, яка розташована на східному півкулі Марса. Вона має довжину близько 4000 кілометрів, ширину до 200 кілометрів та глибину до 7 кілометрів. Каньйон утворився близько 3,5 мільярдів років тому в результаті тектонічної активності та вивітрювання гірських порід. Марінеріс також містить велику кількість наукової інформації про внутрішню структуру Марса та його історію.</a:t>
            </a:r>
          </a:p>
        </p:txBody>
      </p:sp>
      <p:pic>
        <p:nvPicPr>
          <p:cNvPr id="8" name="Picture 2" descr="Опубліковано знімок системи каньйонів на Марс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400" y="1093332"/>
            <a:ext cx="4160645" cy="2742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На Марсі знайшли значні поклади льоду | Новини України - #Букв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00" y="4023155"/>
            <a:ext cx="4160645" cy="2742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Долины Маринера на Марсе - аппарат Mars Express сделал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8831" y="4023155"/>
            <a:ext cx="4160645" cy="2742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https://cdn-icons-png.flaticon.com/512/8246/82462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43525">
            <a:off x="3526585"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3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26 -0.00023 L 0.42331 0.00255 " pathEditMode="relative" rAng="0" ptsTypes="AA">
                                      <p:cBhvr>
                                        <p:cTn id="6" dur="2000" fill="hold"/>
                                        <p:tgtEl>
                                          <p:spTgt spid="13"/>
                                        </p:tgtEl>
                                        <p:attrNameLst>
                                          <p:attrName>ppt_x</p:attrName>
                                          <p:attrName>ppt_y</p:attrName>
                                        </p:attrNameLst>
                                      </p:cBhvr>
                                      <p:rCtr x="2114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原创设计师QQ598969553          _22"/>
          <p:cNvSpPr txBox="1"/>
          <p:nvPr/>
        </p:nvSpPr>
        <p:spPr>
          <a:xfrm>
            <a:off x="4825444" y="620571"/>
            <a:ext cx="5912896" cy="2677656"/>
          </a:xfrm>
          <a:prstGeom prst="rect">
            <a:avLst/>
          </a:prstGeom>
          <a:noFill/>
        </p:spPr>
        <p:txBody>
          <a:bodyPr wrap="square" rtlCol="0">
            <a:spAutoFit/>
          </a:bodyPr>
          <a:lstStyle/>
          <a:p>
            <a:pPr algn="just"/>
            <a:r>
              <a:rPr lang="uk-UA" altLang="zh-CN" sz="2400" dirty="0">
                <a:solidFill>
                  <a:schemeClr val="bg1">
                    <a:lumMod val="50000"/>
                  </a:schemeClr>
                </a:solidFill>
                <a:cs typeface="Open Sans" panose="020B0606030504020204" pitchFamily="34" charset="0"/>
              </a:rPr>
              <a:t>Марс має багату історію геологічних процесів, включаючи вулканізм, тектоніку та ерозію. Історія цих процесів може датуватися мільярдами років назад, і дослідження їх може дати нам багато інформації про історію нашої Сонячної системи. </a:t>
            </a:r>
          </a:p>
        </p:txBody>
      </p:sp>
      <p:pic>
        <p:nvPicPr>
          <p:cNvPr id="8"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915" y="545324"/>
            <a:ext cx="3069752" cy="2740171"/>
          </a:xfrm>
          <a:prstGeom prst="rect">
            <a:avLst/>
          </a:prstGeom>
          <a:ln>
            <a:noFill/>
          </a:ln>
          <a:effectLst>
            <a:softEdge rad="112500"/>
          </a:effectLst>
        </p:spPr>
      </p:pic>
      <p:pic>
        <p:nvPicPr>
          <p:cNvPr id="9"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915" y="3519955"/>
            <a:ext cx="3069752" cy="2740171"/>
          </a:xfrm>
          <a:prstGeom prst="rect">
            <a:avLst/>
          </a:prstGeom>
          <a:ln>
            <a:noFill/>
          </a:ln>
          <a:effectLst>
            <a:softEdge rad="112500"/>
          </a:effectLst>
        </p:spPr>
      </p:pic>
      <p:sp>
        <p:nvSpPr>
          <p:cNvPr id="10" name="原创设计师QQ598969553          _22"/>
          <p:cNvSpPr txBox="1"/>
          <p:nvPr/>
        </p:nvSpPr>
        <p:spPr>
          <a:xfrm>
            <a:off x="4801997" y="3759324"/>
            <a:ext cx="5912896" cy="2308324"/>
          </a:xfrm>
          <a:prstGeom prst="rect">
            <a:avLst/>
          </a:prstGeom>
          <a:noFill/>
        </p:spPr>
        <p:txBody>
          <a:bodyPr wrap="square" rtlCol="0">
            <a:spAutoFit/>
          </a:bodyPr>
          <a:lstStyle/>
          <a:p>
            <a:pPr algn="just"/>
            <a:r>
              <a:rPr lang="uk-UA" altLang="zh-CN" sz="2400" dirty="0">
                <a:solidFill>
                  <a:schemeClr val="bg1">
                    <a:lumMod val="50000"/>
                  </a:schemeClr>
                </a:solidFill>
                <a:cs typeface="Open Sans" panose="020B0606030504020204" pitchFamily="34" charset="0"/>
              </a:rPr>
              <a:t>На Марсі також є багато геологічних формацій, які можуть вказувати на колишню наявність води на планеті. Наприклад, деякі області на Марсі мають довгі канали, що можуть бути давніми руслами річок або струмків.</a:t>
            </a:r>
          </a:p>
        </p:txBody>
      </p:sp>
    </p:spTree>
    <p:extLst>
      <p:ext uri="{BB962C8B-B14F-4D97-AF65-F5344CB8AC3E}">
        <p14:creationId xmlns:p14="http://schemas.microsoft.com/office/powerpoint/2010/main" val="205410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18762"/>
            <a:ext cx="7142651"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a:solidFill>
                  <a:schemeClr val="accent2"/>
                </a:solidFill>
                <a:latin typeface="Arial" panose="020B0604020202020204" pitchFamily="34" charset="0"/>
                <a:cs typeface="Arial" panose="020B0604020202020204" pitchFamily="34" charset="0"/>
              </a:rPr>
              <a:t>Магнітне поле </a:t>
            </a:r>
            <a:r>
              <a:rPr lang="uk-UA" sz="3600" b="1" dirty="0" smtClean="0">
                <a:solidFill>
                  <a:schemeClr val="accent2"/>
                </a:solidFill>
                <a:latin typeface="Arial" panose="020B0604020202020204" pitchFamily="34" charset="0"/>
                <a:cs typeface="Arial" panose="020B0604020202020204" pitchFamily="34" charset="0"/>
              </a:rPr>
              <a:t>Марса</a:t>
            </a:r>
            <a:endParaRPr lang="uk-UA" sz="3600" b="1" dirty="0">
              <a:solidFill>
                <a:schemeClr val="accent2"/>
              </a:solidFill>
              <a:latin typeface="Arial" panose="020B0604020202020204" pitchFamily="34" charset="0"/>
              <a:cs typeface="Arial" panose="020B0604020202020204" pitchFamily="34" charset="0"/>
            </a:endParaRPr>
          </a:p>
        </p:txBody>
      </p:sp>
      <p:sp>
        <p:nvSpPr>
          <p:cNvPr id="18" name="原创设计师QQ598969553          _22"/>
          <p:cNvSpPr txBox="1"/>
          <p:nvPr/>
        </p:nvSpPr>
        <p:spPr>
          <a:xfrm>
            <a:off x="2383559" y="1039391"/>
            <a:ext cx="9495693" cy="1938992"/>
          </a:xfrm>
          <a:prstGeom prst="rect">
            <a:avLst/>
          </a:prstGeom>
          <a:noFill/>
        </p:spPr>
        <p:txBody>
          <a:bodyPr wrap="square" rtlCol="0">
            <a:spAutoFit/>
          </a:bodyPr>
          <a:lstStyle/>
          <a:p>
            <a:pPr algn="just"/>
            <a:r>
              <a:rPr lang="uk-UA" altLang="zh-CN" sz="2400" dirty="0">
                <a:solidFill>
                  <a:schemeClr val="bg1">
                    <a:lumMod val="50000"/>
                  </a:schemeClr>
                </a:solidFill>
                <a:cs typeface="Open Sans" panose="020B0606030504020204" pitchFamily="34" charset="0"/>
              </a:rPr>
              <a:t>Марс має слабке магнітне поле, у порівнянні з магнітним полем Землі. За останні дослідження, проведені </a:t>
            </a:r>
            <a:r>
              <a:rPr lang="en-US" altLang="zh-CN" sz="2400" dirty="0">
                <a:solidFill>
                  <a:schemeClr val="bg1">
                    <a:lumMod val="50000"/>
                  </a:schemeClr>
                </a:solidFill>
                <a:cs typeface="Open Sans" panose="020B0606030504020204" pitchFamily="34" charset="0"/>
              </a:rPr>
              <a:t>NASA, </a:t>
            </a:r>
            <a:r>
              <a:rPr lang="uk-UA" altLang="zh-CN" sz="2400" dirty="0">
                <a:solidFill>
                  <a:schemeClr val="bg1">
                    <a:lumMod val="50000"/>
                  </a:schemeClr>
                </a:solidFill>
                <a:cs typeface="Open Sans" panose="020B0606030504020204" pitchFamily="34" charset="0"/>
              </a:rPr>
              <a:t>магнітне поле Марса становить менше ніж 1% магнітного поля Землі. Це означає, що Марс має менші захисні здібності від сонячного вітру та іншого космічного випромінювання</a:t>
            </a:r>
            <a:r>
              <a:rPr lang="uk-UA" altLang="zh-CN" sz="2400" dirty="0" smtClean="0">
                <a:solidFill>
                  <a:schemeClr val="bg1">
                    <a:lumMod val="50000"/>
                  </a:schemeClr>
                </a:solidFill>
                <a:cs typeface="Open Sans" panose="020B0606030504020204" pitchFamily="34" charset="0"/>
              </a:rPr>
              <a:t>.</a:t>
            </a:r>
            <a:endParaRPr lang="uk-UA" altLang="zh-CN" sz="2400" dirty="0">
              <a:solidFill>
                <a:schemeClr val="bg1">
                  <a:lumMod val="50000"/>
                </a:schemeClr>
              </a:solidFill>
              <a:cs typeface="Open Sans" panose="020B0606030504020204" pitchFamily="34" charset="0"/>
            </a:endParaRPr>
          </a:p>
        </p:txBody>
      </p:sp>
      <p:sp>
        <p:nvSpPr>
          <p:cNvPr id="8" name="原创设计师QQ598969553          _22"/>
          <p:cNvSpPr txBox="1"/>
          <p:nvPr/>
        </p:nvSpPr>
        <p:spPr>
          <a:xfrm>
            <a:off x="1735642" y="3051496"/>
            <a:ext cx="9777046" cy="2308324"/>
          </a:xfrm>
          <a:prstGeom prst="rect">
            <a:avLst/>
          </a:prstGeom>
          <a:noFill/>
        </p:spPr>
        <p:txBody>
          <a:bodyPr wrap="square" rtlCol="0">
            <a:spAutoFit/>
          </a:bodyPr>
          <a:lstStyle/>
          <a:p>
            <a:pPr algn="just"/>
            <a:r>
              <a:rPr lang="uk-UA" altLang="zh-CN" sz="2400" dirty="0" smtClean="0">
                <a:solidFill>
                  <a:schemeClr val="bg1">
                    <a:lumMod val="50000"/>
                  </a:schemeClr>
                </a:solidFill>
                <a:cs typeface="Open Sans" panose="020B0606030504020204" pitchFamily="34" charset="0"/>
              </a:rPr>
              <a:t>Проте</a:t>
            </a:r>
            <a:r>
              <a:rPr lang="uk-UA" altLang="zh-CN" sz="2400" dirty="0">
                <a:solidFill>
                  <a:schemeClr val="bg1">
                    <a:lumMod val="50000"/>
                  </a:schemeClr>
                </a:solidFill>
                <a:cs typeface="Open Sans" panose="020B0606030504020204" pitchFamily="34" charset="0"/>
              </a:rPr>
              <a:t>, на Марсі можна знайти залишки магнітного поля, яке було на планеті раніше. На деяких ділянках Марса, зокрема на днах кратерів, можна знайти різні матеріали, які зберегли магнітні властивості. Ці матеріали свідчать про те, що Марс колись мав значно сильніше магнітне поле, яке захищало його від сонячного вітру та іншого космічного випромінювання</a:t>
            </a:r>
            <a:r>
              <a:rPr lang="uk-UA" altLang="zh-CN" sz="2400" dirty="0" smtClean="0">
                <a:solidFill>
                  <a:schemeClr val="bg1">
                    <a:lumMod val="50000"/>
                  </a:schemeClr>
                </a:solidFill>
                <a:cs typeface="Open Sans" panose="020B0606030504020204" pitchFamily="34" charset="0"/>
              </a:rPr>
              <a:t>.</a:t>
            </a:r>
            <a:endParaRPr lang="uk-UA" altLang="zh-CN" sz="2400" dirty="0">
              <a:solidFill>
                <a:schemeClr val="bg1">
                  <a:lumMod val="50000"/>
                </a:schemeClr>
              </a:solidFill>
              <a:cs typeface="Open Sans" panose="020B0606030504020204" pitchFamily="34" charset="0"/>
            </a:endParaRPr>
          </a:p>
        </p:txBody>
      </p:sp>
      <p:sp>
        <p:nvSpPr>
          <p:cNvPr id="9" name="原创设计师QQ598969553          _22"/>
          <p:cNvSpPr txBox="1"/>
          <p:nvPr/>
        </p:nvSpPr>
        <p:spPr>
          <a:xfrm>
            <a:off x="1126198" y="5429341"/>
            <a:ext cx="8916697" cy="1569660"/>
          </a:xfrm>
          <a:prstGeom prst="rect">
            <a:avLst/>
          </a:prstGeom>
          <a:noFill/>
        </p:spPr>
        <p:txBody>
          <a:bodyPr wrap="square" rtlCol="0">
            <a:spAutoFit/>
          </a:bodyPr>
          <a:lstStyle/>
          <a:p>
            <a:pPr algn="just"/>
            <a:r>
              <a:rPr lang="uk-UA" altLang="zh-CN" sz="2400" dirty="0" smtClean="0">
                <a:solidFill>
                  <a:schemeClr val="bg1">
                    <a:lumMod val="50000"/>
                  </a:schemeClr>
                </a:solidFill>
                <a:cs typeface="Open Sans" panose="020B0606030504020204" pitchFamily="34" charset="0"/>
              </a:rPr>
              <a:t>Магнітне </a:t>
            </a:r>
            <a:r>
              <a:rPr lang="uk-UA" altLang="zh-CN" sz="2400" dirty="0">
                <a:solidFill>
                  <a:schemeClr val="bg1">
                    <a:lumMod val="50000"/>
                  </a:schemeClr>
                </a:solidFill>
                <a:cs typeface="Open Sans" panose="020B0606030504020204" pitchFamily="34" charset="0"/>
              </a:rPr>
              <a:t>поле Марса є важливим аспектом вивчення цієї планети, оскільки воно може вказувати на процеси, які відбуваються в його внутрішній структурі та на давні епохи історії Марса.</a:t>
            </a:r>
          </a:p>
          <a:p>
            <a:pPr algn="just"/>
            <a:endParaRPr lang="uk-UA" altLang="zh-CN" sz="2400" dirty="0">
              <a:solidFill>
                <a:schemeClr val="bg1">
                  <a:lumMod val="50000"/>
                </a:schemeClr>
              </a:solidFill>
              <a:cs typeface="Open Sans" panose="020B0606030504020204" pitchFamily="34" charset="0"/>
            </a:endParaRPr>
          </a:p>
        </p:txBody>
      </p:sp>
      <p:cxnSp>
        <p:nvCxnSpPr>
          <p:cNvPr id="13" name="直接连接符 78"/>
          <p:cNvCxnSpPr/>
          <p:nvPr/>
        </p:nvCxnSpPr>
        <p:spPr>
          <a:xfrm>
            <a:off x="2275103" y="1140622"/>
            <a:ext cx="0" cy="1695566"/>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78"/>
          <p:cNvCxnSpPr/>
          <p:nvPr/>
        </p:nvCxnSpPr>
        <p:spPr>
          <a:xfrm>
            <a:off x="1636924" y="3159982"/>
            <a:ext cx="0" cy="2078445"/>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78"/>
          <p:cNvCxnSpPr/>
          <p:nvPr/>
        </p:nvCxnSpPr>
        <p:spPr>
          <a:xfrm>
            <a:off x="1059048" y="5537827"/>
            <a:ext cx="0" cy="97200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
          <a:stretch>
            <a:fillRect/>
          </a:stretch>
        </p:blipFill>
        <p:spPr>
          <a:xfrm>
            <a:off x="1195641" y="1470781"/>
            <a:ext cx="1002341" cy="1002341"/>
          </a:xfrm>
          <a:prstGeom prst="rect">
            <a:avLst/>
          </a:prstGeom>
        </p:spPr>
      </p:pic>
      <p:pic>
        <p:nvPicPr>
          <p:cNvPr id="32" name="Picture 31"/>
          <p:cNvPicPr>
            <a:picLocks noChangeAspect="1"/>
          </p:cNvPicPr>
          <p:nvPr/>
        </p:nvPicPr>
        <p:blipFill>
          <a:blip r:embed="rId3"/>
          <a:stretch>
            <a:fillRect/>
          </a:stretch>
        </p:blipFill>
        <p:spPr>
          <a:xfrm>
            <a:off x="255722" y="3475495"/>
            <a:ext cx="1297983" cy="1297983"/>
          </a:xfrm>
          <a:prstGeom prst="rect">
            <a:avLst/>
          </a:prstGeom>
        </p:spPr>
      </p:pic>
      <p:pic>
        <p:nvPicPr>
          <p:cNvPr id="33" name="Picture 32"/>
          <p:cNvPicPr>
            <a:picLocks noChangeAspect="1"/>
          </p:cNvPicPr>
          <p:nvPr/>
        </p:nvPicPr>
        <p:blipFill>
          <a:blip r:embed="rId4"/>
          <a:stretch>
            <a:fillRect/>
          </a:stretch>
        </p:blipFill>
        <p:spPr>
          <a:xfrm>
            <a:off x="46494" y="5539659"/>
            <a:ext cx="959604" cy="959604"/>
          </a:xfrm>
          <a:prstGeom prst="rect">
            <a:avLst/>
          </a:prstGeom>
        </p:spPr>
      </p:pic>
      <p:pic>
        <p:nvPicPr>
          <p:cNvPr id="35" name="Picture 2" descr="https://cdn-icons-png.flaticon.com/512/8246/82462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43525">
            <a:off x="3371602"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8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26 -0.00023 L 0.45117 0.00255 " pathEditMode="relative" rAng="0" ptsTypes="AA">
                                      <p:cBhvr>
                                        <p:cTn id="6" dur="2000" fill="hold"/>
                                        <p:tgtEl>
                                          <p:spTgt spid="35"/>
                                        </p:tgtEl>
                                        <p:attrNameLst>
                                          <p:attrName>ppt_x</p:attrName>
                                          <p:attrName>ppt_y</p:attrName>
                                        </p:attrNameLst>
                                      </p:cBhvr>
                                      <p:rCtr x="22539"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4682DA1-F281-E947-A5AC-B207E63FC240}"/>
              </a:ext>
            </a:extLst>
          </p:cNvPr>
          <p:cNvSpPr txBox="1">
            <a:spLocks/>
          </p:cNvSpPr>
          <p:nvPr/>
        </p:nvSpPr>
        <p:spPr>
          <a:xfrm>
            <a:off x="2775072" y="18762"/>
            <a:ext cx="7142651" cy="10908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a:solidFill>
                  <a:schemeClr val="accent2"/>
                </a:solidFill>
                <a:latin typeface="Arial" panose="020B0604020202020204" pitchFamily="34" charset="0"/>
                <a:cs typeface="Arial" panose="020B0604020202020204" pitchFamily="34" charset="0"/>
              </a:rPr>
              <a:t>Клімат на </a:t>
            </a:r>
            <a:r>
              <a:rPr lang="uk-UA" sz="3600" b="1" dirty="0" smtClean="0">
                <a:solidFill>
                  <a:schemeClr val="accent2"/>
                </a:solidFill>
                <a:latin typeface="Arial" panose="020B0604020202020204" pitchFamily="34" charset="0"/>
                <a:cs typeface="Arial" panose="020B0604020202020204" pitchFamily="34" charset="0"/>
              </a:rPr>
              <a:t>Марсі</a:t>
            </a:r>
            <a:endParaRPr lang="uk-UA" sz="3600" b="1" dirty="0">
              <a:solidFill>
                <a:schemeClr val="accent2"/>
              </a:solidFill>
              <a:latin typeface="Arial" panose="020B0604020202020204" pitchFamily="34" charset="0"/>
              <a:cs typeface="Arial" panose="020B0604020202020204" pitchFamily="34" charset="0"/>
            </a:endParaRPr>
          </a:p>
        </p:txBody>
      </p:sp>
      <p:sp>
        <p:nvSpPr>
          <p:cNvPr id="18" name="原创设计师QQ598969553          _22"/>
          <p:cNvSpPr txBox="1"/>
          <p:nvPr/>
        </p:nvSpPr>
        <p:spPr>
          <a:xfrm>
            <a:off x="3405956" y="1175559"/>
            <a:ext cx="8543237" cy="1631216"/>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Денна </a:t>
            </a:r>
            <a:r>
              <a:rPr lang="uk-UA" altLang="zh-CN" sz="2000" dirty="0">
                <a:solidFill>
                  <a:schemeClr val="bg1">
                    <a:lumMod val="50000"/>
                  </a:schemeClr>
                </a:solidFill>
                <a:cs typeface="Open Sans" panose="020B0606030504020204" pitchFamily="34" charset="0"/>
              </a:rPr>
              <a:t>температура на Марсі може досягати +20°</a:t>
            </a:r>
            <a:r>
              <a:rPr lang="en-US" altLang="zh-CN" sz="2000" dirty="0">
                <a:solidFill>
                  <a:schemeClr val="bg1">
                    <a:lumMod val="50000"/>
                  </a:schemeClr>
                </a:solidFill>
                <a:cs typeface="Open Sans" panose="020B0606030504020204" pitchFamily="34" charset="0"/>
              </a:rPr>
              <a:t>C </a:t>
            </a:r>
            <a:r>
              <a:rPr lang="uk-UA" altLang="zh-CN" sz="2000" dirty="0">
                <a:solidFill>
                  <a:schemeClr val="bg1">
                    <a:lumMod val="50000"/>
                  </a:schemeClr>
                </a:solidFill>
                <a:cs typeface="Open Sans" panose="020B0606030504020204" pitchFamily="34" charset="0"/>
              </a:rPr>
              <a:t>в деяких місцях, вночі вона різко падає до -80°</a:t>
            </a:r>
            <a:r>
              <a:rPr lang="en-US" altLang="zh-CN" sz="2000" dirty="0">
                <a:solidFill>
                  <a:schemeClr val="bg1">
                    <a:lumMod val="50000"/>
                  </a:schemeClr>
                </a:solidFill>
                <a:cs typeface="Open Sans" panose="020B0606030504020204" pitchFamily="34" charset="0"/>
              </a:rPr>
              <a:t>C, </a:t>
            </a:r>
            <a:r>
              <a:rPr lang="uk-UA" altLang="zh-CN" sz="2000" dirty="0">
                <a:solidFill>
                  <a:schemeClr val="bg1">
                    <a:lumMod val="50000"/>
                  </a:schemeClr>
                </a:solidFill>
                <a:cs typeface="Open Sans" panose="020B0606030504020204" pitchFamily="34" charset="0"/>
              </a:rPr>
              <a:t>оскільки атмосфера не може утримувати тепло. Також на Марсі спостерігаються дуже сильні вітри, що часто досягають швидкості до 100 км/год. Ці вітри можуть створювати бурі та піскові бризки, що зачіпають поверхню планети</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pic>
        <p:nvPicPr>
          <p:cNvPr id="8" name="Рисунок 4"/>
          <p:cNvPicPr>
            <a:picLocks noChangeAspect="1"/>
          </p:cNvPicPr>
          <p:nvPr/>
        </p:nvPicPr>
        <p:blipFill>
          <a:blip r:embed="rId2"/>
          <a:stretch>
            <a:fillRect/>
          </a:stretch>
        </p:blipFill>
        <p:spPr>
          <a:xfrm>
            <a:off x="409348" y="1588479"/>
            <a:ext cx="2731576" cy="2465399"/>
          </a:xfrm>
          <a:prstGeom prst="rect">
            <a:avLst/>
          </a:prstGeom>
          <a:ln>
            <a:noFill/>
          </a:ln>
          <a:effectLst>
            <a:softEdge rad="112500"/>
          </a:effectLst>
        </p:spPr>
      </p:pic>
      <p:pic>
        <p:nvPicPr>
          <p:cNvPr id="9" name="Рисунок 5"/>
          <p:cNvPicPr>
            <a:picLocks noChangeAspect="1"/>
          </p:cNvPicPr>
          <p:nvPr/>
        </p:nvPicPr>
        <p:blipFill rotWithShape="1">
          <a:blip r:embed="rId3">
            <a:extLst>
              <a:ext uri="{28A0092B-C50C-407E-A947-70E740481C1C}">
                <a14:useLocalDpi xmlns:a14="http://schemas.microsoft.com/office/drawing/2010/main" val="0"/>
              </a:ext>
            </a:extLst>
          </a:blip>
          <a:srcRect l="12948" r="13891"/>
          <a:stretch/>
        </p:blipFill>
        <p:spPr>
          <a:xfrm>
            <a:off x="409348" y="4053878"/>
            <a:ext cx="2731576" cy="2465399"/>
          </a:xfrm>
          <a:prstGeom prst="rect">
            <a:avLst/>
          </a:prstGeom>
          <a:ln>
            <a:noFill/>
          </a:ln>
          <a:effectLst>
            <a:softEdge rad="112500"/>
          </a:effectLst>
        </p:spPr>
      </p:pic>
      <p:sp>
        <p:nvSpPr>
          <p:cNvPr id="10" name="原创设计师QQ598969553          _22"/>
          <p:cNvSpPr txBox="1"/>
          <p:nvPr/>
        </p:nvSpPr>
        <p:spPr>
          <a:xfrm>
            <a:off x="3405956" y="5194751"/>
            <a:ext cx="6915915" cy="1323439"/>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Загалом</a:t>
            </a:r>
            <a:r>
              <a:rPr lang="uk-UA" altLang="zh-CN" sz="2000" dirty="0">
                <a:solidFill>
                  <a:schemeClr val="bg1">
                    <a:lumMod val="50000"/>
                  </a:schemeClr>
                </a:solidFill>
                <a:cs typeface="Open Sans" panose="020B0606030504020204" pitchFamily="34" charset="0"/>
              </a:rPr>
              <a:t>, клімат на Марсі є складним і багатогранним явищем, яке вивчається вченими з усього світу. Дослідження показують, що наші знання про клімат Марса все ще недостатні, але вони постійно поповнюються</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sp>
        <p:nvSpPr>
          <p:cNvPr id="11" name="原创设计师QQ598969553          _22"/>
          <p:cNvSpPr txBox="1"/>
          <p:nvPr/>
        </p:nvSpPr>
        <p:spPr>
          <a:xfrm>
            <a:off x="3405955" y="3010665"/>
            <a:ext cx="8543237" cy="1938992"/>
          </a:xfrm>
          <a:prstGeom prst="rect">
            <a:avLst/>
          </a:prstGeom>
          <a:noFill/>
        </p:spPr>
        <p:txBody>
          <a:bodyPr wrap="square" rtlCol="0">
            <a:spAutoFit/>
          </a:bodyPr>
          <a:lstStyle/>
          <a:p>
            <a:pPr algn="just"/>
            <a:r>
              <a:rPr lang="uk-UA" altLang="zh-CN" sz="2000" dirty="0" smtClean="0">
                <a:solidFill>
                  <a:schemeClr val="bg1">
                    <a:lumMod val="50000"/>
                  </a:schemeClr>
                </a:solidFill>
                <a:cs typeface="Open Sans" panose="020B0606030504020204" pitchFamily="34" charset="0"/>
              </a:rPr>
              <a:t>Однак </a:t>
            </a:r>
            <a:r>
              <a:rPr lang="uk-UA" altLang="zh-CN" sz="2000" dirty="0">
                <a:solidFill>
                  <a:schemeClr val="bg1">
                    <a:lumMod val="50000"/>
                  </a:schemeClr>
                </a:solidFill>
                <a:cs typeface="Open Sans" panose="020B0606030504020204" pitchFamily="34" charset="0"/>
              </a:rPr>
              <a:t>останні дослідження показують, що клімат на Марсі може змінюватись з часом. Наприклад, за допомогою даних, отриманих від марсоходів та інших дослідницьких місій, було виявлено, що на деяких ділянках Марса можуть знаходитись залишки давніх льодовиків. Це може означати, що колись на Марсі було значно більше води та густіша атмосфера, що сприяло більш сприятливому клімату для життя</a:t>
            </a:r>
            <a:r>
              <a:rPr lang="uk-UA" altLang="zh-CN" sz="2000" dirty="0" smtClean="0">
                <a:solidFill>
                  <a:schemeClr val="bg1">
                    <a:lumMod val="50000"/>
                  </a:schemeClr>
                </a:solidFill>
                <a:cs typeface="Open Sans" panose="020B0606030504020204" pitchFamily="34" charset="0"/>
              </a:rPr>
              <a:t>.</a:t>
            </a:r>
            <a:endParaRPr lang="uk-UA" altLang="zh-CN" sz="2000" dirty="0">
              <a:solidFill>
                <a:schemeClr val="bg1">
                  <a:lumMod val="50000"/>
                </a:schemeClr>
              </a:solidFill>
              <a:cs typeface="Open Sans" panose="020B0606030504020204" pitchFamily="34" charset="0"/>
            </a:endParaRPr>
          </a:p>
        </p:txBody>
      </p:sp>
      <p:pic>
        <p:nvPicPr>
          <p:cNvPr id="13" name="Picture 2" descr="https://cdn-icons-png.flaticon.com/512/8246/8246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3525">
            <a:off x="3898543" y="329851"/>
            <a:ext cx="419205" cy="41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88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365 -0.00254 L 0.36719 0.00486 " pathEditMode="relative" rAng="0" ptsTypes="AA">
                                      <p:cBhvr>
                                        <p:cTn id="6" dur="2000" fill="hold"/>
                                        <p:tgtEl>
                                          <p:spTgt spid="13"/>
                                        </p:tgtEl>
                                        <p:attrNameLst>
                                          <p:attrName>ppt_x</p:attrName>
                                          <p:attrName>ppt_y</p:attrName>
                                        </p:attrNameLst>
                                      </p:cBhvr>
                                      <p:rCtr x="18542"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9">
      <a:dk1>
        <a:srgbClr val="000000"/>
      </a:dk1>
      <a:lt1>
        <a:srgbClr val="FFFFFF"/>
      </a:lt1>
      <a:dk2>
        <a:srgbClr val="44546A"/>
      </a:dk2>
      <a:lt2>
        <a:srgbClr val="E7E6E6"/>
      </a:lt2>
      <a:accent1>
        <a:srgbClr val="512375"/>
      </a:accent1>
      <a:accent2>
        <a:srgbClr val="ED7D31"/>
      </a:accent2>
      <a:accent3>
        <a:srgbClr val="A5A5A5"/>
      </a:accent3>
      <a:accent4>
        <a:srgbClr val="AE5805"/>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1734</Words>
  <Application>Microsoft Office PowerPoint</Application>
  <PresentationFormat>Широкоэкранный</PresentationFormat>
  <Paragraphs>61</Paragraphs>
  <Slides>15</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15</vt:i4>
      </vt:variant>
    </vt:vector>
  </HeadingPairs>
  <TitlesOfParts>
    <vt:vector size="25" baseType="lpstr">
      <vt:lpstr>맑은 고딕</vt:lpstr>
      <vt:lpstr>Arial</vt:lpstr>
      <vt:lpstr>Calibri</vt:lpstr>
      <vt:lpstr>Calibri (Body)</vt:lpstr>
      <vt:lpstr>Calibri Light</vt:lpstr>
      <vt:lpstr>等线</vt:lpstr>
      <vt:lpstr>Open Sans</vt:lpstr>
      <vt:lpstr>Segoe UI</vt:lpstr>
      <vt:lpstr>Times New Roman</vt:lpstr>
      <vt:lpstr>Office Theme</vt:lpstr>
      <vt:lpstr>ІСТОРІЯ ДОСЛІДЖЕННЯ  МАРСУ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Microsoft Office User</dc:creator>
  <cp:lastModifiedBy>Windows User</cp:lastModifiedBy>
  <cp:revision>60</cp:revision>
  <dcterms:created xsi:type="dcterms:W3CDTF">2023-02-11T11:22:32Z</dcterms:created>
  <dcterms:modified xsi:type="dcterms:W3CDTF">2023-04-10T05:55:46Z</dcterms:modified>
</cp:coreProperties>
</file>