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2" r:id="rId3"/>
    <p:sldId id="273" r:id="rId4"/>
    <p:sldId id="285" r:id="rId5"/>
    <p:sldId id="283" r:id="rId6"/>
    <p:sldId id="282" r:id="rId7"/>
    <p:sldId id="281" r:id="rId8"/>
    <p:sldId id="280" r:id="rId9"/>
    <p:sldId id="279" r:id="rId10"/>
    <p:sldId id="278" r:id="rId11"/>
    <p:sldId id="277" r:id="rId12"/>
    <p:sldId id="276" r:id="rId13"/>
    <p:sldId id="274" r:id="rId14"/>
    <p:sldId id="275" r:id="rId15"/>
    <p:sldId id="287" r:id="rId1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888A1"/>
    <a:srgbClr val="F5B88F"/>
    <a:srgbClr val="00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EACD1-A067-40B6-A9D4-48D3FCB25308}" type="datetimeFigureOut">
              <a:rPr lang="uk-UA" smtClean="0"/>
              <a:t>07.04.2023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AA128-E001-4D04-A14D-53AC05CDF16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4933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EACD1-A067-40B6-A9D4-48D3FCB25308}" type="datetimeFigureOut">
              <a:rPr lang="uk-UA" smtClean="0"/>
              <a:t>07.04.2023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AA128-E001-4D04-A14D-53AC05CDF16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86022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EACD1-A067-40B6-A9D4-48D3FCB25308}" type="datetimeFigureOut">
              <a:rPr lang="uk-UA" smtClean="0"/>
              <a:t>07.04.2023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AA128-E001-4D04-A14D-53AC05CDF16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84997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EACD1-A067-40B6-A9D4-48D3FCB25308}" type="datetimeFigureOut">
              <a:rPr lang="uk-UA" smtClean="0"/>
              <a:t>07.04.2023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AA128-E001-4D04-A14D-53AC05CDF16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90078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EACD1-A067-40B6-A9D4-48D3FCB25308}" type="datetimeFigureOut">
              <a:rPr lang="uk-UA" smtClean="0"/>
              <a:t>07.04.2023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AA128-E001-4D04-A14D-53AC05CDF16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99495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EACD1-A067-40B6-A9D4-48D3FCB25308}" type="datetimeFigureOut">
              <a:rPr lang="uk-UA" smtClean="0"/>
              <a:t>07.04.2023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AA128-E001-4D04-A14D-53AC05CDF16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58072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EACD1-A067-40B6-A9D4-48D3FCB25308}" type="datetimeFigureOut">
              <a:rPr lang="uk-UA" smtClean="0"/>
              <a:t>07.04.2023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AA128-E001-4D04-A14D-53AC05CDF16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18204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EACD1-A067-40B6-A9D4-48D3FCB25308}" type="datetimeFigureOut">
              <a:rPr lang="uk-UA" smtClean="0"/>
              <a:t>07.04.2023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AA128-E001-4D04-A14D-53AC05CDF16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44539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EACD1-A067-40B6-A9D4-48D3FCB25308}" type="datetimeFigureOut">
              <a:rPr lang="uk-UA" smtClean="0"/>
              <a:t>07.04.2023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AA128-E001-4D04-A14D-53AC05CDF16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61080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EACD1-A067-40B6-A9D4-48D3FCB25308}" type="datetimeFigureOut">
              <a:rPr lang="uk-UA" smtClean="0"/>
              <a:t>07.04.2023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AA128-E001-4D04-A14D-53AC05CDF16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30349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EACD1-A067-40B6-A9D4-48D3FCB25308}" type="datetimeFigureOut">
              <a:rPr lang="uk-UA" smtClean="0"/>
              <a:t>07.04.2023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AA128-E001-4D04-A14D-53AC05CDF16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20131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3EACD1-A067-40B6-A9D4-48D3FCB25308}" type="datetimeFigureOut">
              <a:rPr lang="uk-UA" smtClean="0"/>
              <a:t>07.04.2023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BAA128-E001-4D04-A14D-53AC05CDF16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45280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Звернення ВРЦіРО з нагоди Всеукраїнського дня довкілл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3389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884218" y="64655"/>
            <a:ext cx="8321964" cy="646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Раківська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гімназія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Тур’є-Реметівської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сільської ради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с.Раково</a:t>
            </a: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Закарпатське територіальне відділення МАН України</a:t>
            </a:r>
            <a:endParaRPr lang="ru-RU" sz="4000" b="1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4445" y="871086"/>
            <a:ext cx="11823109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Всеукраїнський</a:t>
            </a:r>
            <a:r>
              <a:rPr lang="ru-RU" sz="28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інтерактивний</a:t>
            </a:r>
            <a:r>
              <a:rPr lang="ru-RU" sz="28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конкурс «МАН-</a:t>
            </a:r>
            <a:r>
              <a:rPr lang="ru-RU" sz="2800" b="1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Юніор</a:t>
            </a:r>
            <a:r>
              <a:rPr lang="ru-RU" sz="28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Дослідник</a:t>
            </a:r>
            <a:r>
              <a:rPr lang="ru-RU" sz="28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2800" b="1" cap="none" spc="0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Номінація</a:t>
            </a:r>
            <a:r>
              <a:rPr lang="ru-RU" sz="2800" b="1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800" b="1" cap="none" spc="0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Еколог</a:t>
            </a:r>
            <a:r>
              <a:rPr lang="ru-RU" sz="2800" b="1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2023 р».</a:t>
            </a:r>
          </a:p>
          <a:p>
            <a:pPr algn="ctr"/>
            <a:endParaRPr lang="ru-RU" sz="3200" b="1" dirty="0" smtClean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u="sng" cap="none" spc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Тема </a:t>
            </a:r>
            <a:r>
              <a:rPr lang="ru-RU" sz="3200" b="1" u="sng" cap="none" spc="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наукового</a:t>
            </a:r>
            <a:r>
              <a:rPr lang="ru-RU" sz="3200" b="1" u="sng" cap="none" spc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u="sng" cap="none" spc="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endParaRPr lang="ru-RU" sz="3200" b="1" u="sng" cap="none" spc="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b="1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Як </a:t>
            </a:r>
            <a:r>
              <a:rPr lang="ru-RU" sz="3600" b="1" cap="none" spc="0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забруднення</a:t>
            </a:r>
            <a:r>
              <a:rPr lang="ru-RU" sz="3600" b="1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cap="none" spc="0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</a:t>
            </a:r>
            <a:r>
              <a:rPr lang="ru-RU" sz="3600" b="1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cap="none" spc="0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вихлопними</a:t>
            </a:r>
            <a:r>
              <a:rPr lang="ru-RU" sz="3600" b="1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газами </a:t>
            </a:r>
            <a:r>
              <a:rPr lang="ru-RU" sz="3600" b="1" cap="none" spc="0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впливає</a:t>
            </a:r>
            <a:r>
              <a:rPr lang="ru-RU" sz="3600" b="1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</a:t>
            </a:r>
          </a:p>
          <a:p>
            <a:pPr algn="ctr"/>
            <a:r>
              <a:rPr lang="ru-RU" sz="3600" b="1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комах-</a:t>
            </a:r>
            <a:r>
              <a:rPr lang="ru-RU" sz="3600" b="1" cap="none" spc="0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запилювачів</a:t>
            </a:r>
            <a:endParaRPr lang="ru-RU" sz="36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481455" y="3305005"/>
            <a:ext cx="4908114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2400" b="1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Автор </a:t>
            </a:r>
            <a:r>
              <a:rPr lang="ru-RU" sz="24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ru-RU" sz="2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ru-RU" sz="24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Малеш</a:t>
            </a:r>
            <a:r>
              <a:rPr lang="ru-RU" sz="2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Христина </a:t>
            </a:r>
            <a:r>
              <a:rPr lang="ru-RU" sz="24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Іванівна</a:t>
            </a:r>
            <a:endParaRPr lang="ru-RU" sz="24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4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чениця</a:t>
            </a:r>
            <a:r>
              <a:rPr lang="ru-RU" sz="2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9 </a:t>
            </a:r>
            <a:r>
              <a:rPr lang="ru-RU" sz="24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класу</a:t>
            </a:r>
            <a:endParaRPr lang="ru-RU" sz="2400" b="1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Раківської</a:t>
            </a:r>
            <a:r>
              <a:rPr lang="ru-RU" sz="2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гімназії</a:t>
            </a:r>
            <a:endParaRPr lang="ru-RU" sz="2400" b="1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</a:t>
            </a:r>
            <a:r>
              <a:rPr lang="ru-RU" sz="2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ru-RU" sz="24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Семаль</a:t>
            </a:r>
            <a:r>
              <a:rPr lang="ru-RU" sz="2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Олеся </a:t>
            </a:r>
            <a:r>
              <a:rPr lang="ru-RU" sz="24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Вікторівна</a:t>
            </a:r>
            <a:endParaRPr lang="ru-RU" sz="2400" b="1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4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читель</a:t>
            </a:r>
            <a:r>
              <a:rPr lang="ru-RU" sz="2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біології</a:t>
            </a:r>
            <a:endParaRPr lang="ru-RU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917250" y="6273225"/>
            <a:ext cx="101822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2023</a:t>
            </a:r>
            <a:endParaRPr lang="ru-RU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743184B-2B7F-0641-99D0-6A670CB070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70" y="3409886"/>
            <a:ext cx="3310402" cy="341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962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Звернення ВРЦіРО з нагоди Всеукраїнського дня довкілл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86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078EE66-9535-5945-8127-E56414F9AF11}"/>
              </a:ext>
            </a:extLst>
          </p:cNvPr>
          <p:cNvSpPr txBox="1"/>
          <p:nvPr/>
        </p:nvSpPr>
        <p:spPr>
          <a:xfrm>
            <a:off x="421361" y="123754"/>
            <a:ext cx="1157810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/>
            <a:r>
              <a:rPr lang="ru-UA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Мета дослідження</a:t>
            </a:r>
            <a:r>
              <a:rPr lang="ru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дослідити </a:t>
            </a:r>
            <a:r>
              <a:rPr lang="ru-UA" sz="2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взаємозв’язок між забрудненням повітря від вихлопних газів </a:t>
            </a:r>
            <a:r>
              <a:rPr lang="ru-UA" sz="28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транспорту</a:t>
            </a:r>
            <a:r>
              <a:rPr lang="uk-UA" sz="2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 зменшення їх кількості, різноманітність </a:t>
            </a:r>
            <a:r>
              <a:rPr lang="ru-UA" sz="28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комах-запилювачів</a:t>
            </a:r>
            <a:r>
              <a:rPr lang="uk-UA" sz="28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популяціях</a:t>
            </a:r>
            <a:r>
              <a:rPr lang="ru-UA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також проаналізувати </a:t>
            </a:r>
            <a:r>
              <a:rPr lang="ru-UA" sz="2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можливі наслідки цього явища для екосистем та людського здоров’я.</a:t>
            </a:r>
            <a:endParaRPr lang="ru-UA" sz="28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Горизонтальный свиток 1"/>
          <p:cNvSpPr/>
          <p:nvPr/>
        </p:nvSpPr>
        <p:spPr>
          <a:xfrm>
            <a:off x="3315855" y="1767571"/>
            <a:ext cx="5403271" cy="2124882"/>
          </a:xfrm>
          <a:prstGeom prst="horizontalScroll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0215" algn="ctr"/>
            <a:r>
              <a:rPr lang="ru-UA" sz="2800" b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досягнення мети дослідження потрібно визначити наступні завдання</a:t>
            </a:r>
            <a:r>
              <a:rPr lang="ru-UA" sz="2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UA" sz="2800" b="1" u="sng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Блок-схема: внутренняя память 2"/>
          <p:cNvSpPr/>
          <p:nvPr/>
        </p:nvSpPr>
        <p:spPr>
          <a:xfrm>
            <a:off x="53086" y="4237063"/>
            <a:ext cx="3713018" cy="2598413"/>
          </a:xfrm>
          <a:prstGeom prst="flowChartInternalStorag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UA" b="1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Зібрати</a:t>
            </a:r>
            <a:r>
              <a:rPr lang="ru-UA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UA" b="1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проаналізувати</a:t>
            </a:r>
            <a:r>
              <a:rPr lang="ru-UA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UA" b="1" u="sng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наукові дані про взаємозв’язок між забрудненням повітря</a:t>
            </a:r>
            <a:r>
              <a:rPr lang="uk-UA" b="1" u="sng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вихлопними газами на</a:t>
            </a:r>
            <a:r>
              <a:rPr lang="ru-UA" b="1" u="sng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комах-запилювачів</a:t>
            </a:r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можливі наслідки для екосистеми та людського здоров'я. </a:t>
            </a:r>
            <a:endParaRPr lang="ru-UA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uk-UA" dirty="0"/>
          </a:p>
        </p:txBody>
      </p:sp>
      <p:sp>
        <p:nvSpPr>
          <p:cNvPr id="8" name="Блок-схема: внутренняя память 7"/>
          <p:cNvSpPr/>
          <p:nvPr/>
        </p:nvSpPr>
        <p:spPr>
          <a:xfrm>
            <a:off x="4334140" y="4338132"/>
            <a:ext cx="3572187" cy="2467452"/>
          </a:xfrm>
          <a:prstGeom prst="flowChartInternalStorag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uk-UA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uk-UA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робити </a:t>
            </a:r>
            <a:r>
              <a:rPr lang="uk-UA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власні дослідження </a:t>
            </a:r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 кількість машин по даній вулиці та дослідити вплив забруднення повітря </a:t>
            </a:r>
            <a:r>
              <a:rPr lang="uk-UA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вихлопними газами.</a:t>
            </a:r>
            <a:endParaRPr lang="uk-UA" dirty="0"/>
          </a:p>
          <a:p>
            <a:pPr algn="ctr"/>
            <a:endParaRPr lang="uk-UA" dirty="0"/>
          </a:p>
        </p:txBody>
      </p:sp>
      <p:sp>
        <p:nvSpPr>
          <p:cNvPr id="9" name="Блок-схема: внутренняя память 8"/>
          <p:cNvSpPr/>
          <p:nvPr/>
        </p:nvSpPr>
        <p:spPr>
          <a:xfrm>
            <a:off x="8415368" y="4259587"/>
            <a:ext cx="3776632" cy="2598413"/>
          </a:xfrm>
          <a:prstGeom prst="flowChartInternalStorag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tabLst>
                <a:tab pos="457200" algn="l"/>
              </a:tabLst>
            </a:pPr>
            <a:r>
              <a:rPr lang="ru-UA" b="1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Розробити</a:t>
            </a:r>
            <a:r>
              <a:rPr lang="ru-UA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UA" b="1" u="sng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рекомендації щодо заходів, які можуть зменшити вплив </a:t>
            </a:r>
            <a:r>
              <a:rPr lang="ru-UA" b="1" u="sng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забруднення </a:t>
            </a:r>
            <a:r>
              <a:rPr lang="ru-UA" b="1" u="sng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повітря на комах-запилювачів</a:t>
            </a:r>
            <a:r>
              <a:rPr lang="ru-UA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також </a:t>
            </a:r>
            <a:r>
              <a:rPr lang="ru-UA" b="1" u="sng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пропонувати можливі напрямки подальшого дослідження даної проблеми</a:t>
            </a:r>
            <a:r>
              <a:rPr lang="ru-UA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uk-UA" dirty="0"/>
          </a:p>
        </p:txBody>
      </p:sp>
      <p:cxnSp>
        <p:nvCxnSpPr>
          <p:cNvPr id="10" name="Прямая со стрелкой 9"/>
          <p:cNvCxnSpPr/>
          <p:nvPr/>
        </p:nvCxnSpPr>
        <p:spPr>
          <a:xfrm flipH="1">
            <a:off x="5969000" y="3667864"/>
            <a:ext cx="20782" cy="65150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H="1">
            <a:off x="1988681" y="3667864"/>
            <a:ext cx="3980319" cy="59172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5989782" y="3649102"/>
            <a:ext cx="4056518" cy="61048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9034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Звернення ВРЦіРО з нагоди Всеукраїнського дня довкілл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295563" y="554183"/>
            <a:ext cx="3786909" cy="1108364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Об'єкт</a:t>
            </a:r>
          </a:p>
          <a:p>
            <a:pPr algn="ctr"/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дослідження: </a:t>
            </a:r>
            <a:endParaRPr lang="uk-UA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95564" y="2479964"/>
            <a:ext cx="3786908" cy="130233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</a:t>
            </a:r>
            <a:endParaRPr lang="uk-UA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дослідження: </a:t>
            </a:r>
          </a:p>
          <a:p>
            <a:pPr algn="ctr"/>
            <a:endParaRPr lang="uk-UA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95564" y="4599710"/>
            <a:ext cx="3786908" cy="1320799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Підгрунтя</a:t>
            </a:r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дослідження: </a:t>
            </a:r>
          </a:p>
          <a:p>
            <a:pPr algn="ctr"/>
            <a:endParaRPr lang="uk-UA" dirty="0"/>
          </a:p>
        </p:txBody>
      </p:sp>
      <p:sp>
        <p:nvSpPr>
          <p:cNvPr id="5" name="Прямоугольная выноска 4"/>
          <p:cNvSpPr/>
          <p:nvPr/>
        </p:nvSpPr>
        <p:spPr>
          <a:xfrm>
            <a:off x="5347856" y="480291"/>
            <a:ext cx="6604000" cy="1394691"/>
          </a:xfrm>
          <a:prstGeom prst="wedgeRectCallou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омахи-запилювачі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взаємодія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забрудненим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повітрям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зокрема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вихлопними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газами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транспорту.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dirty="0"/>
          </a:p>
        </p:txBody>
      </p:sp>
      <p:sp>
        <p:nvSpPr>
          <p:cNvPr id="9" name="Прямоугольная выноска 8"/>
          <p:cNvSpPr/>
          <p:nvPr/>
        </p:nvSpPr>
        <p:spPr>
          <a:xfrm>
            <a:off x="5347856" y="2433783"/>
            <a:ext cx="6604000" cy="1394691"/>
          </a:xfrm>
          <a:prstGeom prst="wedgeRectCallou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взаємозв’язок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забрудненням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вихлопних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газів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транспорту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комах-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запилювачів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популяціях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ая выноска 9"/>
          <p:cNvSpPr/>
          <p:nvPr/>
        </p:nvSpPr>
        <p:spPr>
          <a:xfrm>
            <a:off x="5421747" y="4414982"/>
            <a:ext cx="6604000" cy="1394691"/>
          </a:xfrm>
          <a:prstGeom prst="wedgeRectCallou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засноване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попередніх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наукових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дослідженнях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демонструють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забруднення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шкідливий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аспекти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біологічного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включаючи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комах-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запилювачів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8566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Звернення ВРЦіРО з нагоди Всеукраїнського дня довкілл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Двойная волна 2"/>
          <p:cNvSpPr/>
          <p:nvPr/>
        </p:nvSpPr>
        <p:spPr>
          <a:xfrm>
            <a:off x="2759364" y="87745"/>
            <a:ext cx="6437745" cy="692728"/>
          </a:xfrm>
          <a:prstGeom prst="doubleWave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ТЕОРЕТИЧНА ЧАСТИНА</a:t>
            </a:r>
            <a:endParaRPr lang="uk-UA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30909" y="895927"/>
            <a:ext cx="5070764" cy="2613891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 з </a:t>
            </a:r>
            <a:r>
              <a:rPr lang="uk-UA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головних факторів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які впливають на комах-запилювачів, </a:t>
            </a:r>
            <a:r>
              <a:rPr lang="uk-UA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 зниження рівня кисню в повітрі</a:t>
            </a:r>
            <a:r>
              <a:rPr lang="uk-UA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r>
              <a:rPr lang="uk-UA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Забруднене повітря містить менше кисню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що </a:t>
            </a:r>
            <a:r>
              <a:rPr lang="uk-UA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 призвести до зменшення кількості комах-запилювачів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які </a:t>
            </a:r>
            <a:r>
              <a:rPr lang="uk-UA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можуть вижити в умовах з низьким рівнем кисню.</a:t>
            </a:r>
          </a:p>
          <a:p>
            <a:pPr algn="ctr"/>
            <a:endParaRPr lang="uk-UA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650182" y="4040908"/>
            <a:ext cx="5370946" cy="2627746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Крім того, </a:t>
            </a:r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забруднення повітря </a:t>
            </a:r>
            <a:r>
              <a:rPr lang="uk-UA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 збільшувати концентрацію токсичних речовин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 можуть впливати на здоров'я комах-запилювачів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Деякі </a:t>
            </a:r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показали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що </a:t>
            </a:r>
            <a:r>
              <a:rPr lang="uk-UA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забруднення повітря може зменшувати кількість комах-запилювачів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 можуть розвиватися та розмножуватися в забрудненому середовищі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650182" y="895927"/>
            <a:ext cx="5070764" cy="2775527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defRPr/>
            </a:pPr>
            <a:r>
              <a:rPr lang="uk-UA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Забруднення повітря </a:t>
            </a:r>
            <a:r>
              <a:rPr lang="uk-UA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 </a:t>
            </a:r>
            <a:r>
              <a:rPr lang="uk-UA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 впливати на кліматичні умови</a:t>
            </a:r>
            <a:r>
              <a:rPr lang="uk-UA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0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 впливають на розвиток та міграцію комах-запилювачів</a:t>
            </a:r>
            <a:r>
              <a:rPr lang="uk-UA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20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defRPr/>
            </a:pPr>
            <a:r>
              <a:rPr lang="uk-UA" sz="20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Зміна </a:t>
            </a:r>
            <a:r>
              <a:rPr lang="uk-UA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кліматичних умов може впливати на розподіл комах-запилювачів, змінюючи їх зону мешкання та живлення</a:t>
            </a:r>
            <a:r>
              <a:rPr lang="uk-UA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30909" y="3967017"/>
            <a:ext cx="5070764" cy="2775527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defRPr/>
            </a:pPr>
            <a:r>
              <a:rPr lang="uk-UA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Забруднення повітря </a:t>
            </a:r>
            <a:r>
              <a:rPr lang="uk-UA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вихлопними газами викликає загальне </a:t>
            </a:r>
            <a:r>
              <a:rPr lang="uk-UA" sz="20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ослаблення організму-імунодефіцит</a:t>
            </a:r>
            <a:r>
              <a:rPr lang="uk-UA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Крім того, токсичні і шкідливі  гази можуть стати причиною різних захворювань: бронхіту, раку легень, дихальної недостатності.</a:t>
            </a:r>
            <a:endParaRPr lang="uk-UA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296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Звернення ВРЦіРО з нагоди Всеукраїнського дня довкілл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Волна 1"/>
          <p:cNvSpPr/>
          <p:nvPr/>
        </p:nvSpPr>
        <p:spPr>
          <a:xfrm>
            <a:off x="640080" y="-68330"/>
            <a:ext cx="10168128" cy="2372618"/>
          </a:xfrm>
          <a:prstGeom prst="wave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Існує декілька досліджень, </a:t>
            </a:r>
            <a:r>
              <a:rPr lang="uk-UA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 провели вчені про вплив </a:t>
            </a:r>
            <a:r>
              <a:rPr lang="uk-UA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забруднення повітря на життєвий цикл комах-запилювачів, зокрема на їх розмноження, розвиток та міграцію. </a:t>
            </a:r>
          </a:p>
          <a:p>
            <a:pPr algn="ctr"/>
            <a:endParaRPr lang="uk-UA" sz="2400" b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ая выноска 5"/>
          <p:cNvSpPr/>
          <p:nvPr/>
        </p:nvSpPr>
        <p:spPr>
          <a:xfrm>
            <a:off x="265176" y="2456873"/>
            <a:ext cx="4910328" cy="3975825"/>
          </a:xfrm>
          <a:prstGeom prst="wedgeRectCallout">
            <a:avLst/>
          </a:prstGeom>
          <a:solidFill>
            <a:srgbClr val="A888A1"/>
          </a:solidFill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uk-UA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 №1</a:t>
            </a:r>
          </a:p>
          <a:p>
            <a:pPr lvl="0" algn="ctr">
              <a:defRPr/>
            </a:pPr>
            <a:endParaRPr lang="uk-UA" b="1" u="sng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uk-UA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проведене </a:t>
            </a:r>
            <a:r>
              <a:rPr lang="uk-UA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Німеччині в 2015 році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досліджували </a:t>
            </a:r>
            <a:r>
              <a:rPr lang="uk-UA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 забруднення повітря на розвиток та міграцію метеликів</a:t>
            </a:r>
            <a:r>
              <a:rPr lang="uk-UA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>
              <a:defRPr/>
            </a:pPr>
            <a:r>
              <a:rPr lang="uk-UA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>
              <a:defRPr/>
            </a:pPr>
            <a:r>
              <a:rPr lang="uk-UA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 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показало, що </a:t>
            </a:r>
            <a:r>
              <a:rPr lang="uk-UA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забруднення повітря від вихлопних газів та промислових викидів може впливати на розвиток та міграцію метеликів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Зокрема, </a:t>
            </a:r>
            <a:r>
              <a:rPr lang="uk-UA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забруднене повітря знижувало рівень населення метеликів, зокрема видів, які мігрують на великій відстані</a:t>
            </a:r>
            <a:r>
              <a:rPr lang="uk-UA" sz="28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Прямоугольная выноска 7"/>
          <p:cNvSpPr/>
          <p:nvPr/>
        </p:nvSpPr>
        <p:spPr>
          <a:xfrm>
            <a:off x="6547104" y="2567709"/>
            <a:ext cx="5285232" cy="3864989"/>
          </a:xfrm>
          <a:prstGeom prst="wedgeRectCallout">
            <a:avLst/>
          </a:prstGeom>
          <a:solidFill>
            <a:srgbClr val="A888A1"/>
          </a:solidFill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indent="-457200">
              <a:buFont typeface="Arial" panose="020B0604020202020204" pitchFamily="34" charset="0"/>
              <a:buChar char="•"/>
              <a:defRPr/>
            </a:pPr>
            <a:endParaRPr lang="uk-UA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uk-UA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 </a:t>
            </a:r>
            <a:r>
              <a:rPr lang="uk-UA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№2</a:t>
            </a:r>
          </a:p>
          <a:p>
            <a:pPr algn="ctr">
              <a:defRPr/>
            </a:pPr>
            <a:endParaRPr lang="uk-UA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uk-UA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опубліковане в журналі </a:t>
            </a:r>
            <a:r>
              <a:rPr lang="uk-UA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uk-UA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Environmental</a:t>
            </a:r>
            <a:r>
              <a:rPr lang="uk-UA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Pollution</a:t>
            </a:r>
            <a:r>
              <a:rPr lang="uk-UA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uk-UA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 році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досліджували вплив забруднення повітря на розвиток та розмноження </a:t>
            </a:r>
            <a:r>
              <a:rPr lang="uk-UA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комах.</a:t>
            </a:r>
          </a:p>
          <a:p>
            <a:pPr lvl="0">
              <a:defRPr/>
            </a:pPr>
            <a:endParaRPr lang="uk-UA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lang="uk-UA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 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показало, що </a:t>
            </a:r>
            <a:r>
              <a:rPr lang="uk-UA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високі рівні забруднення повітря, зокрема вихлопні гази від автотранспорту, мали негативний вплив на розвиток та розмноження комах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Зокрема, </a:t>
            </a:r>
            <a:r>
              <a:rPr lang="uk-UA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 забруднень у повітрі знижувала масу і розмір яєць, а також кількість розвинених личинок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endParaRPr lang="uk-UA" sz="3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487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Звернення ВРЦіРО з нагоди Всеукраїнського дня довкілл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65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ая выноска 5"/>
          <p:cNvSpPr/>
          <p:nvPr/>
        </p:nvSpPr>
        <p:spPr>
          <a:xfrm>
            <a:off x="572884" y="110836"/>
            <a:ext cx="4910328" cy="3890548"/>
          </a:xfrm>
          <a:prstGeom prst="wedgeRectCallout">
            <a:avLst/>
          </a:prstGeom>
          <a:solidFill>
            <a:srgbClr val="A888A1"/>
          </a:solidFill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uk-UA" sz="20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 </a:t>
            </a:r>
            <a:r>
              <a:rPr lang="uk-UA" sz="20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№3</a:t>
            </a:r>
          </a:p>
          <a:p>
            <a:pPr lvl="0" algn="ctr"/>
            <a:endParaRPr lang="uk-UA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Дослідження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опубліковане в журналі </a:t>
            </a: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uk-UA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Science</a:t>
            </a: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в 2006 році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досліджували </a:t>
            </a:r>
            <a:r>
              <a:rPr lang="uk-UA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 зникнення бджіл на </a:t>
            </a:r>
            <a:r>
              <a:rPr lang="uk-UA" sz="20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зернові </a:t>
            </a:r>
            <a:r>
              <a:rPr lang="uk-UA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культури в США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uk-UA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 </a:t>
            </a: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показало,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що </a:t>
            </a:r>
            <a:r>
              <a:rPr lang="uk-UA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зникаючі бджоли можуть призвести до серйозного зменшення </a:t>
            </a:r>
            <a:r>
              <a:rPr lang="uk-UA" sz="20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врожаю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0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 як бджоли є важливими запилювачами багатьох культурних рослин.</a:t>
            </a:r>
          </a:p>
        </p:txBody>
      </p:sp>
      <p:sp>
        <p:nvSpPr>
          <p:cNvPr id="7" name="Прямоугольная выноска 6"/>
          <p:cNvSpPr/>
          <p:nvPr/>
        </p:nvSpPr>
        <p:spPr>
          <a:xfrm>
            <a:off x="6658889" y="1514765"/>
            <a:ext cx="4910328" cy="5014806"/>
          </a:xfrm>
          <a:prstGeom prst="wedgeRectCallout">
            <a:avLst/>
          </a:prstGeom>
          <a:solidFill>
            <a:srgbClr val="A888A1"/>
          </a:solidFill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uk-UA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 </a:t>
            </a:r>
            <a:r>
              <a:rPr lang="uk-UA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№4</a:t>
            </a:r>
          </a:p>
          <a:p>
            <a:pPr lvl="0" algn="ctr"/>
            <a:endParaRPr lang="uk-UA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проведене в </a:t>
            </a:r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Китаї в 2017 році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досліджували </a:t>
            </a:r>
            <a:r>
              <a:rPr lang="uk-UA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 забруднення повітря на життєвий цикл шовковицевих молей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 </a:t>
            </a:r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показало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що </a:t>
            </a:r>
            <a:r>
              <a:rPr lang="uk-UA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забруднення повітря від промислових викидів може впливати на розвиток та розмноження шовковицевих молей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Зокрема, </a:t>
            </a:r>
            <a:r>
              <a:rPr lang="uk-UA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забруднене повітря знижувало якість листя дерев, що є головним джерелом їжі для цих комах, і знижувало кількість врожаю шовковиці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Це </a:t>
            </a:r>
            <a:r>
              <a:rPr lang="uk-UA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 призвести до зниження чисельності шовковицевих молей та інших комах-запилювачів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які </a:t>
            </a:r>
            <a:r>
              <a:rPr lang="uk-UA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живляться листям шовковиці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433936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Звернення ВРЦіРО з нагоди Всеукраїнського дня довкілл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ая выноска 5"/>
          <p:cNvSpPr/>
          <p:nvPr/>
        </p:nvSpPr>
        <p:spPr>
          <a:xfrm>
            <a:off x="328335" y="1727200"/>
            <a:ext cx="4910328" cy="4602714"/>
          </a:xfrm>
          <a:prstGeom prst="wedgeRectCallout">
            <a:avLst/>
          </a:prstGeom>
          <a:solidFill>
            <a:srgbClr val="A888A1"/>
          </a:solidFill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defRPr/>
            </a:pPr>
            <a:endParaRPr lang="uk-UA" sz="2000" b="1" u="sng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uk-UA" sz="20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 №5</a:t>
            </a:r>
            <a:endParaRPr lang="uk-UA" sz="20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defRPr/>
            </a:pPr>
            <a:r>
              <a:rPr lang="uk-UA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lvl="0" algn="just">
              <a:buFont typeface="Arial" panose="020B0604020202020204" pitchFamily="34" charset="0"/>
              <a:buChar char="•"/>
              <a:defRPr/>
            </a:pPr>
            <a:r>
              <a:rPr lang="uk-UA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Дослідження</a:t>
            </a:r>
            <a:r>
              <a:rPr lang="uk-UA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проведене в журналі </a:t>
            </a:r>
            <a:r>
              <a:rPr lang="uk-UA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uk-UA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Nature</a:t>
            </a:r>
            <a:r>
              <a:rPr lang="uk-UA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Communications</a:t>
            </a:r>
            <a:r>
              <a:rPr lang="uk-UA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в 2019 році</a:t>
            </a:r>
            <a:r>
              <a:rPr lang="uk-UA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досліджували </a:t>
            </a:r>
            <a:r>
              <a:rPr lang="uk-UA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 зменшення кількості комах-запилювачів на мікробне забруднення водойм</a:t>
            </a:r>
            <a:r>
              <a:rPr lang="uk-UA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20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defRPr/>
            </a:pPr>
            <a:endParaRPr lang="uk-UA" sz="20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defRPr/>
            </a:pPr>
            <a:r>
              <a:rPr lang="uk-UA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 </a:t>
            </a:r>
            <a:r>
              <a:rPr lang="uk-UA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показало</a:t>
            </a:r>
            <a:r>
              <a:rPr lang="uk-UA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що </a:t>
            </a:r>
            <a:r>
              <a:rPr lang="uk-UA" sz="20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зменшення кількості комах-запилювачів може призвести до збільшення мікробного забруднення водойм</a:t>
            </a:r>
            <a:r>
              <a:rPr lang="uk-UA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так </a:t>
            </a:r>
            <a:r>
              <a:rPr lang="uk-UA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 комахи є важливими фільтрувальними організмами, що допомагають зберігати якість води</a:t>
            </a:r>
            <a:r>
              <a:rPr lang="uk-UA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Прямоугольная выноска 7"/>
          <p:cNvSpPr/>
          <p:nvPr/>
        </p:nvSpPr>
        <p:spPr>
          <a:xfrm>
            <a:off x="6728158" y="541078"/>
            <a:ext cx="4910328" cy="3978941"/>
          </a:xfrm>
          <a:prstGeom prst="wedgeRectCallout">
            <a:avLst/>
          </a:prstGeom>
          <a:solidFill>
            <a:srgbClr val="A888A1"/>
          </a:solidFill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uk-UA" sz="20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 </a:t>
            </a:r>
            <a:r>
              <a:rPr lang="uk-UA" sz="20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№6</a:t>
            </a:r>
            <a:endParaRPr lang="uk-UA" sz="20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marL="457200" indent="-457200" algn="just">
              <a:buFont typeface="Arial" panose="020B0604020202020204" pitchFamily="34" charset="0"/>
              <a:buChar char="•"/>
              <a:defRPr/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 </a:t>
            </a: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показують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що </a:t>
            </a:r>
            <a:r>
              <a:rPr lang="uk-UA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зменшення кількості та різноманітності комах може мати негативний вплив на людське здоров’я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defRPr/>
            </a:pPr>
            <a:endParaRPr lang="uk-UA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Наприклад, дослідження, проведене в </a:t>
            </a: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Німеччині в 2017 році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показало, що </a:t>
            </a:r>
            <a:r>
              <a:rPr lang="uk-UA" sz="20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зменшення кількості комах може призвести до зменшення кількості поживних речовин у їжі, що може погіршити стан здоров’я людей</a:t>
            </a:r>
            <a:r>
              <a:rPr lang="uk-UA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925321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Звернення ВРЦіРО з нагоди Всеукраїнського дня довкілл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2F9D30B-3DB9-0644-95D6-C4B0B0F702E5}"/>
              </a:ext>
            </a:extLst>
          </p:cNvPr>
          <p:cNvSpPr txBox="1"/>
          <p:nvPr/>
        </p:nvSpPr>
        <p:spPr>
          <a:xfrm>
            <a:off x="113763" y="274782"/>
            <a:ext cx="11964473" cy="612475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715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Отже,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наукові дані свідчать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те, що </a:t>
            </a:r>
            <a:r>
              <a:rPr lang="uk-UA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забруднення повітря має негативний вплив на </a:t>
            </a:r>
            <a:r>
              <a:rPr lang="uk-UA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життєвий цикл, кількість </a:t>
            </a:r>
            <a:r>
              <a:rPr lang="uk-UA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різноманітність </a:t>
            </a:r>
            <a:r>
              <a:rPr lang="uk-UA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комах-запилювачів,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зокрема на їх </a:t>
            </a:r>
            <a:r>
              <a:rPr lang="uk-UA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розмноження, розвиток та міграцію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 призвести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порушення екосистем та зменшення рівня врожаю сільськогосподарських культур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які залежать від запилювання комахами </a:t>
            </a:r>
            <a:endParaRPr lang="uk-UA" sz="28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defRPr/>
            </a:pPr>
            <a:r>
              <a:rPr lang="uk-UA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uk-UA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8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деякі види комах можуть </a:t>
            </a:r>
            <a:r>
              <a:rPr lang="uk-UA" sz="28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бути </a:t>
            </a:r>
            <a:r>
              <a:rPr lang="uk-UA" sz="28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переносниками </a:t>
            </a:r>
            <a:r>
              <a:rPr lang="uk-UA" sz="28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хвороб</a:t>
            </a:r>
            <a:r>
              <a:rPr lang="uk-UA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таких </a:t>
            </a:r>
            <a:r>
              <a:rPr lang="uk-UA" sz="28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 малярія та лихоманка </a:t>
            </a:r>
            <a:r>
              <a:rPr lang="uk-UA" sz="28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денге</a:t>
            </a:r>
            <a:r>
              <a:rPr lang="uk-UA" sz="28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uk-UA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тому </a:t>
            </a:r>
            <a:r>
              <a:rPr lang="uk-UA" sz="28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зменшення їх кількості може зменшити ризик поширення цих </a:t>
            </a:r>
            <a:r>
              <a:rPr lang="uk-UA" sz="2800" u="sng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хвороб</a:t>
            </a:r>
            <a:r>
              <a:rPr lang="uk-UA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defRPr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 звернути увагу на цей проблемний аспект та приймати ефективні заходи для зменшення забруднення повітря, щоб зберегти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біорізноманіття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забезпечити стабільність екосистем. </a:t>
            </a:r>
            <a:r>
              <a:rPr lang="uk-UA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Такі заходи можуть включати перехід на більш екологічно чисті джерела енергії, зменшення використання автотранспорту та викидів промислових підприємств, а також збільшення зелених насаджень та створення охоронних зон для </a:t>
            </a:r>
            <a:r>
              <a:rPr lang="uk-UA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комах-запилювачів.</a:t>
            </a:r>
            <a:endParaRPr lang="uk-UA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4272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Звернення ВРЦіРО з нагоди Всеукраїнського дня довкілл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1B16F35-A836-2847-9E38-3CB44A9836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67530"/>
            <a:ext cx="4839855" cy="292624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01754DA-FDFA-6145-AF37-DC66A2CEBA89}"/>
              </a:ext>
            </a:extLst>
          </p:cNvPr>
          <p:cNvSpPr txBox="1"/>
          <p:nvPr/>
        </p:nvSpPr>
        <p:spPr>
          <a:xfrm>
            <a:off x="5148947" y="1744805"/>
            <a:ext cx="311330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М</a:t>
            </a:r>
            <a:r>
              <a:rPr lang="ru-UA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</a:t>
            </a:r>
            <a:r>
              <a:rPr lang="uk-UA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досліджували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UA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вплив </a:t>
            </a:r>
            <a:r>
              <a:rPr lang="ru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вихлопних газів на </a:t>
            </a:r>
            <a:r>
              <a:rPr lang="ru-UA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комах-запилювачів,</a:t>
            </a:r>
            <a:r>
              <a:rPr lang="uk-UA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і </a:t>
            </a:r>
            <a:r>
              <a:rPr lang="ru-UA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зібра</a:t>
            </a:r>
            <a:r>
              <a:rPr lang="uk-UA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ли</a:t>
            </a:r>
            <a:r>
              <a:rPr lang="ru-UA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дані про кількість машин, що проходять в певні години </a:t>
            </a:r>
            <a:r>
              <a:rPr lang="uk-UA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по</a:t>
            </a:r>
            <a:r>
              <a:rPr lang="ru-UA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вулиці </a:t>
            </a: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Миру с. </a:t>
            </a:r>
            <a:r>
              <a:rPr lang="uk-UA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Раково</a:t>
            </a: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uk-UA" sz="20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B516803-5BCF-7A47-AB8B-5D8546B399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6532" y="1446107"/>
            <a:ext cx="3263104" cy="22376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68CB62F-C4D3-1442-B601-9DD0B198BDAA}"/>
              </a:ext>
            </a:extLst>
          </p:cNvPr>
          <p:cNvSpPr txBox="1"/>
          <p:nvPr/>
        </p:nvSpPr>
        <p:spPr>
          <a:xfrm>
            <a:off x="8903854" y="3704288"/>
            <a:ext cx="2941631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вранці з 06.00-08.00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C2991E-BE5F-8B48-AC7F-8526176A1B96}"/>
              </a:ext>
            </a:extLst>
          </p:cNvPr>
          <p:cNvSpPr txBox="1"/>
          <p:nvPr/>
        </p:nvSpPr>
        <p:spPr>
          <a:xfrm>
            <a:off x="580829" y="4331871"/>
            <a:ext cx="438221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Розрахунок</a:t>
            </a:r>
            <a:r>
              <a:rPr lang="ru-UA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 кількості </a:t>
            </a: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машин </a:t>
            </a:r>
            <a:r>
              <a:rPr lang="ru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бу</a:t>
            </a: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</a:t>
            </a:r>
            <a:r>
              <a:rPr lang="ru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 </a:t>
            </a:r>
            <a:r>
              <a:rPr lang="ru-UA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зібрані</a:t>
            </a:r>
            <a:r>
              <a:rPr lang="uk-UA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UA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 </a:t>
            </a:r>
            <a:r>
              <a:rPr lang="ru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допомогою </a:t>
            </a:r>
            <a:r>
              <a:rPr lang="uk-UA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відеорегістратора</a:t>
            </a:r>
            <a:r>
              <a:rPr lang="ru-UA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 різні часи доби</a:t>
            </a: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а </a:t>
            </a:r>
            <a:r>
              <a:rPr lang="uk-UA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саме: </a:t>
            </a: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вранці </a:t>
            </a:r>
            <a:r>
              <a:rPr lang="uk-UA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та ввечері з 06:00 </a:t>
            </a:r>
            <a:r>
              <a:rPr lang="uk-UA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до </a:t>
            </a:r>
            <a:r>
              <a:rPr lang="uk-UA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08:00</a:t>
            </a:r>
            <a:r>
              <a:rPr lang="ru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</a:t>
            </a:r>
            <a:r>
              <a:rPr lang="ru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в'язок між кількістю</a:t>
            </a: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машин та кількістю комах-запилювачів на </a:t>
            </a:r>
            <a:r>
              <a:rPr lang="uk-UA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даній</a:t>
            </a:r>
            <a:r>
              <a:rPr lang="uk-UA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вулиці </a:t>
            </a:r>
            <a:r>
              <a:rPr lang="uk-UA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будемо досліджувати ближче до літа.</a:t>
            </a:r>
            <a:r>
              <a:rPr lang="uk-UA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uk-UA" sz="20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557827D-BE42-CD44-8EF0-B735058457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0655" y="4186444"/>
            <a:ext cx="2969104" cy="222682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E53E1A9-5E69-074B-B9A3-958FF5884E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0945" y="4165953"/>
            <a:ext cx="3011055" cy="225829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284D539-18DD-054D-9356-D4682F6BD806}"/>
              </a:ext>
            </a:extLst>
          </p:cNvPr>
          <p:cNvSpPr txBox="1"/>
          <p:nvPr/>
        </p:nvSpPr>
        <p:spPr>
          <a:xfrm>
            <a:off x="7298395" y="6377632"/>
            <a:ext cx="3076275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ввечері з 06.00-08.00</a:t>
            </a:r>
          </a:p>
        </p:txBody>
      </p:sp>
      <p:sp>
        <p:nvSpPr>
          <p:cNvPr id="13" name="Двойная волна 12"/>
          <p:cNvSpPr/>
          <p:nvPr/>
        </p:nvSpPr>
        <p:spPr>
          <a:xfrm>
            <a:off x="1209964" y="-90325"/>
            <a:ext cx="9384145" cy="1515942"/>
          </a:xfrm>
          <a:prstGeom prst="doubleWave">
            <a:avLst>
              <a:gd name="adj1" fmla="val 6250"/>
              <a:gd name="adj2" fmla="val -287"/>
            </a:avLst>
          </a:prstGeom>
          <a:blipFill>
            <a:blip r:embed="rId7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 ДОСЛІДЖЕННЯ</a:t>
            </a:r>
          </a:p>
          <a:p>
            <a:pPr algn="ctr"/>
            <a:r>
              <a:rPr lang="uk-UA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Дослідницька робота показала , що по вулиці все ж таки, проїжджає досить багато машин і тим самим, це призводить до сільськогосподарського забруднення.</a:t>
            </a:r>
            <a:endParaRPr lang="uk-UA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62369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Звернення ВРЦіРО з нагоди Всеукраїнського дня довкілл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1B3EDF0-F3F4-4D48-B6C3-DBDA30E2ABD7}"/>
              </a:ext>
            </a:extLst>
          </p:cNvPr>
          <p:cNvSpPr txBox="1"/>
          <p:nvPr/>
        </p:nvSpPr>
        <p:spPr>
          <a:xfrm>
            <a:off x="193182" y="116749"/>
            <a:ext cx="1170689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uk-UA" sz="3200" b="0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uk-UA" sz="3200" b="1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екомендацій </a:t>
            </a:r>
            <a:r>
              <a:rPr lang="uk-UA" sz="32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щодо заходів</a:t>
            </a:r>
            <a:r>
              <a:rPr lang="uk-UA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які можуть </a:t>
            </a:r>
            <a:r>
              <a:rPr lang="uk-UA" sz="3200" b="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допомогти зменшити вплив забруднення повітря на комах-запилювачів</a:t>
            </a:r>
            <a:r>
              <a:rPr lang="uk-UA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2" name="Вертикальный свиток 1"/>
          <p:cNvSpPr/>
          <p:nvPr/>
        </p:nvSpPr>
        <p:spPr>
          <a:xfrm>
            <a:off x="0" y="2331111"/>
            <a:ext cx="5246255" cy="4276437"/>
          </a:xfrm>
          <a:prstGeom prst="verticalScroll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Зменшення викидів забруднюючих речовин</a:t>
            </a:r>
            <a:r>
              <a:rPr lang="uk-UA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таких як вуглецеві сполуки та діоксиди азоту, </a:t>
            </a:r>
            <a:r>
              <a:rPr lang="uk-UA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 може </a:t>
            </a:r>
            <a:r>
              <a:rPr lang="uk-UA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допомогти зменшити вплив забруднення повітря на </a:t>
            </a:r>
            <a:r>
              <a:rPr lang="uk-UA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комах-запилювачів</a:t>
            </a:r>
            <a:r>
              <a:rPr lang="uk-UA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3200" dirty="0"/>
          </a:p>
        </p:txBody>
      </p:sp>
      <p:sp>
        <p:nvSpPr>
          <p:cNvPr id="8" name="Вертикальный свиток 7"/>
          <p:cNvSpPr/>
          <p:nvPr/>
        </p:nvSpPr>
        <p:spPr>
          <a:xfrm>
            <a:off x="6096000" y="2331111"/>
            <a:ext cx="5522561" cy="4276438"/>
          </a:xfrm>
          <a:prstGeom prst="verticalScroll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Збереження природних середовищ </a:t>
            </a:r>
            <a:r>
              <a:rPr lang="uk-UA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 допомогти зберегти </a:t>
            </a:r>
            <a:r>
              <a:rPr lang="uk-UA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біорізноманіття</a:t>
            </a:r>
            <a:r>
              <a:rPr lang="uk-UA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забезпечити наявність необхідної кількості житлових умов </a:t>
            </a:r>
            <a:r>
              <a:rPr lang="uk-UA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</a:p>
          <a:p>
            <a:pPr algn="ctr"/>
            <a:r>
              <a:rPr lang="uk-UA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комах-запилювачів.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30014776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Звернення ВРЦіРО з нагоди Всеукраїнського дня довкілл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Вертикальный свиток 5"/>
          <p:cNvSpPr/>
          <p:nvPr/>
        </p:nvSpPr>
        <p:spPr>
          <a:xfrm>
            <a:off x="-453298" y="331436"/>
            <a:ext cx="4344922" cy="3714091"/>
          </a:xfrm>
          <a:prstGeom prst="verticalScroll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 природоохоронних </a:t>
            </a:r>
            <a:r>
              <a:rPr lang="uk-UA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зон</a:t>
            </a:r>
            <a:r>
              <a:rPr lang="uk-UA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 допомогти зберегти середовища життя для комах-запилювачів та збільшити їх кількість.</a:t>
            </a:r>
          </a:p>
        </p:txBody>
      </p:sp>
      <p:sp>
        <p:nvSpPr>
          <p:cNvPr id="7" name="Вертикальный свиток 6"/>
          <p:cNvSpPr/>
          <p:nvPr/>
        </p:nvSpPr>
        <p:spPr>
          <a:xfrm>
            <a:off x="7839567" y="2689559"/>
            <a:ext cx="4805731" cy="4168441"/>
          </a:xfrm>
          <a:prstGeom prst="verticalScroll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endParaRPr lang="uk-UA" sz="2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defRPr/>
            </a:pPr>
            <a:r>
              <a:rPr lang="uk-UA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Популяризація </a:t>
            </a:r>
            <a: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екологічної </a:t>
            </a:r>
            <a:r>
              <a:rPr lang="uk-UA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культури </a:t>
            </a:r>
            <a:r>
              <a:rPr lang="uk-UA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uk-UA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виховання людей до більш екологічної поведінки може допомогти зберегти довкілля та забезпечити наявність достатньої кількості комах-запилювачів.</a:t>
            </a:r>
          </a:p>
        </p:txBody>
      </p:sp>
      <p:sp>
        <p:nvSpPr>
          <p:cNvPr id="8" name="Вертикальный свиток 7"/>
          <p:cNvSpPr/>
          <p:nvPr/>
        </p:nvSpPr>
        <p:spPr>
          <a:xfrm>
            <a:off x="1719163" y="4140363"/>
            <a:ext cx="4008582" cy="2725800"/>
          </a:xfrm>
          <a:prstGeom prst="verticalScroll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uk-UA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uk-UA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дала реорганізація транспортної структури, </a:t>
            </a: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 зменшувала б </a:t>
            </a:r>
            <a:r>
              <a:rPr lang="uk-UA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затори на дорогах.</a:t>
            </a:r>
            <a:endParaRPr lang="uk-UA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Вертикальный свиток 9"/>
          <p:cNvSpPr/>
          <p:nvPr/>
        </p:nvSpPr>
        <p:spPr>
          <a:xfrm>
            <a:off x="4344922" y="102836"/>
            <a:ext cx="4230255" cy="3934691"/>
          </a:xfrm>
          <a:prstGeom prst="verticalScroll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uk-UA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uk-UA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Відмовитися від автомобілів </a:t>
            </a:r>
            <a:r>
              <a:rPr lang="uk-UA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принаймі</a:t>
            </a: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період безвітряних теплих днів і холодних ночей, а користуватися громадським транспортом, що зменшувало б </a:t>
            </a:r>
            <a:r>
              <a:rPr lang="uk-UA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викидні.</a:t>
            </a:r>
            <a:endParaRPr lang="uk-UA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78009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Звернення ВРЦіРО з нагоди Всеукраїнського дня довкілл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1931192-ED79-B040-B40A-E29B1B4A4DE1}"/>
              </a:ext>
            </a:extLst>
          </p:cNvPr>
          <p:cNvSpPr txBox="1"/>
          <p:nvPr/>
        </p:nvSpPr>
        <p:spPr>
          <a:xfrm>
            <a:off x="115910" y="2160692"/>
            <a:ext cx="12076090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/>
            <a:r>
              <a:rPr lang="ru-UA" sz="3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Дослідження </a:t>
            </a:r>
            <a:r>
              <a:rPr lang="ru-UA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показали</a:t>
            </a:r>
            <a:r>
              <a:rPr lang="ru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що </a:t>
            </a:r>
            <a:r>
              <a:rPr lang="ru-UA" sz="32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забруднення повітря від вихлопних газів </a:t>
            </a:r>
            <a:r>
              <a:rPr lang="ru-UA" sz="3200" u="sn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транспорт</a:t>
            </a:r>
            <a:r>
              <a:rPr lang="uk-UA" sz="320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</a:t>
            </a:r>
            <a:r>
              <a:rPr lang="ru-UA" sz="3200" u="sn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UA" sz="32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має негативний вплив на комах-запилювачів</a:t>
            </a:r>
            <a:r>
              <a:rPr lang="ru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UA" sz="3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Зменшення кількості та різноманітності комах-запилювачів може призвести до порушення екосистем та зменшення рівня врожаю сільськогосподарських культур. </a:t>
            </a:r>
            <a:r>
              <a:rPr lang="ru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Крім того, </a:t>
            </a:r>
            <a:r>
              <a:rPr lang="ru-UA" sz="32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зменшення кількості комах-запилювачів може </a:t>
            </a:r>
            <a:r>
              <a:rPr lang="ru-UA" sz="3200" u="sn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впли</a:t>
            </a:r>
            <a:r>
              <a:rPr lang="uk-UA" sz="3200" u="sn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нути</a:t>
            </a:r>
            <a:r>
              <a:rPr lang="ru-UA" sz="3200" u="sn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UA" sz="32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ru-UA" sz="3200" u="sn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здоров’</a:t>
            </a:r>
            <a:r>
              <a:rPr lang="uk-UA" sz="3200" u="sn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</a:t>
            </a:r>
            <a:r>
              <a:rPr lang="ru-UA" sz="3200" u="sn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UA" sz="32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оскільки ці комахи є важливими запилювачами багатьох рослин, що мають значення для харчування людей.</a:t>
            </a:r>
            <a:r>
              <a:rPr lang="ru-UA" sz="3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UA" sz="3200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Блок-схема: типовой процесс 1"/>
          <p:cNvSpPr/>
          <p:nvPr/>
        </p:nvSpPr>
        <p:spPr>
          <a:xfrm>
            <a:off x="2907792" y="274320"/>
            <a:ext cx="5961888" cy="1435608"/>
          </a:xfrm>
          <a:prstGeom prst="flowChartPredefinedProcess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accent2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</a:t>
            </a:r>
            <a:endParaRPr lang="uk-UA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0972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Звернення ВРЦіРО з нагоди Всеукраїнського дня довкілл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13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41F426B-CBC9-2549-9026-46BDB9991C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497" y="152202"/>
            <a:ext cx="3422267" cy="283323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4D665E0-0A36-4B47-9996-76313C1834C4}"/>
              </a:ext>
            </a:extLst>
          </p:cNvPr>
          <p:cNvSpPr txBox="1"/>
          <p:nvPr/>
        </p:nvSpPr>
        <p:spPr>
          <a:xfrm>
            <a:off x="3546764" y="37928"/>
            <a:ext cx="8520739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/>
            <a:r>
              <a:rPr lang="uk-UA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Тому для того, щоб зменшити шкідливі викиди автотранспорту, варто застосовувати заходи, серед яких ключовим є перехід на альтернативні види палива, а саме: енергія сонця, електроенергія. Також, намагатися обирати більш економічні та найменш шкідливі для довкілля </a:t>
            </a:r>
            <a:r>
              <a:rPr lang="uk-UA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танспорт</a:t>
            </a:r>
            <a:r>
              <a:rPr lang="uk-UA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з меншим розходом пального, габарити машини та тип двигуна, компактнішу машину з дизельним двигуном або встановити газове обладнання. </a:t>
            </a:r>
            <a:r>
              <a:rPr lang="uk-UA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можливості, ходити пішки та пересуватися на велосипеді. Користуватися громадським транспортом, це і дешевше та </a:t>
            </a:r>
            <a:r>
              <a:rPr lang="uk-UA" sz="20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екологічніше</a:t>
            </a:r>
            <a:r>
              <a:rPr lang="uk-UA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розрахунку обсягів шкідливих викидів на одного пасажира.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1221F54-A3CB-6E40-8F7A-BB5626D9DE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2006" y="3389760"/>
            <a:ext cx="3546764" cy="342532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-108527" y="3209560"/>
            <a:ext cx="731058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/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Крім того, воєнні дії можуть п</a:t>
            </a:r>
            <a:r>
              <a:rPr lang="uk-UA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ризвести до пошкодження та знищення інфраструктури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 необхідна для захисту природних ресурсів та </a:t>
            </a:r>
            <a:r>
              <a:rPr lang="uk-UA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біорізноманіття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 Таким чином, повномасштабне вторгнення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росії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Україну, також має </a:t>
            </a:r>
            <a:r>
              <a:rPr lang="uk-UA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серйозні наслідки для екології та природних ресурсів не тільки самої України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але й для всього регіону, що потребує внесення невідкладних заходів для їх захисту та </a:t>
            </a:r>
            <a:r>
              <a:rPr lang="uk-UA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збереження.</a:t>
            </a:r>
            <a:r>
              <a:rPr lang="uk-UA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 </a:t>
            </a: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може призвести до забруднення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ґрунтів, повітря та водойми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що може </a:t>
            </a:r>
            <a:r>
              <a:rPr lang="uk-UA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серйозно нашкодити екологічній стійкості та здоров’ю людей, а також тварин і рослинного світу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uk-UA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Отже, як ми бачимо, що </a:t>
            </a:r>
            <a:r>
              <a:rPr lang="ru-RU" b="1" dirty="0" err="1" smtClean="0"/>
              <a:t>автомобіль</a:t>
            </a:r>
            <a:r>
              <a:rPr lang="ru-RU" b="1" dirty="0" smtClean="0"/>
              <a:t> </a:t>
            </a:r>
            <a:r>
              <a:rPr lang="ru-RU" b="1" dirty="0"/>
              <a:t>у </a:t>
            </a:r>
            <a:r>
              <a:rPr lang="ru-RU" b="1" dirty="0" err="1"/>
              <a:t>сучасному</a:t>
            </a:r>
            <a:r>
              <a:rPr lang="ru-RU" b="1" dirty="0"/>
              <a:t> </a:t>
            </a:r>
            <a:r>
              <a:rPr lang="ru-RU" b="1" dirty="0" err="1"/>
              <a:t>світі</a:t>
            </a:r>
            <a:r>
              <a:rPr lang="ru-RU" b="1" dirty="0"/>
              <a:t> — </a:t>
            </a:r>
            <a:r>
              <a:rPr lang="ru-RU" b="1" dirty="0" err="1"/>
              <a:t>важлива</a:t>
            </a:r>
            <a:r>
              <a:rPr lang="ru-RU" b="1" dirty="0"/>
              <a:t> </a:t>
            </a:r>
            <a:r>
              <a:rPr lang="ru-RU" b="1" dirty="0" err="1"/>
              <a:t>частина</a:t>
            </a:r>
            <a:r>
              <a:rPr lang="ru-RU" b="1" dirty="0"/>
              <a:t> </a:t>
            </a:r>
            <a:r>
              <a:rPr lang="ru-RU" b="1" dirty="0" err="1"/>
              <a:t>лайфстайлу</a:t>
            </a:r>
            <a:r>
              <a:rPr lang="ru-RU" b="1" dirty="0"/>
              <a:t> </a:t>
            </a:r>
            <a:r>
              <a:rPr lang="ru-RU" b="1" dirty="0" err="1" smtClean="0"/>
              <a:t>людини</a:t>
            </a:r>
            <a:r>
              <a:rPr lang="ru-RU" b="1" dirty="0" smtClean="0"/>
              <a:t>, </a:t>
            </a:r>
            <a:r>
              <a:rPr lang="ru-RU" dirty="0" smtClean="0"/>
              <a:t>яка приносить не </a:t>
            </a:r>
            <a:r>
              <a:rPr lang="ru-RU" dirty="0" err="1" smtClean="0"/>
              <a:t>тільки</a:t>
            </a:r>
            <a:r>
              <a:rPr lang="ru-RU" dirty="0" smtClean="0"/>
              <a:t> </a:t>
            </a:r>
            <a:r>
              <a:rPr lang="ru-RU" dirty="0" err="1" smtClean="0"/>
              <a:t>користь</a:t>
            </a:r>
            <a:r>
              <a:rPr lang="ru-RU" dirty="0" smtClean="0"/>
              <a:t>, але й </a:t>
            </a:r>
            <a:r>
              <a:rPr lang="ru-RU" dirty="0" err="1" smtClean="0"/>
              <a:t>велику</a:t>
            </a:r>
            <a:r>
              <a:rPr lang="ru-RU" dirty="0" smtClean="0"/>
              <a:t> шкоду.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981283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Звернення ВРЦіРО з нагоди Всеукраїнського дня довкілл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2363" y="87293"/>
            <a:ext cx="11351491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uk-UA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Список </a:t>
            </a: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використаних джерел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Goulson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D. Review: An overview of the environmental risks posed by neonicotinoid insecticides. Journal of Applied Ecology, 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2013. №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50(4)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Р.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977-987.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Goulson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D., Nicholls, E.,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Botías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C.,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Rotheray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E. L. (2015). Bee declines driven by combined stress from parasites, pesticides, and lack of flowers. Science, 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2015. №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347(6229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Henry, M.,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Beguin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M.,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Requier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F., Rollin, O.,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Odoux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J. F.,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Aupinel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P.,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Decourtye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A. A common pesticide decreases foraging success and survival in honey bees. Science, 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2012. №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336(6079)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Р.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348-350.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Potts, S. G.,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Biesmeijer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J. C.,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Kremen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C., Neumann, P.,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Schweiger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O.,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Kunin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W. E. Global pollinator declines: trends, impacts and drivers. Trends in Ecology &amp; Evolution, 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2010. №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25(6)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Р.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345-353.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Rundlöf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M.,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Andersson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G. K.,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Bommarco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R., Fries, I.,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Hederström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V.,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Herbertsson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L., ...Smith, H. G. Seed coating with a neonicotinoid insecticide negatively affects wild bees. Nature, 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2015. №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521(7550)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Р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77-80.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Sánchez-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Bayo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F.,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Tennekes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H. A. Time-dependent toxicity of neonicotinoids and other toxicants: implications for a new approach to risk assessment. Journal of Environmental Science and Health, Part B, 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2013. №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48(4)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Р.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214-229.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Stanley, D. A., Russell, A. L., Morrison, S. J., Rogers, C.,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Raine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N. E. Investigating the impacts of field-realistic exposure to a neonicotinoid pesticide on bumblebee foraging, homing ability and colony growth. Journal of Applied Ecology, 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2016. №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53(5)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Р.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1440-1449.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Tomizawa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M.,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Casida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J. E. Neonicotinoid insecticide toxicology: mechanisms of selective action. Annual Review of Pharmacology and Toxicology, 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2005. №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45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Р.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247-268.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Tsvetkov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N., Samson-Robert, O.,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Sood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K., Patel, H. S.,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Malena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D. A.,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Gajiwala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P. H. Chronic exposure to neonicotinoids reduces honey bee health near corn crops. Science, 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2017. №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356(6345)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Р.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1395-1397.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Woodcock, B. A., Bullock, J. M., Shore, R. F., Heard, M. S., Pereira, M. G., Redhead, J.,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Pywell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R. F. Country-specific effects of neonicotinoid pesticides on honey bees and wild bees. Science, 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2016. №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356(6345)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Р.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1393-1395.</a:t>
            </a:r>
          </a:p>
        </p:txBody>
      </p:sp>
    </p:spTree>
    <p:extLst>
      <p:ext uri="{BB962C8B-B14F-4D97-AF65-F5344CB8AC3E}">
        <p14:creationId xmlns:p14="http://schemas.microsoft.com/office/powerpoint/2010/main" val="6710099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Звернення ВРЦіРО з нагоди Всеукраїнського дня довкілл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2" t="35288" r="16542" b="8368"/>
          <a:stretch/>
        </p:blipFill>
        <p:spPr>
          <a:xfrm>
            <a:off x="435935" y="0"/>
            <a:ext cx="6719777" cy="322166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6" r="9211"/>
          <a:stretch/>
        </p:blipFill>
        <p:spPr>
          <a:xfrm>
            <a:off x="5167423" y="3221665"/>
            <a:ext cx="6772940" cy="360673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170546" y="511705"/>
            <a:ext cx="4054763" cy="10991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«За все потрібно платити» – плата за автомобіль – </a:t>
            </a:r>
            <a:r>
              <a:rPr lang="uk-UA" sz="2400" smtClean="0"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наше здоров'я.</a:t>
            </a:r>
            <a:endParaRPr lang="uk-UA" sz="2400" dirty="0"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59012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473</TotalTime>
  <Words>1930</Words>
  <Application>Microsoft Office PowerPoint</Application>
  <PresentationFormat>Широкоэкранный</PresentationFormat>
  <Paragraphs>110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46</cp:revision>
  <dcterms:created xsi:type="dcterms:W3CDTF">2023-03-29T20:30:43Z</dcterms:created>
  <dcterms:modified xsi:type="dcterms:W3CDTF">2023-04-07T18:41:33Z</dcterms:modified>
</cp:coreProperties>
</file>