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8" r:id="rId6"/>
    <p:sldId id="269" r:id="rId7"/>
    <p:sldId id="270" r:id="rId8"/>
    <p:sldId id="271" r:id="rId9"/>
    <p:sldId id="273" r:id="rId10"/>
    <p:sldId id="274" r:id="rId11"/>
    <p:sldId id="275" r:id="rId12"/>
    <p:sldId id="267" r:id="rId13"/>
    <p:sldId id="277" r:id="rId14"/>
    <p:sldId id="263" r:id="rId15"/>
    <p:sldId id="276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0B065-CC64-4FF4-B118-79381DE7649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655CC-573F-4972-93C0-4CEC027F4A5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E%D0%B4%D0%B5%D1%81%D0%B0" TargetMode="External"/><Relationship Id="rId13" Type="http://schemas.openxmlformats.org/officeDocument/2006/relationships/hyperlink" Target="https://uk.wikipedia.org/wiki/%D0%9E%D0%B4%D0%B5%D1%81%D1%8C%D0%BA%D0%B8%D0%B9_%D0%B0%D1%80%D1%85%D0%B5%D0%BE%D0%BB%D0%BE%D0%B3%D1%96%D1%87%D0%BD%D0%B8%D0%B9_%D0%BC%D1%83%D0%B7%D0%B5%D0%B9" TargetMode="External"/><Relationship Id="rId18" Type="http://schemas.openxmlformats.org/officeDocument/2006/relationships/hyperlink" Target="https://uk.wikipedia.org/wiki/%D0%A0%D0%BE%D1%81%D1%96%D0%B9%D1%81%D1%8C%D0%BA%D0%B0_%D0%B0%D0%BA%D0%B0%D0%B4%D0%B5%D0%BC%D1%96%D1%8F_%D0%BD%D0%B0%D1%83%D0%BA" TargetMode="External"/><Relationship Id="rId26" Type="http://schemas.openxmlformats.org/officeDocument/2006/relationships/hyperlink" Target="https://uk.wikipedia.org/wiki/%D0%9D%D1%96%D0%BA%D0%BE%D0%BD%D1%96%D0%B9" TargetMode="External"/><Relationship Id="rId3" Type="http://schemas.openxmlformats.org/officeDocument/2006/relationships/hyperlink" Target="https://uk.wikipedia.org/wiki/%D0%90%D1%80%D1%85%D0%B5%D0%BE%D0%BB%D0%BE%D0%B3" TargetMode="External"/><Relationship Id="rId21" Type="http://schemas.openxmlformats.org/officeDocument/2006/relationships/hyperlink" Target="https://uk.wikipedia.org/wiki/%D0%9A%D0%B0%D0%BD%D0%B4%D0%B8%D0%B4%D0%B0%D1%82_%D1%96%D1%81%D1%82%D0%BE%D1%80%D0%B8%D1%87%D0%BD%D0%B8%D1%85_%D0%BD%D0%B0%D1%83%D0%BA" TargetMode="External"/><Relationship Id="rId7" Type="http://schemas.openxmlformats.org/officeDocument/2006/relationships/hyperlink" Target="https://uk.wikipedia.org/wiki/%D0%93%D0%B5%D0%BE%D0%BB%D0%BE%D0%B3" TargetMode="External"/><Relationship Id="rId12" Type="http://schemas.openxmlformats.org/officeDocument/2006/relationships/hyperlink" Target="https://uk.wikipedia.org/wiki/%D0%90%D0%9D_%D0%A3%D0%BA%D1%80%D0%B0%D1%97%D0%BD%D0%B8" TargetMode="External"/><Relationship Id="rId17" Type="http://schemas.openxmlformats.org/officeDocument/2006/relationships/hyperlink" Target="https://uk.wikipedia.org/wiki/%D0%86%D0%BD%D1%81%D1%82%D0%B8%D1%82%D1%83%D1%82_%D1%96%D1%81%D1%82%D0%BE%D1%80%D1%96%D1%97_%D0%BC%D0%B0%D1%82%D0%B5%D1%80%D1%96%D0%B0%D0%BB%D1%8C%D0%BD%D0%BE%D1%97_%D0%BA%D1%83%D0%BB%D1%8C%D1%82%D1%83%D1%80%D0%B8_%D0%A0%D0%90%D0%9D" TargetMode="External"/><Relationship Id="rId25" Type="http://schemas.openxmlformats.org/officeDocument/2006/relationships/hyperlink" Target="https://uk.wikipedia.org/wiki/%D0%9F%D1%96%D0%B2%D0%B4%D0%B5%D0%BD%D0%BD%D0%BE%D1%83%D0%BA%D1%80%D0%B0%D1%97%D0%BD%D1%81%D1%8C%D0%BA%D0%B8%D0%B9_%D0%BD%D0%B0%D1%86%D1%96%D0%BE%D0%BD%D0%B0%D0%BB%D1%8C%D0%BD%D0%B8%D0%B9_%D0%BF%D0%B5%D0%B4%D0%B0%D0%B3%D0%BE%D0%B3%D1%96%D1%87%D0%BD%D0%B8%D0%B9_%D1%83%D0%BD%D1%96%D0%B2%D0%B5%D1%80%D1%81%D0%B8%D1%82%D0%B5%D1%82_%D1%96%D0%BC%D0%B5%D0%BD%D1%96_%D0%9A._%D0%94._%D0%A3%D1%88%D0%B8%D0%BD%D1%81%D1%8C%D0%BA%D0%BE%D0%B3%D0%BE" TargetMode="External"/><Relationship Id="rId2" Type="http://schemas.openxmlformats.org/officeDocument/2006/relationships/slide" Target="../slides/slide7.xml"/><Relationship Id="rId16" Type="http://schemas.openxmlformats.org/officeDocument/2006/relationships/hyperlink" Target="https://uk.wikipedia.org/wiki/%D0%94%D0%B8%D1%80%D0%B5%D0%BA%D1%82%D0%BE%D1%80" TargetMode="External"/><Relationship Id="rId20" Type="http://schemas.openxmlformats.org/officeDocument/2006/relationships/hyperlink" Target="https://uk.wikipedia.org/wiki/%D0%9D%D0%B0%D1%83%D0%BA%D0%BE%D0%B2%D0%B8%D0%B9_%D1%81%D1%82%D1%83%D0%BF%D1%96%D0%BD%D1%8C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k.wikipedia.org/wiki/%D0%A2%D1%83%D1%80%D0%BA%D0%BC%D0%B5%D0%BD%D1%96%D1%81%D1%82%D0%B0%D0%BD" TargetMode="External"/><Relationship Id="rId11" Type="http://schemas.openxmlformats.org/officeDocument/2006/relationships/hyperlink" Target="https://uk.wikipedia.org/wiki/%D0%86%D0%BD%D1%81%D1%82%D0%B8%D1%82%D1%83%D1%82_%D0%B0%D1%80%D1%85%D0%B5%D0%BE%D0%BB%D0%BE%D0%B3%D1%96%D1%97_%D0%9D%D0%90%D0%9D_%D0%A3%D0%BA%D1%80%D0%B0%D1%97%D0%BD%D0%B8" TargetMode="External"/><Relationship Id="rId24" Type="http://schemas.openxmlformats.org/officeDocument/2006/relationships/hyperlink" Target="https://uk.wikipedia.org/wiki/%D0%9F%D1%80%D0%BE%D1%84%D0%B5%D1%81%D0%BE%D1%80" TargetMode="External"/><Relationship Id="rId5" Type="http://schemas.openxmlformats.org/officeDocument/2006/relationships/hyperlink" Target="https://uk.wikipedia.org/wiki/%D0%94%D0%B0%D1%88%D0%BE%D0%B3%D1%83%D0%B7" TargetMode="External"/><Relationship Id="rId15" Type="http://schemas.openxmlformats.org/officeDocument/2006/relationships/hyperlink" Target="https://uk.wikipedia.org/wiki/2007" TargetMode="External"/><Relationship Id="rId23" Type="http://schemas.openxmlformats.org/officeDocument/2006/relationships/hyperlink" Target="https://uk.wikipedia.org/wiki/%D0%92%D1%87%D0%B5%D0%BD%D0%B5_%D0%B7%D0%B2%D0%B0%D0%BD%D0%BD%D1%8F" TargetMode="External"/><Relationship Id="rId28" Type="http://schemas.openxmlformats.org/officeDocument/2006/relationships/hyperlink" Target="https://uk.wikipedia.org/wiki/%D0%9E%D1%80%D0%BB%D1%96%D0%B2%D0%BA%D0%B0_(%D0%A0%D0%B5%D0%BD%D1%96%D0%B9%D1%81%D1%8C%D0%BA%D0%B8%D0%B9_%D1%80%D0%B0%D0%B9%D0%BE%D0%BD)" TargetMode="External"/><Relationship Id="rId10" Type="http://schemas.openxmlformats.org/officeDocument/2006/relationships/hyperlink" Target="https://uk.wikipedia.org/wiki/%D0%9F%D1%96%D0%B2%D0%BD%D1%96%D1%87%D0%BD%D0%B5_%D0%9F%D1%80%D0%B8%D1%87%D0%BE%D1%80%D0%BD%D0%BE%D0%BC%D0%BE%D1%80'%D1%8F" TargetMode="External"/><Relationship Id="rId19" Type="http://schemas.openxmlformats.org/officeDocument/2006/relationships/hyperlink" Target="https://uk.wikipedia.org/wiki/%D0%94%D0%B8%D1%81%D0%B5%D1%80%D1%82%D0%B0%D1%86%D1%96%D1%8F" TargetMode="External"/><Relationship Id="rId4" Type="http://schemas.openxmlformats.org/officeDocument/2006/relationships/hyperlink" Target="https://uk.wikipedia.org/wiki/1963" TargetMode="External"/><Relationship Id="rId9" Type="http://schemas.openxmlformats.org/officeDocument/2006/relationships/hyperlink" Target="https://uk.wikipedia.org/wiki/%D0%9E%D0%B4%D0%B5%D1%81%D1%8C%D0%BA%D0%B8%D0%B9_%D0%BD%D0%B0%D1%86%D1%96%D0%BE%D0%BD%D0%B0%D0%BB%D1%8C%D0%BD%D0%B8%D0%B9_%D1%83%D0%BD%D1%96%D0%B2%D0%B5%D1%80%D1%81%D0%B8%D1%82%D0%B5%D1%82_%D1%96%D0%BC%D0%B5%D0%BD%D1%96_%D0%86.%D0%86._%D0%9C%D0%B5%D1%87%D0%BD%D0%B8%D0%BA%D0%BE%D0%B2%D0%B0" TargetMode="External"/><Relationship Id="rId14" Type="http://schemas.openxmlformats.org/officeDocument/2006/relationships/hyperlink" Target="https://uk.wikipedia.org/wiki/%D0%9D%D0%B0%D1%86%D1%96%D0%BE%D0%BD%D0%B0%D0%BB%D1%8C%D0%BD%D0%B0_%D0%B0%D0%BA%D0%B0%D0%B4%D0%B5%D0%BC%D1%96%D1%8F_%D0%BD%D0%B0%D1%83%D0%BA_%D0%A3%D0%BA%D1%80%D0%B0%D1%97%D0%BD%D0%B8" TargetMode="External"/><Relationship Id="rId22" Type="http://schemas.openxmlformats.org/officeDocument/2006/relationships/hyperlink" Target="https://uk.wikipedia.org/wiki/%D0%94%D0%BE%D0%BA%D1%82%D0%BE%D1%80_%D1%96%D1%81%D1%82%D0%BE%D1%80%D0%B8%D1%87%D0%BD%D0%B8%D1%85_%D0%BD%D0%B0%D1%83%D0%BA" TargetMode="External"/><Relationship Id="rId27" Type="http://schemas.openxmlformats.org/officeDocument/2006/relationships/hyperlink" Target="https://uk.wikipedia.org/wiki/%D0%A2%D1%96%D1%80%D0%B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Завдання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ознайомитись з  доступною літературою, присвяченою культурам епохи енеоліту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описати матеріали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музею у м. Констанца (Румунія);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ознайомитись з матеріалами дослідників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 Україні;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узагальнити в табличному варіанті основні ознаки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енеолітичних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 в Україні ;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порівняти матеріали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Румунії та Україні ;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скласти комп`ютерну презентацію з теми;</a:t>
            </a:r>
          </a:p>
          <a:p>
            <a:pPr lvl="0"/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створити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постер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55CC-573F-4972-93C0-4CEC027F4A5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03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Cernavoda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культура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1956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археологом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Д.Берчу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Названа по м.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Розповсюджена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вздовж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Дунаю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Добруджі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2-ої пол.. 3-го тис.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н.е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Сформувалася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Розвивалася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впливом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східних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середземноморських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північних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причорноморських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Спочатку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дослідниками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поділялася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3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Ч.І, Ч.ІІ, Ч.ІІІ, а з початку 1970-х Ч.ІІ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самостійну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культуру.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розташовувалися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підвищеннях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в долинах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річок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іноді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гумельницьких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пізній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зміцнювали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ровами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частоколом.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східного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середземноморського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антропологічного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типу)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займалося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землеробством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скотарством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полюванням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рибальством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виготовлялись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 рога.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Вироби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бронзи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рідкісні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Відомі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топори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провушні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т.зв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веселинівського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плоскі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невеликими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закраїнами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кинджали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середземноморського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Зображення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кинджалу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статуетці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воїна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Ч.ІІІ.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антропоморфна пластика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місцева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фессалійська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Посуд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різноманітний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тонкий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сіроглиняний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каннельований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типовий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Північного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Причорномор`я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посуд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домішкою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товченої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черепашки,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орнаментований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відбитками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шнура.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скороченому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положенні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посипані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охрою) у ямах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курганами.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утворилася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вторгнення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Дунай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пастухських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племен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середньостогівська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культура),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імовірно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першою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хвилею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індоєвропейської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експансії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згодом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Витіснила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Існувала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паралельно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трипільській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Вплинула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баденської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55CC-573F-4972-93C0-4CEC027F4A55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82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Географія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поширення</a:t>
            </a:r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Донедавна ареал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окреслювали територією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Мунтенії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Добруджі. Відкриття великого довготривалого поселення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Орлівці на Нижньому Дунаї дещо змінило уявлення про межі поширення цієї культури (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Бруяко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ін. 2003).  Межі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Чорновода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I, мабуть, можуть бути розширені до Північно-Західного Причорномор'я включно. Південний кордон цієї культури  повинен проходити десь по краю Добруджі та лівому березі Дунаю.  Таким чином, в даний час можна вважати, що ареал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Чорновода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охоплює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Мунтенію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Добруджу, можливо, південну частину Румунської Молдови і принаймні частково Північно-Західне Причорномор'я.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території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Південного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Заходу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України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виявлено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лише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у с.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Орлівка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Ренійського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назвою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поширення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Чорновода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прийшла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зміну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Караново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приблизно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4000 по 3200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виділяють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Їхня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кількість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залежить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специфіки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пам'яток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включаються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періодизації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дослідники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першої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скіпетрами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повинні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відображати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початковий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момент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переважає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кухонна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черепашкою,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спостерігається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обмежений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набір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морфологічних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стилістичних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фаза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охоплює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пам'ятники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характеризуються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підвищеною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технологічною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морфологічною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стилістичною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різноманітністю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Згідно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точкою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зору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культура проходить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лише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стадії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розвитку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Розвиток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завершується до початку бронзового віку. У Північно-Західному Причорномор'ї на основі цієї культури сформувалися пам'ятки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усатовського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типу, що відкривають раннє бронзове століття у цьому регіоні.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Дослідники культури </a:t>
            </a:r>
            <a:r>
              <a:rPr lang="uk-UA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Дослідник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Ренійщині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Бруяко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І.В.—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український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Археолог"/>
              </a:rPr>
              <a:t>археолог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доктор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історичних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наук.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Народився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січня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1963"/>
              </a:rPr>
              <a:t>1963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року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Дашогуз"/>
              </a:rPr>
              <a:t>Дашогуз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Туркменістан"/>
              </a:rPr>
              <a:t>Туркменістан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родині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Геолог"/>
              </a:rPr>
              <a:t>геологів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 1968 року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мешкає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Одеса"/>
              </a:rPr>
              <a:t>Одеса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1988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закінчив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історичний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факультет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Одеського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 державного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університету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імені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Одеський національний університет імені І.І. Мечникова"/>
              </a:rPr>
              <a:t> І. І. Мечникова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Протягом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1979 - 1981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працював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Відділі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Північне Причорномор'я"/>
              </a:rPr>
              <a:t>Північно-Західного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Північне Причорномор'я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Північне Причорномор'я"/>
              </a:rPr>
              <a:t>Причорномор'я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Інститут археології НАН України"/>
              </a:rPr>
              <a:t>Інституту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Інститут археології НАН України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Інститут археології НАН України"/>
              </a:rPr>
              <a:t>Археології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АН України"/>
              </a:rPr>
              <a:t>АН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АН України"/>
              </a:rPr>
              <a:t>України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посаді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лаборанта.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1984 року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Одеський археологічний музей"/>
              </a:rPr>
              <a:t>Одеському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Одеський археологічний музей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Одеський археологічний музей"/>
              </a:rPr>
              <a:t>археологічному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Одеський археологічний музей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Одеський археологічний музей"/>
              </a:rPr>
              <a:t>музеї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Національна академія наук України"/>
              </a:rPr>
              <a:t>Національної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Національна академія наук України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Національна академія наук України"/>
              </a:rPr>
              <a:t>Академії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Національна академія наук України"/>
              </a:rPr>
              <a:t> наук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Національна академія наук України"/>
              </a:rPr>
              <a:t>України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2007"/>
              </a:rPr>
              <a:t>2007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року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обіймає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посаду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Директор"/>
              </a:rPr>
              <a:t>директора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музею.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Викладає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Одеському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національному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університеті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спеціальні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1993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Відділі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античної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Інституту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історії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матеріальної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нститут історії матеріальної культури РАН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Російська академія наук"/>
              </a:rPr>
              <a:t>Російської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Російська академія наук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Російська академія наук"/>
              </a:rPr>
              <a:t>Академії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Російська академія наук"/>
              </a:rPr>
              <a:t> Наук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 м. Санкт-Петербург)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захистив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Дисертація"/>
              </a:rPr>
              <a:t>дисертацію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Демографія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економіка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Північно-Західного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Причорномор'я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половині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VII — початку III ст. до н. е.»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здобуття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Науковий ступінь"/>
              </a:rPr>
              <a:t>наукового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Науковий ступінь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Науковий ступінь"/>
              </a:rPr>
              <a:t>ступеня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Кандидат історичних наук"/>
              </a:rPr>
              <a:t>кандидата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Кандидат історичних наук"/>
              </a:rPr>
              <a:t>історичних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Кандидат історичних наук"/>
              </a:rPr>
              <a:t> наук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2004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там же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захистив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дисертацію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культурогенеза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Причорноморсько-Карпатському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регіоні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залізну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(перша половина I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тисячоліття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н. е.)»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науковий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ступінь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Доктор історичних наук"/>
              </a:rPr>
              <a:t>доктора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Доктор історичних наук"/>
              </a:rPr>
              <a:t>історичних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Доктор історичних наук"/>
              </a:rPr>
              <a:t> наук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Згодом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присвоєно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Вчене звання"/>
              </a:rPr>
              <a:t>вчене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Вчене звання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Вчене звання"/>
              </a:rPr>
              <a:t>звання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Професор"/>
              </a:rPr>
              <a:t>професора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Професор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2008 - 2015 роках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працював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кафедрі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всесвітньої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Південноукраїнського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національного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педагогічного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університету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імені</a:t>
            </a:r>
            <a:r>
              <a:rPr lang="ru-RU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 К. Д. 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Південноукраїнський національний педагогічний університет імені К. Д. Ушинського"/>
              </a:rPr>
              <a:t>Ушинського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Брав участь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дослідженні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пам'яток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епох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культур,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Ніконій"/>
              </a:rPr>
              <a:t>Ніконій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7" tooltip="Тіра"/>
              </a:rPr>
              <a:t>Тіра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8" tooltip="Орлівка (Ренійський район)"/>
              </a:rPr>
              <a:t>Картал-Орлівка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Алтин-депе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Керував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роботами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Ніконійської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археологічної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експедиції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античне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місто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Ніконій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 — начальник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Нижньодунайської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археологічної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експедиції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один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керівників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проекту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Орлівка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діалог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епох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культур».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Житло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виявлено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залишки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споруд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Будівлі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каркасно-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стовпову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основу,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зводились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цегли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хоча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зазвичай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вони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глиняними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Підлога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добре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згладженою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вкрита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шаром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піском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двоскатним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Всередині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будинків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знаходились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вогнища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прямокутної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Деталі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інтер’єра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відсутні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зв’язку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поганою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збереженістю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будинки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Олтеніце-Рені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9,5 х 6 м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Таким чином,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Черн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вказують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збереження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попередніх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пам'ятники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собою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ґрунтовні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довготривалі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селища,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зайняті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безсумнівно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осілим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земле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робським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Племена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розміщували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піднесених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наприклад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але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зазвичай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регіонів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розміщувались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березі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річок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невеликих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пагорбах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обороняли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штучними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спорудами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вигляді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глибоких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ровів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розкопок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встановлено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багатошаровим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свідчить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існування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шар представлений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оборонним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шар 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засипаним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встановлено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заселено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протягом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тривалого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осіло-землеробським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Топографічні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умови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розміщення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них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розташовані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краю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високого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краю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захищеного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мису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Орлівка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більшість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пам'ятників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низькі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річкові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тераси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знаходяться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вершині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невисоких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неолітичних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тіл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пагорбів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Олтеніца-Рені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Штучні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оборонні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споруди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виявлено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Орлів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Неймовірно потужні відкладення, що досягають товщини 3 м, засвідчені в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У них виділяються три окремі шари з матеріалами однойменної культури. На думку авторів розкопок, три шари у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відповідають трьом фазам розвитку культури.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Два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горизонти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проживання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відзначені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поселен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Матеріальні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засоби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посуд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виготовлялись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Рівень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високим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сировини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використовувався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місцевий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жовтий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балканський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кремінь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Найпоширенішими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ножі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серпи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скребки,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За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своєю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технологією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вони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схожі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Але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зазначити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виявлено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сокир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наконечників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стріл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списів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зернотертки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великій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кількості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свідчить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важливу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роль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землеробства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колекцію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виробів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господарського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призначення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 них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пряслиця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грузила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піраміди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циліндра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костей: проколки, шило,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Рідкісною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знахідкою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декілька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бронзових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кинджалів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отвором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держаку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виробів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виділяють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кухонний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столовий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посуд.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виготовленні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кухонного посуду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домішки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використовувалася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товчена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мушля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і,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меншій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мірі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рослинність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пісок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шамот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вапняк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Столова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зазвичай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виліплена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глини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зрідка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незначним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додаванням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дрібного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шамоту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мушлі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категоріях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практикувалося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покриття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зовнішньої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внутрішньої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поверхні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посудин ангобом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фарбою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Поверхня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кухонної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добре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загладженою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Стінки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посудин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рівні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нагадували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але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менш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високої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знахідок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належать миски, чашки,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келихи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глечики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амфори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горщики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Миски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являються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одними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найпоширенішим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видом посуду,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формами.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належать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звичайні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напівсферичні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миски, а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 посудина S-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посудина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верхньою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частиною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вигляді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воронки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Посуд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прикрашався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шнуровими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візерунками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рельєфним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каннелюрний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орнаментом.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рельєфного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орнаменту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відносять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наліпні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продовгуваті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виступи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маленькі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фігурки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ріжків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маленькі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круглі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виступи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Каннелюрний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орнамент представлений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горизонтальними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вертикальними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типами.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Похоронні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обряди 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практика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носіїв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передбачала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курганами, так і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звичайних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ґрунтових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кладовищах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обрядом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інтумації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Особливо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виразними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курганні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могильники,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зосереджені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переважно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Північно-Західному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Причорномор'ї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Вони вирізняються досить стабільним набором архітектурних елементів.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Кургани нерідко оточені кам'яними огорожами з масивних плит та/або кільцевими ровами. Іноді поверхня курганів частково або повністю покривалася кам'яним облицюванням.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 курганами були одна, дві чи кілька могил.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Ґрунтові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могильники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загалом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невеликі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принаймні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станом наших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сьогоднішній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день. 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Ґрунтові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могильники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влаштовувалися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поблизу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 правило,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індивідуальні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зазвичай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знаходяться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овальній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прямокутній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слабко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скорченому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положенні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лівому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рідше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правому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цьому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одна рука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лежить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вздовж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тіла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зігнута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покладена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тазі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впоперек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тіла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Нерідко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кістки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скелета та дно могил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вкриті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червоною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охрою. 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інвентар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незначний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іноді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прикраси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кістки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зубів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оленя, золота,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срібла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сновні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заняття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заняття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землеробство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скотарство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одомашнений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тварин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перше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кількістю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належить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дрібній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рогатій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худобі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60,3%,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переважали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вівці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(56,2%),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тільки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4,1%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домашніх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тварин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Друге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місце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посідає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велика рогата худоба – 18,7%,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третьому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знаходиться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собака – 15,1%, на четвертому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5,9%.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Розводили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рогату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худоби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 складу стада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дрібної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рогатої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худоби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входили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вівці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(93,2%)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кози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(6,8%)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Розводили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рогату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овець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Кісткових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свиней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багато, а р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ешток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набагато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свиней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Очевидно,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м'ясо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собак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споживалося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полювання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м‘ясний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Мисливці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здобували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тварин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невеликій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відстані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доставляли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туші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територію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цілком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Полювання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птахів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розвиненим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рибальством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займалися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залюбки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займалися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збиральництвом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прісноводних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молюсків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черепах.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видом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домашньої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худоби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вівці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отім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йдуть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дрібна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рогата худоба, собаки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свині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Полювання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відігравало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роль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господарстві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м‘ясний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Розвивалися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м'ясо-хутряний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хутряний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напрямки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полювання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рибальств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збиральництв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Навколо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існували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ділянки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різною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рослинністю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плавнів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луків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заплаві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степових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ділянок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вододілах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Клімат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момент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селища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кліматична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обстановка стала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менш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комфортною,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найзагальніших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рисах,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набагато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континентальний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клімат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загальну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аридизацію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відповідно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зниження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зволоженості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55CC-573F-4972-93C0-4CEC027F4A55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584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Географія поширення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найбільш поширена в Румунії в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Деалул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Софія» на правому березі Дунаю в Добруджі.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Ймовірно, це прогресивний міграційний рух із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понтійських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степів. 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поширена по всій території, що охоплює Добруджу, на схід від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Мунтені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на північний схід від Болгарії. Однак її зв’язки з іншими культурами є набагато інтенсивнішими, особливо її контакти з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Кукутень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A4 і AB,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Усатово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Фолтешті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Майакі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Салкута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uk-UA" dirty="0">
                <a:effectLst/>
              </a:rPr>
              <a:t> </a:t>
            </a:r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 поширення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 поширення: кінець стародавнього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чаколіту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середина IV тис. до н.е.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Завдяки своїм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енеолітичним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елементам 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завершує важливий етап культурної еволюції та знаменує перехід між епохою неоліту та епохою бронзи з її новою соціальною та культурною структурою. Через безперервну культурну еволюцію, від нових історичних трансформацій, починаючи з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і продовжуючи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Чернаводою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 і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Чернаводою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III, ми приходимо до фундаменту індоєвропейської культури.</a:t>
            </a:r>
            <a:endParaRPr lang="uk-UA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Дослідник</a:t>
            </a:r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1956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археологом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Д.Берчу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Думітру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Берчу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Dumitru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Berciu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(27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січня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1907,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Бобайца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Мехединці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- 1 липня 1998, Бухарест) 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історик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археолог,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фахівець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доісторичного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Балкан,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почесний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член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академії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розкопки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центральній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Європі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досліджував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кельтів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фракійців-гетів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пізніший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зайнявся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проблемами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неоліту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Балкан.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Відомий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своїм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внеском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розробку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абсолютної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хронології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доісторичних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Балкан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Болгарії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Житло</a:t>
            </a:r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поселення 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Житло розташовувалося на схилах гір або на високогір’ї, повторно займаючи поселення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гумельницької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культури, іноді й часто оточені ровами.</a:t>
            </a:r>
            <a:r>
              <a:rPr lang="uk-UA" dirty="0">
                <a:effectLst/>
              </a:rPr>
              <a:t> </a:t>
            </a:r>
            <a:endParaRPr lang="uk-UA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Матеріальні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засоби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посуд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Майже повний відрив від розвитку попередньої культури. Для гончарного посуду та кераміки дуже характерно використання черепашок і глини за допомогою мотузки чи шнура. Кам'яні скіпетри. Обмежене використання міді.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Чернаводська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культура належить до великої відносно однорідної групи культур, для якої характерні кераміка з крученим декором, використання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охри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скіпетрів у зооморфних формах.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Знайдена кераміка характеризується темною керамікою з рясними домішками граніту та орнаменту.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dirty="0">
                <a:effectLst/>
              </a:rPr>
              <a:t> </a:t>
            </a:r>
            <a:endParaRPr lang="uk-UA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Похоронні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обряди</a:t>
            </a:r>
            <a:endParaRPr lang="uk-U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Похоронні обряди: поховання та могили під похоронними курганами або сплощеними ямами, як ізольовано, так і згруповані в некрополь.</a:t>
            </a:r>
            <a:endParaRPr lang="uk-UA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Основні заняття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Займалися землеробством і скотарством. Був одомашнений кінь.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55CC-573F-4972-93C0-4CEC027F4A55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04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ВИСНОВКИ</a:t>
            </a:r>
            <a:endParaRPr lang="uk-U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ідна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характеризується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лише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початком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обробки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міді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важливими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господарськими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змінами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господарство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скотарство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землеробство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виникненням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ремісництва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період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приручає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коня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починає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колісний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транспорт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Відомі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наступні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и: Трипільська культура, 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Середньостогівська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культура, ямна культура та 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ультура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території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Південного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Заходу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України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представлена одним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с.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Орлівка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археологічними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цього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зробити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уявлення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стосовно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вигляду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поселень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енійський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аспект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ерновода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характеризується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наземними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спорудами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встановлювалось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вогнище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з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виготовлялись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каменю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рогу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кістки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айчисельнішими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знаряддя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кісти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к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ераміка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направлена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виробництво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посуду.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Виділяються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схожі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технології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оздоблені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кераміки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культурою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Гумельниця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uk-U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Румунії найбільш поширена в м.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Чернаводі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Деалул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Софія» на правому березі Дунаю в Добруджі. Завдяки своїм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енеолітичним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елементам культура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Чернавода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завершує важливий етап культурної еволюції та знаменує перехід між епохою неоліту та епохою бронзи з її новою соціальною та культурною структурою.</a:t>
            </a:r>
            <a:r>
              <a:rPr lang="uk-U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Румунський аспект культури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Черновода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характеризується житлами, які розташовувалися на схилах гір або на високогір’ї, іноді й часто оточені ровами; керамікою з крученим декором, використання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охри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скіпетрів у зооморфних формах; характерним використанням черепашок і глини за допомогою мотузки чи шнура; обмеженим використання міді; похованнями та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могилими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під похоронними курганами або сплощеними ямами.</a:t>
            </a:r>
            <a:r>
              <a:rPr lang="uk-UA" dirty="0">
                <a:effectLst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Порівняльна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характеристика 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енійського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румунського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аспектів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дозволяє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дійти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визначення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спільних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відмінних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рис.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Спільними між культурами є: час поширення, поселення (розміщувалися на високогір’ях та були оточені ровами), похоронні обряди і основні заняття. Відмінними рисами є: різні дослідники культури, матеріальні засоби та посуд.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55CC-573F-4972-93C0-4CEC027F4A55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3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EA7B2-C226-4910-84F7-3A4D11F16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4EB08AB-7EAB-480B-8B71-0D5871F75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E4623F-D4C0-4316-B7FA-02C0EA71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D40845-511D-46CB-8965-E72D019F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E31677-95CD-45D6-96AF-E57C4E08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877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7193B-365C-48FA-B1C5-1C5BA547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138B883-E006-45FE-844E-A299285D7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3E8EEA-FE4B-4AD8-A8DD-A715F3EE8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ECD258-96DD-4906-A1A2-A632964A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A6B13D-8069-407D-A3FE-B94449C8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220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7F73CAE-6958-4FDA-A136-53BEFC12E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B1F4DA-D64E-401B-BBA5-5D2D65E29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DAFBB0-37DF-4E34-A70E-08817241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3FE0F3-F540-437E-B140-48799207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C0ACD0-D12C-4CE1-85F7-FB9E5A68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133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05DA1-A8D5-4334-887B-361815E3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AD6617-477A-4F8D-9C76-B5B12D6F2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B2FF79-67DD-4B94-B5AC-3E48E987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F81A0B-FDA7-44CF-9D4B-B5B09354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2D6B8DD-5C6B-4021-8587-ABB04B21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229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4A07C-A646-48FE-AE66-8A726EDC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3BE3BB3-FBEA-416F-8F2C-3E9C6A70D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5817A6-CEEF-4C80-A70A-2684FDE1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69260D-AFCF-4AD0-82B0-18B5E540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3FA96C-2C64-4EED-ACAD-2856B9FC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343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08FD5-F5AC-4110-83E7-140206E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7ACC60-B825-4CBC-BDDE-5DDFF5B0D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A03E42A-3F27-48DF-813C-18F2ED233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CB74CDF-C1C0-4EDB-AD88-FA1DC05F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E29F78D-F037-443A-89AB-0BD7BE2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E391D27-5D18-42C1-A553-BEE3B68E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10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75DEA-4968-44A7-8107-F74B4AD5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D5463C-D208-4634-8C84-325C8A268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A395B0C-F6AF-413D-A3AE-548028446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E4C3219-2471-448C-819D-D3CFC38C6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98A6DF-A092-4E2E-800D-E7741F257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5C23E2-B647-4675-8962-0BAFEDCB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44AD19-A663-4476-825F-F5780E04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00C4384-180C-47EA-9CB1-37324759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22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40CD9-3220-4063-9837-E9D6D63A2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25675F3-0CFD-46FB-8A48-EC9AA2FC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1A16D8-AB07-4242-9758-367CF099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6CDF705-3DDE-4B2E-84B9-8CCD9503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4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39E466-0579-42B4-B551-BBF88AFC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B74F1A-1E36-45D7-A130-2974E4E8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EEB516-B2F3-40AE-953D-FCD766CB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899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34B18-3FB9-439C-99BE-17A9AB38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AC840A-D2FF-4CF0-B41A-EC25F21D9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EBA7575-D31C-456F-AF81-10E1817D0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48C5095-EDD1-44F9-9534-7C1AF6C5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B4D62A0-2D42-4BC5-AAA4-F0D6DD9F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8287BC-F10C-488E-9871-131738F7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22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1495F-A374-4D13-8D70-C2A690E0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60DF034-28F6-498D-966E-5C2EE02AF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58D88B0-122C-419B-AC32-254583064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6BF3F9-59E7-46D6-84E7-605F062B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DC95CD-306C-47CD-8999-F787C9E09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E719B72-00F5-4447-8035-63635C93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38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687E6D-7800-4937-8D3C-F714CEE2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770E0C-9DEB-4767-9A01-6FFF7E9C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237026-7F62-4216-A796-3135EF34F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E9A2-66D5-49EE-A690-8A7C09B5CFD0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6C85D6-6075-439B-ABF0-7A6DFA628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A93D64-FDEE-48DF-ACB0-8A9F8E24F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0E36-E2D2-4356-9594-48C1AA61D2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38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6.jpeg"/><Relationship Id="rId7" Type="http://schemas.openxmlformats.org/officeDocument/2006/relationships/image" Target="../media/image2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23.jpeg"/><Relationship Id="rId4" Type="http://schemas.openxmlformats.org/officeDocument/2006/relationships/image" Target="../media/image37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5%D0%BD%D0%B5%D0%BE%D0%BB%D1%96%D1%82" TargetMode="External"/><Relationship Id="rId7" Type="http://schemas.openxmlformats.org/officeDocument/2006/relationships/hyperlink" Target="https://archeologie.culture.gouv.fr/harsova/en/cernavoda-i-culture" TargetMode="External"/><Relationship Id="rId2" Type="http://schemas.openxmlformats.org/officeDocument/2006/relationships/hyperlink" Target="https://uk.wikipedia.org/wiki/%D0%91%D1%80%D1%83%D1%8F%D0%BA%D0%BE_%D0%86%D0%B3%D0%BE%D1%80_%D0%92%D1%96%D0%BA%D1%82%D0%BE%D1%80%D0%BE%D0%B2%D0%B8%D1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7%D0%B5%D1%80%D0%BD%D0%B0%D0%B2%D0%BE%D0%B4%D0%B0" TargetMode="External"/><Relationship Id="rId5" Type="http://schemas.openxmlformats.org/officeDocument/2006/relationships/hyperlink" Target="https://www.e-anthropology.com/Katalog/Arheologia/STM_DWL_29pA_ezXQAOfsceAc.aspx" TargetMode="External"/><Relationship Id="rId4" Type="http://schemas.openxmlformats.org/officeDocument/2006/relationships/hyperlink" Target="http://dspace.pdpu.edu.ua/bitstream/123456789/8335/1/Siekerska%20Olena%20Petrivna%202015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5%D1%80%D1%87%D1%83,_%D0%94%D1%83%D0%BC%D0%B8%D1%82%D1%80%D1%83#/media/%D0%A4%D0%B0%D0%B9%D0%BB:Dumitru_Berciu.jpg" TargetMode="External"/><Relationship Id="rId7" Type="http://schemas.openxmlformats.org/officeDocument/2006/relationships/hyperlink" Target="https://www.bing.com/images/search?view=detailV2&amp;ccid=ryzfZv%2BB&amp;id=E485DB000E4843364C420275D84B0CA363219C1E&amp;thid=OIP.ryzfZv-BZMTFYb1aDLigbwAAAA&amp;mediaurl=https://lifehacker.org.ua/wp-content/uploads/daf26ceab4a2553ff27545454df03b88.png&amp;cdnurl=https://th.bing.com/th/id/R.af2cdf66ff8164c4c561bd5a0cb8a06f?rik%3DHpwhY6MMS9h1Ag%26pid%3DImgRaw%26r%3D0%26sres%3D1%26sresct%3D1&amp;exph=229&amp;expw=221&amp;q=%d1%81%d0%bc%d0%b0%d0%b9%d0%bb%d0%b8%d0%ba+%d1%83%d0%bb%d1%96%d0%b1%d0%ba%d0%b0&amp;simid=608054948949359191&amp;form=IRPRST&amp;ck=1CEC9732BB5C631C4E446B4928E9C57D&amp;selectedindex=39&amp;ajaxhist=0&amp;ajaxserp=0&amp;vt=0&amp;sim=11" TargetMode="External"/><Relationship Id="rId2" Type="http://schemas.openxmlformats.org/officeDocument/2006/relationships/hyperlink" Target="https://www.bing.com/images/search?view=detailV2&amp;ccid=kRVfGwLt&amp;id=07F4D77C75F259787197322308A194B0C5D35190&amp;thid=OIP.kRVfGwLtjxMp_t3Tq9tiagHaE8&amp;mediaurl=https://krot.info/uploads/posts/2022-02/1645034902_44-krot-info-p-fon-arkheologiya-58.jpg&amp;cdnurl=https://th.bing.com/th/id/R.91155f1b02ed8f1329feddd3abdb626a?rik%3dkFHTxbCUoQgjMg%26pid%3dImgRaw%26r%3d0&amp;exph=836&amp;expw=1254&amp;q=%d1%84%d0%be%d0%bd+%d0%b0%d1%80%d1%85%d0%b5%d0%be%d0%bb%d0%be%d0%b3%d0%b8%d1%8f&amp;simid=607988226608937354&amp;FORM=IRPRST&amp;ck=2B21302FDB440CE042BAAF04DAF5DBCD&amp;selectedIndex=7&amp;ajaxhist=0&amp;ajaxserp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ua/maps/place/%D0%A7%D0%B5%D1%80%D0%BD%D0%B0%D0%B2%D0%BE%D0%B4%D1%8D+905200,+%D0%A0%D1%83%D0%BC%D1%8B%D0%BD%D0%B8%D1%8F/@45.5527542,28.8223309,10z/data=!4m5!3m4!1s0x40ba82b380cf5139:0x570bd72c6d05232!8m2!3d44.3276037!4d28.0306028" TargetMode="External"/><Relationship Id="rId5" Type="http://schemas.openxmlformats.org/officeDocument/2006/relationships/hyperlink" Target="https://www.google.com.ua/maps/place/%D0%9E%D1%80%D0%BB%D0%BE%D0%B2%D0%BA%D0%B0,+%D0%9E%D0%B4%D0%B5%D1%81%D1%81%D0%BA%D0%B0%D1%8F+%D0%BE%D0%B1%D0%BB%D0%B0%D1%81%D1%82%D1%8C,+68831/@45.392402,28.1979674,10z/data=!4m5!3m4!1s0x40b73ee4d4cde0ab:0x35e1f9fe3ac54cf9!8m2!3d45.3204643!4d28.4454511" TargetMode="External"/><Relationship Id="rId4" Type="http://schemas.openxmlformats.org/officeDocument/2006/relationships/hyperlink" Target="https://www.bing.com/images/search?view=detailV2&amp;ccid=EZ85DDAP&amp;id=618CBCC15A1F36D3B2C4832A8F58C75F4ED11864&amp;thid=OIP.EZ85DDAPIhjZsyMwfqdzigHaFA&amp;mediaurl=https://1.bp.blogspot.com/-PsfARS0j6Oc/T61v-3p0d0I/AAAAAAAAAbM/RzStlOoyZCo/s1600/151.jpg&amp;cdnurl=https://th.bing.com/th/id/R.119f390c300f2218d9b323307ea7738a?rik%3dZBjRTl/HWI8qgw%26pid%3dImgRaw%26r%3d0&amp;exph=400&amp;expw=592&amp;q=%d0%bd%d0%b8%d0%b6%d0%bd%d1%96%d0%b9+%d0%b4%d1%83%d0%bd%d0%b0%d0%b9&amp;simid=608013055825154637&amp;FORM=IRPRST&amp;ck=728A490BB219BFC05E113929D8A66414&amp;selectedIndex=0&amp;ajaxhist=0&amp;ajaxserp=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Фон археология - 59 фото">
            <a:extLst>
              <a:ext uri="{FF2B5EF4-FFF2-40B4-BE49-F238E27FC236}">
                <a16:creationId xmlns:a16="http://schemas.microsoft.com/office/drawing/2014/main" id="{6BA5FF7D-1F15-40DE-9AED-4DC5FAF99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9091" r="869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5F0FE-6FA4-4BB2-9532-46589C06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91" y="1505806"/>
            <a:ext cx="5618020" cy="2372118"/>
          </a:xfrm>
        </p:spPr>
        <p:txBody>
          <a:bodyPr anchor="b">
            <a:normAutofit/>
          </a:bodyPr>
          <a:lstStyle/>
          <a:p>
            <a:pPr algn="l"/>
            <a:r>
              <a:rPr lang="uk-UA" sz="4200" dirty="0"/>
              <a:t>Археологічна культура </a:t>
            </a:r>
            <a:r>
              <a:rPr lang="uk-UA" sz="4200" dirty="0" err="1"/>
              <a:t>Черновода</a:t>
            </a:r>
            <a:r>
              <a:rPr lang="uk-UA" sz="4200" dirty="0"/>
              <a:t>: ренійський та румунський аспекти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5FCC378-4311-4BBF-8372-40896B429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91" y="4611741"/>
            <a:ext cx="5022479" cy="224624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виконала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Лунгу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Катерина</a:t>
            </a:r>
            <a:r>
              <a:rPr lang="en-GB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Вадимівна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l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9-А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класу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Опорного закладу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Ренійського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№6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Ренійської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Ради</a:t>
            </a:r>
          </a:p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Рені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Одеської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Попаз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Катерина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Іванівна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правознавства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uk-UA" sz="7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F3FC7-5372-4454-BAC1-1671FFDA7821}"/>
              </a:ext>
            </a:extLst>
          </p:cNvPr>
          <p:cNvSpPr txBox="1"/>
          <p:nvPr/>
        </p:nvSpPr>
        <p:spPr>
          <a:xfrm>
            <a:off x="-1356328" y="217995"/>
            <a:ext cx="975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dirty="0"/>
              <a:t>Всеукраїнський інтерактивний конкурс «МАН-Юніор Дослідник»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7FC6F-68B9-4DE6-8704-5A5BCBCEBAA3}"/>
              </a:ext>
            </a:extLst>
          </p:cNvPr>
          <p:cNvSpPr txBox="1"/>
          <p:nvPr/>
        </p:nvSpPr>
        <p:spPr>
          <a:xfrm>
            <a:off x="4836822" y="6421582"/>
            <a:ext cx="132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/>
              <a:t>Рені - 202</a:t>
            </a:r>
            <a:r>
              <a:rPr lang="en-GB" dirty="0"/>
              <a:t>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7214217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D83B4-1C93-48B7-8A7B-FFBC0952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3" y="293817"/>
            <a:ext cx="5915197" cy="1330519"/>
          </a:xfrm>
        </p:spPr>
        <p:txBody>
          <a:bodyPr>
            <a:normAutofit fontScale="90000"/>
          </a:bodyPr>
          <a:lstStyle/>
          <a:p>
            <a:r>
              <a:rPr lang="uk-UA" dirty="0"/>
              <a:t>Спільне між культурами ренійського та румунського аспектів: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452B0-2A62-4D48-8A4F-2902DA07A18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4890" r="7515" b="8126"/>
          <a:stretch/>
        </p:blipFill>
        <p:spPr bwMode="auto">
          <a:xfrm>
            <a:off x="3760049" y="2251390"/>
            <a:ext cx="2935213" cy="380743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Місце для вмісту 4">
            <a:extLst>
              <a:ext uri="{FF2B5EF4-FFF2-40B4-BE49-F238E27FC236}">
                <a16:creationId xmlns:a16="http://schemas.microsoft.com/office/drawing/2014/main" id="{E25BED3D-0016-4C0A-A546-1596CB44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9" y="4385249"/>
            <a:ext cx="3484487" cy="2374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8CD55F-6036-4AF9-9519-F54C8674C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18" y="1910749"/>
            <a:ext cx="3684371" cy="2415453"/>
          </a:xfrm>
          <a:prstGeom prst="rect">
            <a:avLst/>
          </a:prstGeom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3235C637-39DE-41AE-9E4E-B7F5F4183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819963"/>
              </p:ext>
            </p:extLst>
          </p:nvPr>
        </p:nvGraphicFramePr>
        <p:xfrm>
          <a:off x="6613231" y="704324"/>
          <a:ext cx="5456782" cy="5450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913">
                  <a:extLst>
                    <a:ext uri="{9D8B030D-6E8A-4147-A177-3AD203B41FA5}">
                      <a16:colId xmlns:a16="http://schemas.microsoft.com/office/drawing/2014/main" val="1483812140"/>
                    </a:ext>
                  </a:extLst>
                </a:gridCol>
                <a:gridCol w="2259647">
                  <a:extLst>
                    <a:ext uri="{9D8B030D-6E8A-4147-A177-3AD203B41FA5}">
                      <a16:colId xmlns:a16="http://schemas.microsoft.com/office/drawing/2014/main" val="2700545433"/>
                    </a:ext>
                  </a:extLst>
                </a:gridCol>
                <a:gridCol w="2193222">
                  <a:extLst>
                    <a:ext uri="{9D8B030D-6E8A-4147-A177-3AD203B41FA5}">
                      <a16:colId xmlns:a16="http://schemas.microsoft.com/office/drawing/2014/main" val="401322889"/>
                    </a:ext>
                  </a:extLst>
                </a:gridCol>
              </a:tblGrid>
              <a:tr h="191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effectLst/>
                        </a:rPr>
                        <a:t>Критерії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Культура </a:t>
                      </a:r>
                      <a:r>
                        <a:rPr lang="ru-RU" sz="1200" dirty="0" err="1">
                          <a:effectLst/>
                        </a:rPr>
                        <a:t>Черновода</a:t>
                      </a:r>
                      <a:r>
                        <a:rPr lang="ru-RU" sz="1200" dirty="0">
                          <a:effectLst/>
                        </a:rPr>
                        <a:t> в </a:t>
                      </a:r>
                      <a:r>
                        <a:rPr lang="ru-RU" sz="1200" dirty="0" err="1">
                          <a:effectLst/>
                        </a:rPr>
                        <a:t>Рені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Культура Черновода в Румунії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3235526477"/>
                  </a:ext>
                </a:extLst>
              </a:tr>
              <a:tr h="393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Час </a:t>
                      </a:r>
                      <a:r>
                        <a:rPr lang="ru-RU" sz="1200" dirty="0" err="1">
                          <a:effectLst/>
                        </a:rPr>
                        <a:t>поширення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4000-3200 </a:t>
                      </a:r>
                      <a:r>
                        <a:rPr lang="ru-RU" sz="1200" dirty="0" err="1">
                          <a:effectLst/>
                        </a:rPr>
                        <a:t>рр</a:t>
                      </a:r>
                      <a:r>
                        <a:rPr lang="ru-RU" sz="1200" dirty="0">
                          <a:effectLst/>
                        </a:rPr>
                        <a:t>. до </a:t>
                      </a:r>
                      <a:r>
                        <a:rPr lang="ru-RU" sz="1200" dirty="0" err="1">
                          <a:effectLst/>
                        </a:rPr>
                        <a:t>н.е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Кінець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стародавнього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чаколіту</a:t>
                      </a:r>
                      <a:r>
                        <a:rPr lang="ru-RU" sz="1200" dirty="0">
                          <a:effectLst/>
                        </a:rPr>
                        <a:t>, середина IV тис. до </a:t>
                      </a:r>
                      <a:r>
                        <a:rPr lang="ru-RU" sz="1200" dirty="0" err="1">
                          <a:effectLst/>
                        </a:rPr>
                        <a:t>н.е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3714836078"/>
                  </a:ext>
                </a:extLst>
              </a:tr>
              <a:tr h="2748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Житло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Житло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dirty="0" err="1">
                          <a:effectLst/>
                        </a:rPr>
                        <a:t>наземні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споруди</a:t>
                      </a:r>
                      <a:r>
                        <a:rPr lang="ru-RU" sz="1200" dirty="0">
                          <a:effectLst/>
                        </a:rPr>
                        <a:t>; каркасно-</a:t>
                      </a:r>
                      <a:r>
                        <a:rPr lang="ru-RU" sz="1200" dirty="0" err="1">
                          <a:effectLst/>
                        </a:rPr>
                        <a:t>стовпова</a:t>
                      </a:r>
                      <a:r>
                        <a:rPr lang="ru-RU" sz="1200" dirty="0">
                          <a:effectLst/>
                        </a:rPr>
                        <a:t> основа; </a:t>
                      </a:r>
                      <a:r>
                        <a:rPr lang="ru-RU" sz="1200" dirty="0" err="1">
                          <a:effectLst/>
                        </a:rPr>
                        <a:t>стіни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із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цегли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хоча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зазвичай</a:t>
                      </a:r>
                      <a:r>
                        <a:rPr lang="ru-RU" sz="1200" dirty="0">
                          <a:effectLst/>
                        </a:rPr>
                        <a:t> вони </a:t>
                      </a:r>
                      <a:r>
                        <a:rPr lang="ru-RU" sz="1200" dirty="0" err="1">
                          <a:effectLst/>
                        </a:rPr>
                        <a:t>були</a:t>
                      </a:r>
                      <a:r>
                        <a:rPr lang="ru-RU" sz="1200" dirty="0">
                          <a:effectLst/>
                        </a:rPr>
                        <a:t>  </a:t>
                      </a:r>
                      <a:r>
                        <a:rPr lang="ru-RU" sz="1200" dirty="0" err="1">
                          <a:effectLst/>
                        </a:rPr>
                        <a:t>глиняними</a:t>
                      </a:r>
                      <a:r>
                        <a:rPr lang="ru-RU" sz="1200" dirty="0">
                          <a:effectLst/>
                        </a:rPr>
                        <a:t>; </a:t>
                      </a:r>
                      <a:r>
                        <a:rPr lang="ru-RU" sz="1200" dirty="0" err="1">
                          <a:effectLst/>
                        </a:rPr>
                        <a:t>підлога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згладжена</a:t>
                      </a:r>
                      <a:r>
                        <a:rPr lang="ru-RU" sz="1200" dirty="0">
                          <a:effectLst/>
                        </a:rPr>
                        <a:t> і </a:t>
                      </a:r>
                      <a:r>
                        <a:rPr lang="ru-RU" sz="1200" dirty="0" err="1">
                          <a:effectLst/>
                        </a:rPr>
                        <a:t>вкрита</a:t>
                      </a:r>
                      <a:r>
                        <a:rPr lang="ru-RU" sz="1200" dirty="0">
                          <a:effectLst/>
                        </a:rPr>
                        <a:t> шаром </a:t>
                      </a:r>
                      <a:r>
                        <a:rPr lang="ru-RU" sz="1200" dirty="0" err="1">
                          <a:effectLst/>
                        </a:rPr>
                        <a:t>глини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із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піском</a:t>
                      </a:r>
                      <a:r>
                        <a:rPr lang="ru-RU" sz="1200" dirty="0">
                          <a:effectLst/>
                        </a:rPr>
                        <a:t>; </a:t>
                      </a:r>
                      <a:r>
                        <a:rPr lang="ru-RU" sz="1200" dirty="0" err="1">
                          <a:effectLst/>
                        </a:rPr>
                        <a:t>дах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двоскатний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Всередині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будинків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знаходились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відкриті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вогнища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прямокутної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форми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dirty="0" err="1">
                          <a:effectLst/>
                        </a:rPr>
                        <a:t>розміщувалися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піднесених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місцях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 обороняли </a:t>
                      </a:r>
                      <a:r>
                        <a:rPr lang="ru-RU" sz="1200" dirty="0" err="1">
                          <a:effectLst/>
                        </a:rPr>
                        <a:t>штучними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спорудами</a:t>
                      </a:r>
                      <a:r>
                        <a:rPr lang="ru-RU" sz="1200" dirty="0">
                          <a:effectLst/>
                        </a:rPr>
                        <a:t> у </a:t>
                      </a:r>
                      <a:r>
                        <a:rPr lang="ru-RU" sz="1200" dirty="0" err="1">
                          <a:effectLst/>
                        </a:rPr>
                        <a:t>вигляді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глибоких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ровів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 є </a:t>
                      </a:r>
                      <a:r>
                        <a:rPr lang="ru-RU" sz="1200" dirty="0" err="1">
                          <a:effectLst/>
                        </a:rPr>
                        <a:t>багатошаровим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Житло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розташовувалося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схилах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гір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або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високогір’ї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іноді</a:t>
                      </a:r>
                      <a:r>
                        <a:rPr lang="ru-RU" sz="1200" dirty="0">
                          <a:effectLst/>
                        </a:rPr>
                        <a:t> й часто </a:t>
                      </a:r>
                      <a:r>
                        <a:rPr lang="ru-RU" sz="1200" dirty="0" err="1">
                          <a:effectLst/>
                        </a:rPr>
                        <a:t>оточені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ровами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1236254134"/>
                  </a:ext>
                </a:extLst>
              </a:tr>
              <a:tr h="1002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Поховальні</a:t>
                      </a:r>
                      <a:r>
                        <a:rPr lang="ru-RU" sz="1200" dirty="0">
                          <a:effectLst/>
                        </a:rPr>
                        <a:t> обряди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Поховання як під курганами, так і на звичайних ґрунтових кладовищах за обрядом інтумації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Поховання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могили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під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похоронними</a:t>
                      </a:r>
                      <a:r>
                        <a:rPr lang="ru-RU" sz="1200" dirty="0">
                          <a:effectLst/>
                        </a:rPr>
                        <a:t> курганами </a:t>
                      </a:r>
                      <a:r>
                        <a:rPr lang="ru-RU" sz="1200" dirty="0" err="1">
                          <a:effectLst/>
                        </a:rPr>
                        <a:t>або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сплощеними</a:t>
                      </a:r>
                      <a:r>
                        <a:rPr lang="ru-RU" sz="1200" dirty="0">
                          <a:effectLst/>
                        </a:rPr>
                        <a:t> ямами, як </a:t>
                      </a:r>
                      <a:r>
                        <a:rPr lang="ru-RU" sz="1200" dirty="0" err="1">
                          <a:effectLst/>
                        </a:rPr>
                        <a:t>ізольовано</a:t>
                      </a:r>
                      <a:r>
                        <a:rPr lang="ru-RU" sz="1200" dirty="0">
                          <a:effectLst/>
                        </a:rPr>
                        <a:t>, так і </a:t>
                      </a:r>
                      <a:r>
                        <a:rPr lang="ru-RU" sz="1200" dirty="0" err="1">
                          <a:effectLst/>
                        </a:rPr>
                        <a:t>згруповані</a:t>
                      </a:r>
                      <a:r>
                        <a:rPr lang="ru-RU" sz="1200" dirty="0">
                          <a:effectLst/>
                        </a:rPr>
                        <a:t> в некрополь.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3948627136"/>
                  </a:ext>
                </a:extLst>
              </a:tr>
              <a:tr h="922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О</a:t>
                      </a:r>
                      <a:r>
                        <a:rPr lang="ru-RU" sz="1200">
                          <a:effectLst/>
                        </a:rPr>
                        <a:t>сновні заняття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Основне заняття населення - землеробство та скотарство. Був одомашнений кінь.</a:t>
                      </a:r>
                      <a:endParaRPr lang="uk-UA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Основне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заняття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населення</a:t>
                      </a:r>
                      <a:r>
                        <a:rPr lang="ru-RU" sz="1200" dirty="0">
                          <a:effectLst/>
                        </a:rPr>
                        <a:t> - </a:t>
                      </a:r>
                      <a:r>
                        <a:rPr lang="ru-RU" sz="1200" dirty="0" err="1">
                          <a:effectLst/>
                        </a:rPr>
                        <a:t>землеробство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скотарство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Був</a:t>
                      </a:r>
                      <a:r>
                        <a:rPr lang="ru-RU" sz="1200" dirty="0">
                          <a:effectLst/>
                        </a:rPr>
                        <a:t> одомашнений </a:t>
                      </a:r>
                      <a:r>
                        <a:rPr lang="ru-RU" sz="1200" dirty="0" err="1">
                          <a:effectLst/>
                        </a:rPr>
                        <a:t>кінь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3137675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9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75D52-22CC-447A-8F00-1B11F88F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6272"/>
            <a:ext cx="7707086" cy="1325563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Відмінне між культурами ренійського та румунського аспектів:</a:t>
            </a: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BC54669F-FABB-4970-9A2E-B5C1F9F1D8DA}"/>
              </a:ext>
            </a:extLst>
          </p:cNvPr>
          <p:cNvCxnSpPr>
            <a:cxnSpLocks/>
          </p:cNvCxnSpPr>
          <p:nvPr/>
        </p:nvCxnSpPr>
        <p:spPr>
          <a:xfrm>
            <a:off x="5598050" y="1270273"/>
            <a:ext cx="0" cy="55693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55476F-EC54-4C73-AC26-95F0852C7FC3}"/>
              </a:ext>
            </a:extLst>
          </p:cNvPr>
          <p:cNvSpPr txBox="1"/>
          <p:nvPr/>
        </p:nvSpPr>
        <p:spPr>
          <a:xfrm>
            <a:off x="302589" y="1010730"/>
            <a:ext cx="238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Матеріальні засоби та кераміка - Рені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F0A9-F890-4EB9-83AD-D9448BD8C41C}"/>
              </a:ext>
            </a:extLst>
          </p:cNvPr>
          <p:cNvSpPr txBox="1"/>
          <p:nvPr/>
        </p:nvSpPr>
        <p:spPr>
          <a:xfrm>
            <a:off x="5617601" y="911617"/>
            <a:ext cx="237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Матеріальні засоби та кераміка - Румунія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9356A9-A059-4F6C-A571-0D4DFEDCF64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25122" r="42831" b="56036"/>
          <a:stretch/>
        </p:blipFill>
        <p:spPr bwMode="auto">
          <a:xfrm>
            <a:off x="194310" y="1583364"/>
            <a:ext cx="1287780" cy="1440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AEEA2-AA66-4183-B470-100898C7A6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2" t="59915" r="46687" b="23935"/>
          <a:stretch/>
        </p:blipFill>
        <p:spPr bwMode="auto">
          <a:xfrm>
            <a:off x="1761247" y="1678922"/>
            <a:ext cx="518160" cy="123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BF35BD-FE06-41D3-B556-0947D8ECA3A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4386" r="17812" b="24499"/>
          <a:stretch/>
        </p:blipFill>
        <p:spPr bwMode="auto">
          <a:xfrm>
            <a:off x="2823377" y="1270274"/>
            <a:ext cx="1956703" cy="2632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EC5CE3-6C3D-46AD-8BE5-77CBD25FA55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6380" r="5207" b="9354"/>
          <a:stretch/>
        </p:blipFill>
        <p:spPr bwMode="auto">
          <a:xfrm>
            <a:off x="56980" y="3256810"/>
            <a:ext cx="2714209" cy="3246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9BEFB0-245F-48AB-94F6-A6420B62A09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4685" r="13606" b="22259"/>
          <a:stretch/>
        </p:blipFill>
        <p:spPr bwMode="auto">
          <a:xfrm>
            <a:off x="2862069" y="3929175"/>
            <a:ext cx="2714209" cy="2919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AA1CC9-1F88-4620-94C5-E061D8B49CB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42" y="4330915"/>
            <a:ext cx="3188121" cy="232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25FA55-15B1-4202-97AA-3079D672EBA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68" y="2541702"/>
            <a:ext cx="2571169" cy="322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CC0052-3D21-4B95-8047-E4B60573D89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39" y="4480527"/>
            <a:ext cx="2356059" cy="2359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9D44C12F-1E11-4C05-93E7-1095BA568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214131"/>
              </p:ext>
            </p:extLst>
          </p:nvPr>
        </p:nvGraphicFramePr>
        <p:xfrm>
          <a:off x="7899551" y="-35483"/>
          <a:ext cx="4292449" cy="2738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251">
                  <a:extLst>
                    <a:ext uri="{9D8B030D-6E8A-4147-A177-3AD203B41FA5}">
                      <a16:colId xmlns:a16="http://schemas.microsoft.com/office/drawing/2014/main" val="2019254710"/>
                    </a:ext>
                  </a:extLst>
                </a:gridCol>
                <a:gridCol w="1740303">
                  <a:extLst>
                    <a:ext uri="{9D8B030D-6E8A-4147-A177-3AD203B41FA5}">
                      <a16:colId xmlns:a16="http://schemas.microsoft.com/office/drawing/2014/main" val="3719083651"/>
                    </a:ext>
                  </a:extLst>
                </a:gridCol>
                <a:gridCol w="1739895">
                  <a:extLst>
                    <a:ext uri="{9D8B030D-6E8A-4147-A177-3AD203B41FA5}">
                      <a16:colId xmlns:a16="http://schemas.microsoft.com/office/drawing/2014/main" val="1145381427"/>
                    </a:ext>
                  </a:extLst>
                </a:gridCol>
              </a:tblGrid>
              <a:tr h="281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err="1">
                          <a:effectLst/>
                        </a:rPr>
                        <a:t>Критерії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Культура </a:t>
                      </a:r>
                      <a:r>
                        <a:rPr lang="ru-RU" sz="1050" dirty="0" err="1">
                          <a:effectLst/>
                        </a:rPr>
                        <a:t>Черновода</a:t>
                      </a:r>
                      <a:r>
                        <a:rPr lang="ru-RU" sz="1050" dirty="0">
                          <a:effectLst/>
                        </a:rPr>
                        <a:t> в </a:t>
                      </a:r>
                      <a:r>
                        <a:rPr lang="ru-RU" sz="1050" dirty="0" err="1">
                          <a:effectLst/>
                        </a:rPr>
                        <a:t>Рені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Культура </a:t>
                      </a:r>
                      <a:r>
                        <a:rPr lang="ru-RU" sz="1050" dirty="0" err="1">
                          <a:effectLst/>
                        </a:rPr>
                        <a:t>Черновода</a:t>
                      </a:r>
                      <a:r>
                        <a:rPr lang="ru-RU" sz="1050" dirty="0">
                          <a:effectLst/>
                        </a:rPr>
                        <a:t> в </a:t>
                      </a:r>
                      <a:r>
                        <a:rPr lang="ru-RU" sz="1050" dirty="0" err="1">
                          <a:effectLst/>
                        </a:rPr>
                        <a:t>Румунії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524364448"/>
                  </a:ext>
                </a:extLst>
              </a:tr>
              <a:tr h="1878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</a:rPr>
                        <a:t>Матеріальні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засоби</a:t>
                      </a:r>
                      <a:r>
                        <a:rPr lang="ru-RU" sz="1050" dirty="0">
                          <a:effectLst/>
                        </a:rPr>
                        <a:t>, посуд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</a:rPr>
                        <a:t>Знаряддя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праці</a:t>
                      </a:r>
                      <a:r>
                        <a:rPr lang="ru-RU" sz="1050" dirty="0">
                          <a:effectLst/>
                        </a:rPr>
                        <a:t> з </a:t>
                      </a:r>
                      <a:r>
                        <a:rPr lang="ru-RU" sz="1050" dirty="0" err="1">
                          <a:effectLst/>
                        </a:rPr>
                        <a:t>кременю</a:t>
                      </a:r>
                      <a:r>
                        <a:rPr lang="ru-RU" sz="1050" dirty="0">
                          <a:effectLst/>
                        </a:rPr>
                        <a:t> та </a:t>
                      </a:r>
                      <a:r>
                        <a:rPr lang="ru-RU" sz="1050" dirty="0" err="1">
                          <a:effectLst/>
                        </a:rPr>
                        <a:t>каменю</a:t>
                      </a:r>
                      <a:r>
                        <a:rPr lang="ru-RU" sz="1050" dirty="0">
                          <a:effectLst/>
                        </a:rPr>
                        <a:t>. </a:t>
                      </a:r>
                      <a:r>
                        <a:rPr lang="ru-RU" sz="1050" dirty="0" err="1">
                          <a:effectLst/>
                        </a:rPr>
                        <a:t>Найпоширеніші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знаряддя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праці</a:t>
                      </a:r>
                      <a:r>
                        <a:rPr lang="ru-RU" sz="1050" dirty="0">
                          <a:effectLst/>
                        </a:rPr>
                        <a:t>: </a:t>
                      </a:r>
                      <a:r>
                        <a:rPr lang="ru-RU" sz="1050" dirty="0" err="1">
                          <a:effectLst/>
                        </a:rPr>
                        <a:t>різні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ножі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серпи</a:t>
                      </a:r>
                      <a:r>
                        <a:rPr lang="ru-RU" sz="1050" dirty="0">
                          <a:effectLst/>
                        </a:rPr>
                        <a:t>, скребки, </a:t>
                      </a:r>
                      <a:r>
                        <a:rPr lang="ru-RU" sz="1050" dirty="0" err="1">
                          <a:effectLst/>
                        </a:rPr>
                        <a:t>різці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тощо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50" dirty="0">
                          <a:effectLst/>
                        </a:rPr>
                        <a:t>Кераміка з крученим декором, використання </a:t>
                      </a:r>
                      <a:r>
                        <a:rPr lang="uk-UA" sz="1050" dirty="0" err="1">
                          <a:effectLst/>
                        </a:rPr>
                        <a:t>охри</a:t>
                      </a:r>
                      <a:r>
                        <a:rPr lang="uk-UA" sz="1050" dirty="0">
                          <a:effectLst/>
                        </a:rPr>
                        <a:t>, скіпетрів у зооморфних формах. Кераміка характеризується темною керамікою з рясними домішками граніту та орнаменту. </a:t>
                      </a:r>
                      <a:r>
                        <a:rPr lang="ru-RU" sz="1050" dirty="0">
                          <a:effectLst/>
                        </a:rPr>
                        <a:t>Характерно </a:t>
                      </a:r>
                      <a:r>
                        <a:rPr lang="ru-RU" sz="1050" dirty="0" err="1">
                          <a:effectLst/>
                        </a:rPr>
                        <a:t>використання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черепашок</a:t>
                      </a:r>
                      <a:r>
                        <a:rPr lang="ru-RU" sz="1050" dirty="0">
                          <a:effectLst/>
                        </a:rPr>
                        <a:t> і </a:t>
                      </a:r>
                      <a:r>
                        <a:rPr lang="ru-RU" sz="1050" dirty="0" err="1">
                          <a:effectLst/>
                        </a:rPr>
                        <a:t>глини</a:t>
                      </a:r>
                      <a:r>
                        <a:rPr lang="ru-RU" sz="1050" dirty="0">
                          <a:effectLst/>
                        </a:rPr>
                        <a:t> за </a:t>
                      </a:r>
                      <a:r>
                        <a:rPr lang="ru-RU" sz="1050" dirty="0" err="1">
                          <a:effectLst/>
                        </a:rPr>
                        <a:t>допомогою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мотузки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чи</a:t>
                      </a:r>
                      <a:r>
                        <a:rPr lang="ru-RU" sz="1050" dirty="0">
                          <a:effectLst/>
                        </a:rPr>
                        <a:t> шнура. </a:t>
                      </a:r>
                      <a:r>
                        <a:rPr lang="ru-RU" sz="1050" dirty="0" err="1">
                          <a:effectLst/>
                        </a:rPr>
                        <a:t>Кам'яні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скіпетри</a:t>
                      </a:r>
                      <a:r>
                        <a:rPr lang="ru-RU" sz="1050" dirty="0">
                          <a:effectLst/>
                        </a:rPr>
                        <a:t>. </a:t>
                      </a:r>
                      <a:r>
                        <a:rPr lang="ru-RU" sz="1050" dirty="0" err="1">
                          <a:effectLst/>
                        </a:rPr>
                        <a:t>Обмежене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використання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міді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  <a:endParaRPr lang="uk-U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1509117557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B3EDCE-3506-4D23-B822-3FD5AB4DAF4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42" y="1592846"/>
            <a:ext cx="3688026" cy="2703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000132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F4977-9D81-4014-A502-0FC9ED7F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0"/>
            <a:ext cx="10515600" cy="1325563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дослідження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4F32941-EE8B-4D86-BD3E-1828D87C7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40" y="1253330"/>
            <a:ext cx="5309681" cy="541335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/>
              <a:t>З’ясовано географію розташування </a:t>
            </a:r>
            <a:r>
              <a:rPr lang="uk-UA" dirty="0" err="1"/>
              <a:t>пам’ятків</a:t>
            </a:r>
            <a:r>
              <a:rPr lang="uk-UA" dirty="0"/>
              <a:t> </a:t>
            </a:r>
            <a:r>
              <a:rPr lang="uk-UA" dirty="0" err="1"/>
              <a:t>Черновода</a:t>
            </a:r>
            <a:r>
              <a:rPr lang="uk-UA" dirty="0"/>
              <a:t> в Україні та Румунії.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Зроблена порівняльна характеристика ренійського та румунського аспектів культури </a:t>
            </a:r>
            <a:r>
              <a:rPr lang="uk-UA" dirty="0" err="1"/>
              <a:t>Черновода</a:t>
            </a:r>
            <a:r>
              <a:rPr lang="uk-UA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Виявлено спільні та відмінні риси культури </a:t>
            </a:r>
            <a:r>
              <a:rPr lang="uk-UA" dirty="0" err="1"/>
              <a:t>Черновода</a:t>
            </a:r>
            <a:r>
              <a:rPr lang="uk-UA" dirty="0"/>
              <a:t> на території України та Румунії.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0B6C02-F4BC-4F82-8C59-A743FB50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65" y="249078"/>
            <a:ext cx="4353270" cy="249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A4D7A-DC90-41F6-ADB5-9D97F1EB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6060">
            <a:off x="5645776" y="2753486"/>
            <a:ext cx="3797944" cy="2665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D7ABC-C076-4620-97DF-759DEB1BD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450" y="4566914"/>
            <a:ext cx="3628550" cy="20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52E4F-DF38-43DF-999E-36695D2B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/>
          <a:lstStyle/>
          <a:p>
            <a:r>
              <a:rPr lang="uk-UA" dirty="0"/>
              <a:t>Список використаних джерел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A5D162-D7AA-41B8-A645-B8168BA7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67" y="793102"/>
            <a:ext cx="11663265" cy="6064898"/>
          </a:xfrm>
        </p:spPr>
        <p:txBody>
          <a:bodyPr>
            <a:normAutofit fontScale="40000" lnSpcReduction="20000"/>
          </a:bodyPr>
          <a:lstStyle/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Бибиков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С.Н.,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Субботин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Л.В.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Гумельница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Украинской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ССР //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Археология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Украинской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ССР. – Т. 1. –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Наукова думка, 1985. – С. 263-267. </a:t>
            </a:r>
          </a:p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Северо-Западного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Причерноморья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ред. И.В.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Бруяко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Т.Л. Самойлова.- Одесса:2013.-  901с.  </a:t>
            </a:r>
          </a:p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Курганы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древних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скотоводов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междуречья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Южного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Днестра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С.В., Петренко В.Г., 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Ветчинникова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Н.Е.- Одесса:2005.- 200с.  </a:t>
            </a:r>
          </a:p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Северо-Западного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Причерноморья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Сб. науч.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АН УССР.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музей;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В.Н.Ванчугов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Наукова думка, 1985.- 97с. </a:t>
            </a:r>
          </a:p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трипольской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Северо-Западном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Причерноморье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/[Патокова Э.Ф., Петренко В.Г., Бурдо Н.Б.,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Полищук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Л.Ю.].-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Наукова думка,1989.- 138с.  </a:t>
            </a:r>
          </a:p>
          <a:p>
            <a:pPr lvl="0" algn="just"/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Берчу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Думітру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Вікіпедія.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Режим доступу: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https://ru.wikipedia.org/wiki/%D0%91%D0%B5%D1%80%D1%87%D1%83,_%D0%94%D1%83%D0%BC%D0%B8%D1%82%D1%80%D1%83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Бруяко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Ігор Вікторович – Вікіпедія 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доступу 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https://uk.wikipedia.org/wiki/%D0%91%D1%80%D1%83%D1%8F%D0%BA%D0%BE_%D0%86%D0%B3%D0%BE%D1%80_%D0%92%D1%96%D0%BA%D1%82%D0%BE%D1%80%D0%BE%D0%B2%D0%B8%D1%87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Енеоліт – Вікіпедія [Електронний ресурс]. – Режим доступу: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Енеоліт — Вікіпедія (wikipedia.org)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Енеоліт (І</a:t>
            </a:r>
            <a:r>
              <a:rPr lang="en-GB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ІІІ тис. до н.е.) – характеристика, ознаки, культура та кочові племена. 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доступу: https://histua.com/istoriya-ukraini/pervisna-doba/eneolit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ПАЛЕОЕКОНОМІЧНА СТРАТЕГІЯ ЕНЕОЛІТИЧНОГО НАСЕЛЕННЯ КАРТАЛУ: ПОГЛЯД КРІЗЬ ПРИЗМУ АРХЕОЗООЛОГІЇ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[Електронний ресурс]. – Режим доступу: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http://dspace.pdpu.edu.ua/bitstream/123456789/8335/1/Siekerska%20Olena%20Petrivna%202015.pdf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Природний ландшафт поселення </a:t>
            </a:r>
            <a:r>
              <a:rPr lang="uk-UA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Картал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епоху енеоліту.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Режим доступу: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https://www.e-anthropology.com/Katalog/Arheologia/STM_DWL_29pA_ezXQAOfsceAc.aspx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доступу: 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https://ru.wikipedia.org/wiki/%D0%A7%D0%B5%D1%80%D0%BD%D0%B0%D0%B2%D0%BE%D0%B4%D0%B0</a:t>
            </a:r>
            <a:r>
              <a:rPr lang="ru-RU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[9]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Neolithic to the Chalcolithic in Dobrogea. </a:t>
            </a:r>
            <a:r>
              <a:rPr lang="en-GB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Cernavoda</a:t>
            </a:r>
            <a:r>
              <a:rPr lang="en-GB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Culture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доступу: 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Cernavoda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 Culture | 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Harsova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Vivre au 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bord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du Danube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runivers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bookreader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10474/#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/428/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uk-UA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en-US" sz="3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endParaRPr lang="uk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748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01F1C-5FFC-44C0-8AFF-A0C60C00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463"/>
            <a:ext cx="10515600" cy="1325563"/>
          </a:xfrm>
        </p:spPr>
        <p:txBody>
          <a:bodyPr/>
          <a:lstStyle/>
          <a:p>
            <a:r>
              <a:rPr lang="uk-UA" dirty="0"/>
              <a:t>Посилання на використані зображення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F382704-5B63-469E-B954-E7783119E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hlinkClick r:id="rId2"/>
              </a:rPr>
              <a:t>фон </a:t>
            </a:r>
            <a:r>
              <a:rPr lang="uk-UA" dirty="0" err="1">
                <a:hlinkClick r:id="rId2"/>
              </a:rPr>
              <a:t>археология</a:t>
            </a:r>
            <a:r>
              <a:rPr lang="uk-UA" dirty="0">
                <a:hlinkClick r:id="rId2"/>
              </a:rPr>
              <a:t> - </a:t>
            </a:r>
            <a:r>
              <a:rPr lang="en-GB" dirty="0">
                <a:hlinkClick r:id="rId2"/>
              </a:rPr>
              <a:t>Bing images</a:t>
            </a:r>
            <a:endParaRPr lang="uk-UA" dirty="0"/>
          </a:p>
          <a:p>
            <a:r>
              <a:rPr lang="en-GB" dirty="0">
                <a:hlinkClick r:id="rId3"/>
              </a:rPr>
              <a:t>Dumitru </a:t>
            </a:r>
            <a:r>
              <a:rPr lang="en-GB" dirty="0" err="1">
                <a:hlinkClick r:id="rId3"/>
              </a:rPr>
              <a:t>Berciu</a:t>
            </a:r>
            <a:r>
              <a:rPr lang="en-GB" dirty="0">
                <a:hlinkClick r:id="rId3"/>
              </a:rPr>
              <a:t> - </a:t>
            </a:r>
            <a:r>
              <a:rPr lang="uk-UA" dirty="0" err="1">
                <a:hlinkClick r:id="rId3"/>
              </a:rPr>
              <a:t>Берчу</a:t>
            </a:r>
            <a:r>
              <a:rPr lang="uk-UA" dirty="0">
                <a:hlinkClick r:id="rId3"/>
              </a:rPr>
              <a:t>, </a:t>
            </a:r>
            <a:r>
              <a:rPr lang="uk-UA" dirty="0" err="1">
                <a:hlinkClick r:id="rId3"/>
              </a:rPr>
              <a:t>Думитру</a:t>
            </a:r>
            <a:r>
              <a:rPr lang="uk-UA" dirty="0">
                <a:hlinkClick r:id="rId3"/>
              </a:rPr>
              <a:t> — </a:t>
            </a:r>
            <a:r>
              <a:rPr lang="uk-UA" dirty="0" err="1">
                <a:hlinkClick r:id="rId3"/>
              </a:rPr>
              <a:t>Википедия</a:t>
            </a:r>
            <a:r>
              <a:rPr lang="uk-UA" dirty="0">
                <a:hlinkClick r:id="rId3"/>
              </a:rPr>
              <a:t> (</a:t>
            </a:r>
            <a:r>
              <a:rPr lang="en-GB" dirty="0">
                <a:hlinkClick r:id="rId3"/>
              </a:rPr>
              <a:t>wikipedia.org)</a:t>
            </a:r>
            <a:endParaRPr lang="uk-UA" dirty="0"/>
          </a:p>
          <a:p>
            <a:r>
              <a:rPr lang="uk-UA" dirty="0">
                <a:hlinkClick r:id="rId4"/>
              </a:rPr>
              <a:t>нижній </a:t>
            </a:r>
            <a:r>
              <a:rPr lang="uk-UA" dirty="0" err="1">
                <a:hlinkClick r:id="rId4"/>
              </a:rPr>
              <a:t>дунай</a:t>
            </a:r>
            <a:r>
              <a:rPr lang="uk-UA" dirty="0">
                <a:hlinkClick r:id="rId4"/>
              </a:rPr>
              <a:t> - </a:t>
            </a:r>
            <a:r>
              <a:rPr lang="en-GB" dirty="0">
                <a:hlinkClick r:id="rId4"/>
              </a:rPr>
              <a:t>Bing images</a:t>
            </a:r>
            <a:endParaRPr lang="uk-UA" dirty="0"/>
          </a:p>
          <a:p>
            <a:r>
              <a:rPr lang="uk-UA" dirty="0" err="1">
                <a:hlinkClick r:id="rId5"/>
              </a:rPr>
              <a:t>Орловка</a:t>
            </a:r>
            <a:r>
              <a:rPr lang="uk-UA" dirty="0">
                <a:hlinkClick r:id="rId5"/>
              </a:rPr>
              <a:t> – </a:t>
            </a:r>
            <a:r>
              <a:rPr lang="en-GB" dirty="0">
                <a:hlinkClick r:id="rId5"/>
              </a:rPr>
              <a:t>Google </a:t>
            </a:r>
            <a:r>
              <a:rPr lang="uk-UA" dirty="0" err="1">
                <a:hlinkClick r:id="rId5"/>
              </a:rPr>
              <a:t>Карты</a:t>
            </a:r>
            <a:endParaRPr lang="uk-UA" dirty="0"/>
          </a:p>
          <a:p>
            <a:r>
              <a:rPr lang="uk-UA" dirty="0" err="1">
                <a:hlinkClick r:id="rId6"/>
              </a:rPr>
              <a:t>Чернаводэ</a:t>
            </a:r>
            <a:r>
              <a:rPr lang="uk-UA" dirty="0">
                <a:hlinkClick r:id="rId6"/>
              </a:rPr>
              <a:t> – </a:t>
            </a:r>
            <a:r>
              <a:rPr lang="en-GB" dirty="0">
                <a:hlinkClick r:id="rId6"/>
              </a:rPr>
              <a:t>Google </a:t>
            </a:r>
            <a:r>
              <a:rPr lang="uk-UA" dirty="0" err="1">
                <a:hlinkClick r:id="rId6"/>
              </a:rPr>
              <a:t>Карты</a:t>
            </a:r>
            <a:endParaRPr lang="uk-UA" dirty="0"/>
          </a:p>
          <a:p>
            <a:r>
              <a:rPr lang="uk-UA" dirty="0" err="1">
                <a:hlinkClick r:id="rId7"/>
              </a:rPr>
              <a:t>смайлик</a:t>
            </a:r>
            <a:r>
              <a:rPr lang="uk-UA" dirty="0">
                <a:hlinkClick r:id="rId7"/>
              </a:rPr>
              <a:t> </a:t>
            </a:r>
            <a:r>
              <a:rPr lang="uk-UA" dirty="0" err="1">
                <a:hlinkClick r:id="rId7"/>
              </a:rPr>
              <a:t>улібка</a:t>
            </a:r>
            <a:r>
              <a:rPr lang="uk-UA" dirty="0">
                <a:hlinkClick r:id="rId7"/>
              </a:rPr>
              <a:t> - </a:t>
            </a:r>
            <a:r>
              <a:rPr lang="en-GB" dirty="0">
                <a:hlinkClick r:id="rId7"/>
              </a:rPr>
              <a:t>Bing images</a:t>
            </a:r>
            <a:endParaRPr lang="uk-UA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151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E15992E-8605-4B2C-A592-AC5768A59BDE}"/>
              </a:ext>
            </a:extLst>
          </p:cNvPr>
          <p:cNvSpPr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Дякую за увагу!</a:t>
            </a:r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8" name="Rectangle 410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10" name="Rectangle 410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Смайлики - красивые картинки (100 фото) • Прикольные картинки и позитив">
            <a:extLst>
              <a:ext uri="{FF2B5EF4-FFF2-40B4-BE49-F238E27FC236}">
                <a16:creationId xmlns:a16="http://schemas.microsoft.com/office/drawing/2014/main" id="{41F74EE4-C220-4249-9342-F680968F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18"/>
          <a:stretch/>
        </p:blipFill>
        <p:spPr bwMode="auto">
          <a:xfrm>
            <a:off x="5922492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A6BC3-78AE-4978-A98D-9C7BAB7F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давньої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енеолітичної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акцентуючи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румунського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0B6974D-66AB-4784-AB8E-11189BBF6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8641" y="1294537"/>
            <a:ext cx="3834285" cy="28672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789B83-2E5A-456F-ACA6-FF4298AC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93" y="1880719"/>
            <a:ext cx="4224894" cy="24508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A936F0-C033-4382-9A57-FEEAC544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746" y="4362007"/>
            <a:ext cx="2962913" cy="2219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90F41-2B9B-40CF-9F1E-3AB90BD03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209" y="1355759"/>
            <a:ext cx="2497935" cy="3140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CC1BAB-7418-4347-A867-7D07F87D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088" y="4331524"/>
            <a:ext cx="2950720" cy="2249619"/>
          </a:xfrm>
          <a:prstGeom prst="rect">
            <a:avLst/>
          </a:prstGeom>
        </p:spPr>
      </p:pic>
      <p:pic>
        <p:nvPicPr>
          <p:cNvPr id="11" name="Місце для вмісту 3">
            <a:extLst>
              <a:ext uri="{FF2B5EF4-FFF2-40B4-BE49-F238E27FC236}">
                <a16:creationId xmlns:a16="http://schemas.microsoft.com/office/drawing/2014/main" id="{A1D1F966-A565-4CB8-8448-F94901DC9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870" y="4617569"/>
            <a:ext cx="1957942" cy="21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3D5BD-5C8F-463E-81B3-F93CC5A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10" y="477998"/>
            <a:ext cx="10798090" cy="155698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роботи: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познайомитись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румунського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1C7D6F0D-45E3-492B-B193-5E7CB9A8C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7524" y="2006642"/>
            <a:ext cx="4378304" cy="2816380"/>
          </a:xfrm>
          <a:prstGeom prst="rect">
            <a:avLst/>
          </a:prstGeom>
        </p:spPr>
      </p:pic>
      <p:pic>
        <p:nvPicPr>
          <p:cNvPr id="9" name="Picture 6" descr="В селе Орловка Ренийского района ведутся многолетние археологические  раскопки – Бессарабия Информ">
            <a:extLst>
              <a:ext uri="{FF2B5EF4-FFF2-40B4-BE49-F238E27FC236}">
                <a16:creationId xmlns:a16="http://schemas.microsoft.com/office/drawing/2014/main" id="{AFCD6D71-6B21-47DE-BF75-B0F35EEE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17" y="2183221"/>
            <a:ext cx="38100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B45CB5A-9601-4C03-A4D3-E9BB767D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87" y="4393590"/>
            <a:ext cx="3269172" cy="227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3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23E21-4FB6-4623-9C59-EB32BE5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0" y="-223304"/>
            <a:ext cx="10515600" cy="1325563"/>
          </a:xfrm>
        </p:spPr>
        <p:txBody>
          <a:bodyPr>
            <a:normAutofit/>
          </a:bodyPr>
          <a:lstStyle/>
          <a:p>
            <a:r>
              <a:rPr lang="uk-UA" dirty="0"/>
              <a:t>Завдання: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значок литературы иллюстрация вектора. иллюстрации насчитывающей  словесность - 111941349">
            <a:extLst>
              <a:ext uri="{FF2B5EF4-FFF2-40B4-BE49-F238E27FC236}">
                <a16:creationId xmlns:a16="http://schemas.microsoft.com/office/drawing/2014/main" id="{FADBA9EF-3573-457F-AEC7-3F3169C325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4"/>
          <a:stretch/>
        </p:blipFill>
        <p:spPr bwMode="auto">
          <a:xfrm>
            <a:off x="5577595" y="2495746"/>
            <a:ext cx="2185366" cy="196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Археология – Бесплатные иконки: культуры">
            <a:extLst>
              <a:ext uri="{FF2B5EF4-FFF2-40B4-BE49-F238E27FC236}">
                <a16:creationId xmlns:a16="http://schemas.microsoft.com/office/drawing/2014/main" id="{6F852860-3ED8-4EB3-B843-DE6E810BB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968" y="5149879"/>
            <a:ext cx="1654937" cy="18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\Desktop\раскопки\100_3617.jpg">
            <a:extLst>
              <a:ext uri="{FF2B5EF4-FFF2-40B4-BE49-F238E27FC236}">
                <a16:creationId xmlns:a16="http://schemas.microsoft.com/office/drawing/2014/main" id="{2AB19905-FC31-4CE5-960E-DE6980071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90" y="112725"/>
            <a:ext cx="3619415" cy="24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раскопки\100_3619.jpg">
            <a:extLst>
              <a:ext uri="{FF2B5EF4-FFF2-40B4-BE49-F238E27FC236}">
                <a16:creationId xmlns:a16="http://schemas.microsoft.com/office/drawing/2014/main" id="{10DC911E-4E02-479F-8045-09D2443A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20" y="2731248"/>
            <a:ext cx="3534202" cy="24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IMG20220124110727.jpg">
            <a:extLst>
              <a:ext uri="{FF2B5EF4-FFF2-40B4-BE49-F238E27FC236}">
                <a16:creationId xmlns:a16="http://schemas.microsoft.com/office/drawing/2014/main" id="{386A332D-81CE-44C4-B216-2CACD7D2F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6126" r="3894" b="17357"/>
          <a:stretch/>
        </p:blipFill>
        <p:spPr bwMode="auto">
          <a:xfrm>
            <a:off x="4274132" y="4224939"/>
            <a:ext cx="4232282" cy="25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A06F4-6CF9-401E-A0A7-C8072A5A66C1}"/>
              </a:ext>
            </a:extLst>
          </p:cNvPr>
          <p:cNvSpPr txBox="1"/>
          <p:nvPr/>
        </p:nvSpPr>
        <p:spPr>
          <a:xfrm>
            <a:off x="5974750" y="6360365"/>
            <a:ext cx="13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Картал</a:t>
            </a:r>
            <a:endParaRPr lang="uk-UA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5F46EDAD-ECF3-43CC-ACDB-0E14F89A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6" y="3514088"/>
            <a:ext cx="3094578" cy="199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A6B62634-3468-4100-8706-0DC37ABC4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476225"/>
              </p:ext>
            </p:extLst>
          </p:nvPr>
        </p:nvGraphicFramePr>
        <p:xfrm>
          <a:off x="4292057" y="1004609"/>
          <a:ext cx="15339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33">
                  <a:extLst>
                    <a:ext uri="{9D8B030D-6E8A-4147-A177-3AD203B41FA5}">
                      <a16:colId xmlns:a16="http://schemas.microsoft.com/office/drawing/2014/main" val="2426260129"/>
                    </a:ext>
                  </a:extLst>
                </a:gridCol>
                <a:gridCol w="511333">
                  <a:extLst>
                    <a:ext uri="{9D8B030D-6E8A-4147-A177-3AD203B41FA5}">
                      <a16:colId xmlns:a16="http://schemas.microsoft.com/office/drawing/2014/main" val="2118075265"/>
                    </a:ext>
                  </a:extLst>
                </a:gridCol>
                <a:gridCol w="511333">
                  <a:extLst>
                    <a:ext uri="{9D8B030D-6E8A-4147-A177-3AD203B41FA5}">
                      <a16:colId xmlns:a16="http://schemas.microsoft.com/office/drawing/2014/main" val="2597080247"/>
                    </a:ext>
                  </a:extLst>
                </a:gridCol>
              </a:tblGrid>
              <a:tr h="223395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47456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733360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723678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644637"/>
                  </a:ext>
                </a:extLst>
              </a:tr>
              <a:tr h="223395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8046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AA49A8-C465-4AB2-9BBA-420AF7C4DFDF}"/>
              </a:ext>
            </a:extLst>
          </p:cNvPr>
          <p:cNvSpPr txBox="1"/>
          <p:nvPr/>
        </p:nvSpPr>
        <p:spPr>
          <a:xfrm>
            <a:off x="154570" y="760230"/>
            <a:ext cx="39421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ознайомитись з дослідженнями по культурі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Україні та Румунії;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 порівняльну характеристику культури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Румунії та Україні.</a:t>
            </a:r>
          </a:p>
        </p:txBody>
      </p:sp>
    </p:spTree>
    <p:extLst>
      <p:ext uri="{BB962C8B-B14F-4D97-AF65-F5344CB8AC3E}">
        <p14:creationId xmlns:p14="http://schemas.microsoft.com/office/powerpoint/2010/main" val="407771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648D0-5611-4FB6-8362-142E0EC8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9" y="-93712"/>
            <a:ext cx="11747241" cy="1325563"/>
          </a:xfrm>
        </p:spPr>
        <p:txBody>
          <a:bodyPr/>
          <a:lstStyle/>
          <a:p>
            <a:r>
              <a:rPr lang="uk-UA" dirty="0"/>
              <a:t>Що ж собою представляє культура </a:t>
            </a:r>
            <a:r>
              <a:rPr lang="uk-UA" dirty="0" err="1"/>
              <a:t>Черновода</a:t>
            </a:r>
            <a:r>
              <a:rPr lang="uk-UA" dirty="0"/>
              <a:t>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3DD93D-2CFE-480F-AC00-AC3702372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23" y="1253331"/>
            <a:ext cx="6322945" cy="4351338"/>
          </a:xfrm>
        </p:spPr>
        <p:txBody>
          <a:bodyPr>
            <a:normAutofit/>
          </a:bodyPr>
          <a:lstStyle/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Черновода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енеолітична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культура, виділена у 1956 році румунським археологом Д.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Берчу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ttps://upload.wikimedia.org/wikipedia/commons/0/0b/Dumitru_Berciu.jpg">
            <a:extLst>
              <a:ext uri="{FF2B5EF4-FFF2-40B4-BE49-F238E27FC236}">
                <a16:creationId xmlns:a16="http://schemas.microsoft.com/office/drawing/2014/main" id="{04FAE8A9-7438-49CA-B587-CE546C9C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002" y="1558423"/>
            <a:ext cx="2019066" cy="29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9B9E5-5020-4669-921D-A9B84D95E62E}"/>
              </a:ext>
            </a:extLst>
          </p:cNvPr>
          <p:cNvSpPr txBox="1"/>
          <p:nvPr/>
        </p:nvSpPr>
        <p:spPr>
          <a:xfrm>
            <a:off x="8388023" y="4625404"/>
            <a:ext cx="250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Думітру</a:t>
            </a:r>
            <a:r>
              <a:rPr lang="uk-UA" dirty="0"/>
              <a:t> </a:t>
            </a:r>
            <a:r>
              <a:rPr lang="uk-UA" dirty="0" err="1"/>
              <a:t>Берчу</a:t>
            </a:r>
            <a:endParaRPr lang="uk-UA" dirty="0"/>
          </a:p>
        </p:txBody>
      </p:sp>
      <p:pic>
        <p:nvPicPr>
          <p:cNvPr id="1028" name="Picture 4" descr="Найцікавіше з усього світу: ДУНАЙ">
            <a:extLst>
              <a:ext uri="{FF2B5EF4-FFF2-40B4-BE49-F238E27FC236}">
                <a16:creationId xmlns:a16="http://schemas.microsoft.com/office/drawing/2014/main" id="{CE3D557B-5F72-42DA-B659-9EA62BF8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83" y="2824083"/>
            <a:ext cx="3683217" cy="24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62118-71D1-4F49-8F68-261B75DE399B}"/>
              </a:ext>
            </a:extLst>
          </p:cNvPr>
          <p:cNvSpPr txBox="1"/>
          <p:nvPr/>
        </p:nvSpPr>
        <p:spPr>
          <a:xfrm>
            <a:off x="5098385" y="5712920"/>
            <a:ext cx="300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Нижній Дунай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7426A-40DF-4C84-98D3-74D7DF425C15}"/>
              </a:ext>
            </a:extLst>
          </p:cNvPr>
          <p:cNvSpPr txBox="1"/>
          <p:nvPr/>
        </p:nvSpPr>
        <p:spPr>
          <a:xfrm>
            <a:off x="239729" y="2856740"/>
            <a:ext cx="3495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Утворилася в результаті вторгнення на нижній Дунай степових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пастухських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племен       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середньостогівська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91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EC628-225A-4283-93ED-BF56198B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33922"/>
            <a:ext cx="11221184" cy="1135737"/>
          </a:xfrm>
        </p:spPr>
        <p:txBody>
          <a:bodyPr>
            <a:normAutofit/>
          </a:bodyPr>
          <a:lstStyle/>
          <a:p>
            <a:r>
              <a:rPr lang="uk-UA" sz="3600" dirty="0"/>
              <a:t>Подорож до Національного Музею Історії і Археології в м. Констанца…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3032E46-D765-4E16-ACA4-AD9796F1F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-1" r="6100" b="45163"/>
          <a:stretch/>
        </p:blipFill>
        <p:spPr>
          <a:xfrm>
            <a:off x="485408" y="1500325"/>
            <a:ext cx="3237506" cy="284386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FE280-5B26-430C-8A42-D9F0C7532D3C}"/>
              </a:ext>
            </a:extLst>
          </p:cNvPr>
          <p:cNvSpPr txBox="1"/>
          <p:nvPr/>
        </p:nvSpPr>
        <p:spPr>
          <a:xfrm>
            <a:off x="2034073" y="3974860"/>
            <a:ext cx="258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highlight>
                  <a:srgbClr val="C0C0C0"/>
                </a:highlight>
              </a:rPr>
              <a:t>Музей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6765BA-5279-430D-91A6-345D67969F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31" y="918708"/>
            <a:ext cx="3066141" cy="33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0C1EA9-0D60-444A-B261-35AEF9998F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74" y="918708"/>
            <a:ext cx="3092125" cy="368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9918F4-3537-4466-B11C-8A0368332D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61" y="4407625"/>
            <a:ext cx="3056890" cy="22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0DF863-2794-42DB-9E3C-2398A2725D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01" y="4059145"/>
            <a:ext cx="3954766" cy="267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DD0F85-01A4-4623-82D3-3B498CAC37A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52" y="3873048"/>
            <a:ext cx="3565525" cy="2674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5A388-6219-47BA-AA6D-C174441A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uk-UA" dirty="0"/>
              <a:t>Культура </a:t>
            </a:r>
            <a:r>
              <a:rPr lang="uk-UA" dirty="0" err="1"/>
              <a:t>Черновода</a:t>
            </a:r>
            <a:r>
              <a:rPr lang="uk-UA" dirty="0"/>
              <a:t> І на території України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AC1FB67E-23A2-461B-A3DD-3AD926DF6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555" t="34524" r="18503" b="23902"/>
          <a:stretch/>
        </p:blipFill>
        <p:spPr>
          <a:xfrm>
            <a:off x="614265" y="1950308"/>
            <a:ext cx="4893288" cy="3274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46AF2-BC7E-4CA8-B811-DBE85FD1B8B1}"/>
              </a:ext>
            </a:extLst>
          </p:cNvPr>
          <p:cNvSpPr txBox="1"/>
          <p:nvPr/>
        </p:nvSpPr>
        <p:spPr>
          <a:xfrm>
            <a:off x="2556589" y="3805630"/>
            <a:ext cx="1222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с. </a:t>
            </a:r>
            <a:r>
              <a:rPr lang="uk-UA" dirty="0" err="1"/>
              <a:t>Орлівка</a:t>
            </a:r>
            <a:r>
              <a:rPr lang="uk-UA" dirty="0"/>
              <a:t>, </a:t>
            </a:r>
            <a:r>
              <a:rPr lang="uk-UA" dirty="0" err="1"/>
              <a:t>Картал</a:t>
            </a:r>
            <a:endParaRPr lang="uk-UA" dirty="0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95E006B-A756-40F9-AB7A-667D3FA542FC}"/>
              </a:ext>
            </a:extLst>
          </p:cNvPr>
          <p:cNvSpPr/>
          <p:nvPr/>
        </p:nvSpPr>
        <p:spPr>
          <a:xfrm>
            <a:off x="1201664" y="2788263"/>
            <a:ext cx="622570" cy="15564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pic>
        <p:nvPicPr>
          <p:cNvPr id="10" name="Рисунок 9" descr="Одесский археолог стал членом-корреспондентом Германского археологического  института | Новости Одессы">
            <a:extLst>
              <a:ext uri="{FF2B5EF4-FFF2-40B4-BE49-F238E27FC236}">
                <a16:creationId xmlns:a16="http://schemas.microsoft.com/office/drawing/2014/main" id="{5931697A-721F-490B-A3DD-733110CB7D7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35" y="1430344"/>
            <a:ext cx="2412582" cy="3997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8B51BA-217C-4C3A-9A45-56227D331CA7}"/>
              </a:ext>
            </a:extLst>
          </p:cNvPr>
          <p:cNvSpPr txBox="1"/>
          <p:nvPr/>
        </p:nvSpPr>
        <p:spPr>
          <a:xfrm>
            <a:off x="5803570" y="5611660"/>
            <a:ext cx="272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Бруяко</a:t>
            </a:r>
            <a:r>
              <a:rPr lang="uk-UA" dirty="0"/>
              <a:t> Ігор Вікторович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423A9-9A63-42AD-B541-90DB741A1677}"/>
              </a:ext>
            </a:extLst>
          </p:cNvPr>
          <p:cNvSpPr txBox="1"/>
          <p:nvPr/>
        </p:nvSpPr>
        <p:spPr>
          <a:xfrm>
            <a:off x="1201664" y="2496752"/>
            <a:ext cx="83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Рені</a:t>
            </a:r>
          </a:p>
        </p:txBody>
      </p:sp>
      <p:pic>
        <p:nvPicPr>
          <p:cNvPr id="12" name="Содержимое 6" descr="Рисунок12.jpg">
            <a:extLst>
              <a:ext uri="{FF2B5EF4-FFF2-40B4-BE49-F238E27FC236}">
                <a16:creationId xmlns:a16="http://schemas.microsoft.com/office/drawing/2014/main" id="{751871E5-FF79-4A67-98C0-38DC9843B8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3391" y="1061674"/>
            <a:ext cx="3658609" cy="2743956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345CC2-AEEE-4058-A885-0D19BCB16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391" y="4133460"/>
            <a:ext cx="3620849" cy="2331751"/>
          </a:xfrm>
          <a:prstGeom prst="rect">
            <a:avLst/>
          </a:prstGeom>
        </p:spPr>
      </p:pic>
      <p:pic>
        <p:nvPicPr>
          <p:cNvPr id="14" name="Содержимое 5" descr="Рисунок1.jpg">
            <a:extLst>
              <a:ext uri="{FF2B5EF4-FFF2-40B4-BE49-F238E27FC236}">
                <a16:creationId xmlns:a16="http://schemas.microsoft.com/office/drawing/2014/main" id="{5C45602E-5582-4449-8B6D-9CEE1807F0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9080" y="4922746"/>
            <a:ext cx="2555999" cy="1916999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17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5BFCE-B327-438A-8C7A-7357341A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40"/>
            <a:ext cx="10515600" cy="1325563"/>
          </a:xfrm>
        </p:spPr>
        <p:txBody>
          <a:bodyPr/>
          <a:lstStyle/>
          <a:p>
            <a:r>
              <a:rPr lang="uk-UA" dirty="0"/>
              <a:t>Культура </a:t>
            </a:r>
            <a:r>
              <a:rPr lang="uk-UA" dirty="0" err="1"/>
              <a:t>Черновода</a:t>
            </a:r>
            <a:r>
              <a:rPr lang="uk-UA" dirty="0"/>
              <a:t> в Румунії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CD0CFC6B-1018-4C0A-9E87-D6530AE52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51" t="16740" r="8555" b="10605"/>
          <a:stretch/>
        </p:blipFill>
        <p:spPr>
          <a:xfrm>
            <a:off x="765568" y="1379061"/>
            <a:ext cx="7081707" cy="5025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4AD24D-0371-49DB-B658-E9BB5597B48A}"/>
              </a:ext>
            </a:extLst>
          </p:cNvPr>
          <p:cNvSpPr txBox="1"/>
          <p:nvPr/>
        </p:nvSpPr>
        <p:spPr>
          <a:xfrm>
            <a:off x="3550845" y="4887933"/>
            <a:ext cx="178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м. </a:t>
            </a:r>
            <a:r>
              <a:rPr lang="uk-UA" dirty="0" err="1"/>
              <a:t>Черновода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71FAD-85B8-4C9D-ABBA-AFFAD09F38CF}"/>
              </a:ext>
            </a:extLst>
          </p:cNvPr>
          <p:cNvSpPr txBox="1"/>
          <p:nvPr/>
        </p:nvSpPr>
        <p:spPr>
          <a:xfrm rot="3953824">
            <a:off x="3014439" y="2794262"/>
            <a:ext cx="15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1"/>
                </a:solidFill>
              </a:rPr>
              <a:t>р. Дунай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97556-26AA-446C-8E78-15E5A5CC07A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96" y="1714810"/>
            <a:ext cx="2518123" cy="34064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D391E-6681-4702-8E14-F6DE285BA2B4}"/>
              </a:ext>
            </a:extLst>
          </p:cNvPr>
          <p:cNvSpPr txBox="1"/>
          <p:nvPr/>
        </p:nvSpPr>
        <p:spPr>
          <a:xfrm>
            <a:off x="3550845" y="3698875"/>
            <a:ext cx="98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м. Рені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BCD5A-AB5E-41A9-96A0-C897426B25E8}"/>
              </a:ext>
            </a:extLst>
          </p:cNvPr>
          <p:cNvSpPr txBox="1"/>
          <p:nvPr/>
        </p:nvSpPr>
        <p:spPr>
          <a:xfrm rot="16855107">
            <a:off x="2898890" y="4148407"/>
            <a:ext cx="98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169 км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C2243B0-AED4-42A4-894E-443BDF65DD79}"/>
              </a:ext>
            </a:extLst>
          </p:cNvPr>
          <p:cNvSpPr/>
          <p:nvPr/>
        </p:nvSpPr>
        <p:spPr>
          <a:xfrm rot="762696">
            <a:off x="3527968" y="4034140"/>
            <a:ext cx="116525" cy="86415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35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8293E-26F6-465A-A929-8835D6B5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7" y="-111530"/>
            <a:ext cx="12192000" cy="1325563"/>
          </a:xfrm>
        </p:spPr>
        <p:txBody>
          <a:bodyPr>
            <a:normAutofit/>
          </a:bodyPr>
          <a:lstStyle/>
          <a:p>
            <a:r>
              <a:rPr lang="uk-UA" dirty="0"/>
              <a:t>«Порівняльна характеристика культури </a:t>
            </a:r>
            <a:r>
              <a:rPr lang="uk-UA" dirty="0" err="1"/>
              <a:t>Черновода</a:t>
            </a:r>
            <a:r>
              <a:rPr lang="uk-UA" dirty="0"/>
              <a:t>(ренійський та румунський аспекти)»</a:t>
            </a: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F920F4EC-61A6-4ADF-8F81-0173C2374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646400"/>
              </p:ext>
            </p:extLst>
          </p:nvPr>
        </p:nvGraphicFramePr>
        <p:xfrm>
          <a:off x="126460" y="1138136"/>
          <a:ext cx="11906655" cy="5664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071">
                  <a:extLst>
                    <a:ext uri="{9D8B030D-6E8A-4147-A177-3AD203B41FA5}">
                      <a16:colId xmlns:a16="http://schemas.microsoft.com/office/drawing/2014/main" val="3698788827"/>
                    </a:ext>
                  </a:extLst>
                </a:gridCol>
                <a:gridCol w="4827361">
                  <a:extLst>
                    <a:ext uri="{9D8B030D-6E8A-4147-A177-3AD203B41FA5}">
                      <a16:colId xmlns:a16="http://schemas.microsoft.com/office/drawing/2014/main" val="3019899334"/>
                    </a:ext>
                  </a:extLst>
                </a:gridCol>
                <a:gridCol w="4826223">
                  <a:extLst>
                    <a:ext uri="{9D8B030D-6E8A-4147-A177-3AD203B41FA5}">
                      <a16:colId xmlns:a16="http://schemas.microsoft.com/office/drawing/2014/main" val="1876974064"/>
                    </a:ext>
                  </a:extLst>
                </a:gridCol>
              </a:tblGrid>
              <a:tr h="194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effectLst/>
                        </a:rPr>
                        <a:t>Критерії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Культура Черновода в Рені 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Культура Черновода в Румунії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2467981352"/>
                  </a:ext>
                </a:extLst>
              </a:tr>
              <a:tr h="606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Географія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поширення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Мунтенія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Добруджа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Хотніца</a:t>
                      </a: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ru-RU" sz="1200" dirty="0" err="1">
                          <a:effectLst/>
                        </a:rPr>
                        <a:t>Болгарія</a:t>
                      </a:r>
                      <a:r>
                        <a:rPr lang="ru-RU" sz="1200" dirty="0">
                          <a:effectLst/>
                        </a:rPr>
                        <a:t>), </a:t>
                      </a:r>
                      <a:r>
                        <a:rPr lang="ru-RU" sz="1200" dirty="0" err="1">
                          <a:effectLst/>
                        </a:rPr>
                        <a:t>Південна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частина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Румунської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Молдови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Північно-Західне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Причорномор’я</a:t>
                      </a:r>
                      <a:r>
                        <a:rPr lang="ru-RU" sz="1200" dirty="0">
                          <a:effectLst/>
                        </a:rPr>
                        <a:t>, с. </a:t>
                      </a:r>
                      <a:r>
                        <a:rPr lang="ru-RU" sz="1200" dirty="0" err="1">
                          <a:effectLst/>
                        </a:rPr>
                        <a:t>Орлівка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Ренійський</a:t>
                      </a:r>
                      <a:r>
                        <a:rPr lang="ru-RU" sz="1200" dirty="0">
                          <a:effectLst/>
                        </a:rPr>
                        <a:t> район </a:t>
                      </a:r>
                      <a:r>
                        <a:rPr lang="ru-RU" sz="1200" dirty="0" err="1">
                          <a:effectLst/>
                        </a:rPr>
                        <a:t>під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назвою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Картал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Румунія в Чернаводі «Деалул Софія» на правому березі Дунаю в Добруджі; на сході від Мунтені та на північному сході від Болгарії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588605092"/>
                  </a:ext>
                </a:extLst>
              </a:tr>
              <a:tr h="202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Час поширення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4000-3200 </a:t>
                      </a:r>
                      <a:r>
                        <a:rPr lang="ru-RU" sz="1200" dirty="0" err="1">
                          <a:effectLst/>
                        </a:rPr>
                        <a:t>рр</a:t>
                      </a:r>
                      <a:r>
                        <a:rPr lang="ru-RU" sz="1200" dirty="0">
                          <a:effectLst/>
                        </a:rPr>
                        <a:t>. до </a:t>
                      </a:r>
                      <a:r>
                        <a:rPr lang="ru-RU" sz="1200" dirty="0" err="1">
                          <a:effectLst/>
                        </a:rPr>
                        <a:t>н.е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Кінець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стародавнього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чаколіту</a:t>
                      </a:r>
                      <a:r>
                        <a:rPr lang="ru-RU" sz="1200" dirty="0">
                          <a:effectLst/>
                        </a:rPr>
                        <a:t>, середина IV тис. до </a:t>
                      </a:r>
                      <a:r>
                        <a:rPr lang="ru-RU" sz="1200" dirty="0" err="1">
                          <a:effectLst/>
                        </a:rPr>
                        <a:t>н.е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4076132660"/>
                  </a:ext>
                </a:extLst>
              </a:tr>
              <a:tr h="86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Дослідник культури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Бруяко</a:t>
                      </a:r>
                      <a:r>
                        <a:rPr lang="ru-RU" sz="1200" dirty="0">
                          <a:effectLst/>
                        </a:rPr>
                        <a:t> І.В.— </a:t>
                      </a:r>
                      <a:r>
                        <a:rPr lang="ru-RU" sz="1200" dirty="0" err="1">
                          <a:effectLst/>
                        </a:rPr>
                        <a:t>український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u="none" strike="noStrike" dirty="0">
                          <a:effectLst/>
                        </a:rPr>
                        <a:t>археолог</a:t>
                      </a:r>
                      <a:r>
                        <a:rPr lang="ru-RU" sz="1200" dirty="0">
                          <a:effectLst/>
                        </a:rPr>
                        <a:t>, доктор </a:t>
                      </a:r>
                      <a:r>
                        <a:rPr lang="ru-RU" sz="1200" dirty="0" err="1">
                          <a:effectLst/>
                        </a:rPr>
                        <a:t>історичних</a:t>
                      </a:r>
                      <a:r>
                        <a:rPr lang="ru-RU" sz="1200" dirty="0">
                          <a:effectLst/>
                        </a:rPr>
                        <a:t> наук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Думітру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Берчу</a:t>
                      </a:r>
                      <a:r>
                        <a:rPr lang="ru-RU" sz="1200" dirty="0">
                          <a:effectLst/>
                        </a:rPr>
                        <a:t> - </a:t>
                      </a:r>
                      <a:r>
                        <a:rPr lang="ru-RU" sz="1200" dirty="0" err="1">
                          <a:effectLst/>
                        </a:rPr>
                        <a:t>румунський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історик</a:t>
                      </a:r>
                      <a:r>
                        <a:rPr lang="ru-RU" sz="1200" dirty="0">
                          <a:effectLst/>
                        </a:rPr>
                        <a:t> і археолог, </a:t>
                      </a:r>
                      <a:r>
                        <a:rPr lang="ru-RU" sz="1200" dirty="0" err="1">
                          <a:effectLst/>
                        </a:rPr>
                        <a:t>фахівець</a:t>
                      </a:r>
                      <a:r>
                        <a:rPr lang="ru-RU" sz="1200" dirty="0">
                          <a:effectLst/>
                        </a:rPr>
                        <a:t> з </a:t>
                      </a:r>
                      <a:r>
                        <a:rPr lang="ru-RU" sz="1200" dirty="0" err="1">
                          <a:effectLst/>
                        </a:rPr>
                        <a:t>доісторичного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періоду</a:t>
                      </a:r>
                      <a:r>
                        <a:rPr lang="ru-RU" sz="1200" dirty="0">
                          <a:effectLst/>
                        </a:rPr>
                        <a:t> Балкан, </a:t>
                      </a:r>
                      <a:r>
                        <a:rPr lang="ru-RU" sz="1200" dirty="0" err="1">
                          <a:effectLst/>
                        </a:rPr>
                        <a:t>почесний</a:t>
                      </a:r>
                      <a:r>
                        <a:rPr lang="ru-RU" sz="1200" dirty="0">
                          <a:effectLst/>
                        </a:rPr>
                        <a:t> член </a:t>
                      </a:r>
                      <a:r>
                        <a:rPr lang="ru-RU" sz="1200" dirty="0" err="1">
                          <a:effectLst/>
                        </a:rPr>
                        <a:t>Румунської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академії</a:t>
                      </a:r>
                      <a:r>
                        <a:rPr lang="ru-RU" sz="1200" dirty="0">
                          <a:effectLst/>
                        </a:rPr>
                        <a:t>.(1956 р.)</a:t>
                      </a:r>
                      <a:endParaRPr lang="uk-UA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2143706568"/>
                  </a:ext>
                </a:extLst>
              </a:tr>
              <a:tr h="1555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Житло, поселення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Житло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dirty="0" err="1">
                          <a:effectLst/>
                        </a:rPr>
                        <a:t>наземні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споруди</a:t>
                      </a:r>
                      <a:r>
                        <a:rPr lang="ru-RU" sz="1200" dirty="0">
                          <a:effectLst/>
                        </a:rPr>
                        <a:t>; каркасно-</a:t>
                      </a:r>
                      <a:r>
                        <a:rPr lang="ru-RU" sz="1200" dirty="0" err="1">
                          <a:effectLst/>
                        </a:rPr>
                        <a:t>стовпова</a:t>
                      </a:r>
                      <a:r>
                        <a:rPr lang="ru-RU" sz="1200" dirty="0">
                          <a:effectLst/>
                        </a:rPr>
                        <a:t> основа; </a:t>
                      </a:r>
                      <a:r>
                        <a:rPr lang="ru-RU" sz="1200" dirty="0" err="1">
                          <a:effectLst/>
                        </a:rPr>
                        <a:t>стіни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із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цегли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хоча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зазвичай</a:t>
                      </a:r>
                      <a:r>
                        <a:rPr lang="ru-RU" sz="1200" dirty="0">
                          <a:effectLst/>
                        </a:rPr>
                        <a:t> вони </a:t>
                      </a:r>
                      <a:r>
                        <a:rPr lang="ru-RU" sz="1200" dirty="0" err="1">
                          <a:effectLst/>
                        </a:rPr>
                        <a:t>були</a:t>
                      </a:r>
                      <a:r>
                        <a:rPr lang="ru-RU" sz="1200" dirty="0">
                          <a:effectLst/>
                        </a:rPr>
                        <a:t>  </a:t>
                      </a:r>
                      <a:r>
                        <a:rPr lang="ru-RU" sz="1200" dirty="0" err="1">
                          <a:effectLst/>
                        </a:rPr>
                        <a:t>глиняними</a:t>
                      </a:r>
                      <a:r>
                        <a:rPr lang="ru-RU" sz="1200" dirty="0">
                          <a:effectLst/>
                        </a:rPr>
                        <a:t>; </a:t>
                      </a:r>
                      <a:r>
                        <a:rPr lang="ru-RU" sz="1200" dirty="0" err="1">
                          <a:effectLst/>
                        </a:rPr>
                        <a:t>підлога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згладжена</a:t>
                      </a:r>
                      <a:r>
                        <a:rPr lang="ru-RU" sz="1200" dirty="0">
                          <a:effectLst/>
                        </a:rPr>
                        <a:t> і </a:t>
                      </a:r>
                      <a:r>
                        <a:rPr lang="ru-RU" sz="1200" dirty="0" err="1">
                          <a:effectLst/>
                        </a:rPr>
                        <a:t>вкрита</a:t>
                      </a:r>
                      <a:r>
                        <a:rPr lang="ru-RU" sz="1200" dirty="0">
                          <a:effectLst/>
                        </a:rPr>
                        <a:t> шаром </a:t>
                      </a:r>
                      <a:r>
                        <a:rPr lang="ru-RU" sz="1200" dirty="0" err="1">
                          <a:effectLst/>
                        </a:rPr>
                        <a:t>глини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із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піском</a:t>
                      </a:r>
                      <a:r>
                        <a:rPr lang="ru-RU" sz="1200" dirty="0">
                          <a:effectLst/>
                        </a:rPr>
                        <a:t>; </a:t>
                      </a:r>
                      <a:r>
                        <a:rPr lang="ru-RU" sz="1200" dirty="0" err="1">
                          <a:effectLst/>
                        </a:rPr>
                        <a:t>дах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двоскатний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Всередині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будинків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знаходились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відкриті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вогнища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прямокутної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форми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dirty="0" err="1">
                          <a:effectLst/>
                        </a:rPr>
                        <a:t>розміщувалися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піднесених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місцях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 обороняли </a:t>
                      </a:r>
                      <a:r>
                        <a:rPr lang="ru-RU" sz="1200" dirty="0" err="1">
                          <a:effectLst/>
                        </a:rPr>
                        <a:t>штучними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спорудами</a:t>
                      </a:r>
                      <a:r>
                        <a:rPr lang="ru-RU" sz="1200" dirty="0">
                          <a:effectLst/>
                        </a:rPr>
                        <a:t> у </a:t>
                      </a:r>
                      <a:r>
                        <a:rPr lang="ru-RU" sz="1200" dirty="0" err="1">
                          <a:effectLst/>
                        </a:rPr>
                        <a:t>вигляді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глибоких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ровів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Поселення</a:t>
                      </a:r>
                      <a:r>
                        <a:rPr lang="ru-RU" sz="1200" dirty="0">
                          <a:effectLst/>
                        </a:rPr>
                        <a:t> є </a:t>
                      </a:r>
                      <a:r>
                        <a:rPr lang="ru-RU" sz="1200" dirty="0" err="1">
                          <a:effectLst/>
                        </a:rPr>
                        <a:t>багатошаровим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Житло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розташовувалося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схилах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гір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або</a:t>
                      </a:r>
                      <a:r>
                        <a:rPr lang="ru-RU" sz="1200" dirty="0">
                          <a:effectLst/>
                        </a:rPr>
                        <a:t> на </a:t>
                      </a:r>
                      <a:r>
                        <a:rPr lang="ru-RU" sz="1200" dirty="0" err="1">
                          <a:effectLst/>
                        </a:rPr>
                        <a:t>високогір’ї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іноді</a:t>
                      </a:r>
                      <a:r>
                        <a:rPr lang="ru-RU" sz="1200" dirty="0">
                          <a:effectLst/>
                        </a:rPr>
                        <a:t> й часто </a:t>
                      </a:r>
                      <a:r>
                        <a:rPr lang="ru-RU" sz="1200" dirty="0" err="1">
                          <a:effectLst/>
                        </a:rPr>
                        <a:t>оточені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ровами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2380422741"/>
                  </a:ext>
                </a:extLst>
              </a:tr>
              <a:tr h="1018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Матеріальні засоби, посуд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Знаряддя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праці</a:t>
                      </a:r>
                      <a:r>
                        <a:rPr lang="ru-RU" sz="1200" dirty="0">
                          <a:effectLst/>
                        </a:rPr>
                        <a:t> з </a:t>
                      </a:r>
                      <a:r>
                        <a:rPr lang="ru-RU" sz="1200" dirty="0" err="1">
                          <a:effectLst/>
                        </a:rPr>
                        <a:t>кременю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каменю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Найпоширеніші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знаряддя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праці</a:t>
                      </a:r>
                      <a:r>
                        <a:rPr lang="ru-RU" sz="1200" dirty="0">
                          <a:effectLst/>
                        </a:rPr>
                        <a:t>: </a:t>
                      </a:r>
                      <a:r>
                        <a:rPr lang="ru-RU" sz="1200" dirty="0" err="1">
                          <a:effectLst/>
                        </a:rPr>
                        <a:t>різні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ножі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серпи</a:t>
                      </a:r>
                      <a:r>
                        <a:rPr lang="ru-RU" sz="1200" dirty="0">
                          <a:effectLst/>
                        </a:rPr>
                        <a:t>, скребки, </a:t>
                      </a:r>
                      <a:r>
                        <a:rPr lang="ru-RU" sz="1200" dirty="0" err="1">
                          <a:effectLst/>
                        </a:rPr>
                        <a:t>різці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тощо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</a:rPr>
                        <a:t>Кераміка з крученим декором, використання </a:t>
                      </a:r>
                      <a:r>
                        <a:rPr lang="uk-UA" sz="1200" dirty="0" err="1">
                          <a:effectLst/>
                        </a:rPr>
                        <a:t>охри</a:t>
                      </a:r>
                      <a:r>
                        <a:rPr lang="uk-UA" sz="1200" dirty="0">
                          <a:effectLst/>
                        </a:rPr>
                        <a:t>, скіпетрів у зооморфних формах. Кераміка характеризується темною керамікою з рясними домішками граніту та орнаменту. </a:t>
                      </a:r>
                      <a:r>
                        <a:rPr lang="ru-RU" sz="1200" dirty="0">
                          <a:effectLst/>
                        </a:rPr>
                        <a:t>Характерно </a:t>
                      </a:r>
                      <a:r>
                        <a:rPr lang="ru-RU" sz="1200" dirty="0" err="1">
                          <a:effectLst/>
                        </a:rPr>
                        <a:t>використання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черепашок</a:t>
                      </a:r>
                      <a:r>
                        <a:rPr lang="ru-RU" sz="1200" dirty="0">
                          <a:effectLst/>
                        </a:rPr>
                        <a:t> і </a:t>
                      </a:r>
                      <a:r>
                        <a:rPr lang="ru-RU" sz="1200" dirty="0" err="1">
                          <a:effectLst/>
                        </a:rPr>
                        <a:t>глини</a:t>
                      </a:r>
                      <a:r>
                        <a:rPr lang="ru-RU" sz="1200" dirty="0">
                          <a:effectLst/>
                        </a:rPr>
                        <a:t> за </a:t>
                      </a:r>
                      <a:r>
                        <a:rPr lang="ru-RU" sz="1200" dirty="0" err="1">
                          <a:effectLst/>
                        </a:rPr>
                        <a:t>допомогою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мотузки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чи</a:t>
                      </a:r>
                      <a:r>
                        <a:rPr lang="ru-RU" sz="1200" dirty="0">
                          <a:effectLst/>
                        </a:rPr>
                        <a:t> шнура. </a:t>
                      </a:r>
                      <a:r>
                        <a:rPr lang="ru-RU" sz="1200" dirty="0" err="1">
                          <a:effectLst/>
                        </a:rPr>
                        <a:t>Кам'яні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скіпетри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Обмежене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використання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міді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910668391"/>
                  </a:ext>
                </a:extLst>
              </a:tr>
              <a:tr h="400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Поховальні</a:t>
                      </a:r>
                      <a:r>
                        <a:rPr lang="ru-RU" sz="1200" dirty="0">
                          <a:effectLst/>
                        </a:rPr>
                        <a:t> обряди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Поховання як під курганами, так і на звичайних ґрунтових кладовищах за обрядом інтумації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Поховання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могили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під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похоронними</a:t>
                      </a:r>
                      <a:r>
                        <a:rPr lang="ru-RU" sz="1200" dirty="0">
                          <a:effectLst/>
                        </a:rPr>
                        <a:t> курганами </a:t>
                      </a:r>
                      <a:r>
                        <a:rPr lang="ru-RU" sz="1200" dirty="0" err="1">
                          <a:effectLst/>
                        </a:rPr>
                        <a:t>або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сплощеними</a:t>
                      </a:r>
                      <a:r>
                        <a:rPr lang="ru-RU" sz="1200" dirty="0">
                          <a:effectLst/>
                        </a:rPr>
                        <a:t> ямами, як </a:t>
                      </a:r>
                      <a:r>
                        <a:rPr lang="ru-RU" sz="1200" dirty="0" err="1">
                          <a:effectLst/>
                        </a:rPr>
                        <a:t>ізольовано</a:t>
                      </a:r>
                      <a:r>
                        <a:rPr lang="ru-RU" sz="1200" dirty="0">
                          <a:effectLst/>
                        </a:rPr>
                        <a:t>, так і </a:t>
                      </a:r>
                      <a:r>
                        <a:rPr lang="ru-RU" sz="1200" dirty="0" err="1">
                          <a:effectLst/>
                        </a:rPr>
                        <a:t>згруповані</a:t>
                      </a:r>
                      <a:r>
                        <a:rPr lang="ru-RU" sz="1200" dirty="0">
                          <a:effectLst/>
                        </a:rPr>
                        <a:t> в некрополь.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2146122549"/>
                  </a:ext>
                </a:extLst>
              </a:tr>
              <a:tr h="730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О</a:t>
                      </a:r>
                      <a:r>
                        <a:rPr lang="ru-RU" sz="1200">
                          <a:effectLst/>
                        </a:rPr>
                        <a:t>сновні заняття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Основне заняття населення - землеробство та скотарство. Був одомашнений кінь.</a:t>
                      </a:r>
                      <a:endParaRPr lang="uk-UA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Основне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заняття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населення</a:t>
                      </a:r>
                      <a:r>
                        <a:rPr lang="ru-RU" sz="1200" dirty="0">
                          <a:effectLst/>
                        </a:rPr>
                        <a:t> - </a:t>
                      </a:r>
                      <a:r>
                        <a:rPr lang="ru-RU" sz="1200" dirty="0" err="1">
                          <a:effectLst/>
                        </a:rPr>
                        <a:t>землеробство</a:t>
                      </a:r>
                      <a:r>
                        <a:rPr lang="ru-RU" sz="1200" dirty="0">
                          <a:effectLst/>
                        </a:rPr>
                        <a:t> та </a:t>
                      </a:r>
                      <a:r>
                        <a:rPr lang="ru-RU" sz="1200" dirty="0" err="1">
                          <a:effectLst/>
                        </a:rPr>
                        <a:t>скотарство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Був</a:t>
                      </a:r>
                      <a:r>
                        <a:rPr lang="ru-RU" sz="1200" dirty="0">
                          <a:effectLst/>
                        </a:rPr>
                        <a:t> одомашнений </a:t>
                      </a:r>
                      <a:r>
                        <a:rPr lang="ru-RU" sz="1200" dirty="0" err="1">
                          <a:effectLst/>
                        </a:rPr>
                        <a:t>кінь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uk-UA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92" marR="37292" marT="0" marB="0"/>
                </a:tc>
                <a:extLst>
                  <a:ext uri="{0D108BD9-81ED-4DB2-BD59-A6C34878D82A}">
                    <a16:rowId xmlns:a16="http://schemas.microsoft.com/office/drawing/2014/main" val="86142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85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2545</Words>
  <Application>Microsoft Office PowerPoint</Application>
  <PresentationFormat>Широкий екран</PresentationFormat>
  <Paragraphs>201</Paragraphs>
  <Slides>15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Археологічна культура Черновода: ренійський та румунський аспекти</vt:lpstr>
      <vt:lpstr>Актуальність теми обумовлена стійким бажанням продовжувати вивчення давньої історії рідного краю, а саме енеолітичної культури Черновода, акцентуючи увагу на особливості румунського та українського аспектів. </vt:lpstr>
      <vt:lpstr>Мета роботи: ретельно познайомитись з доступними матеріалами дослідників археологічної культури Черновода та зробити наголос  на спільні та відмінні риси українського та румунського варіантів. </vt:lpstr>
      <vt:lpstr>Завдання:</vt:lpstr>
      <vt:lpstr>Що ж собою представляє культура Черновода?</vt:lpstr>
      <vt:lpstr>Подорож до Національного Музею Історії і Археології в м. Констанца…</vt:lpstr>
      <vt:lpstr>Культура Черновода І на території України</vt:lpstr>
      <vt:lpstr>Культура Черновода в Румунії</vt:lpstr>
      <vt:lpstr>«Порівняльна характеристика культури Черновода(ренійський та румунський аспекти)»</vt:lpstr>
      <vt:lpstr>Спільне між культурами ренійського та румунського аспектів:</vt:lpstr>
      <vt:lpstr>Відмінне між культурами ренійського та румунського аспектів:</vt:lpstr>
      <vt:lpstr>Результати дослідження </vt:lpstr>
      <vt:lpstr>Список використаних джерел</vt:lpstr>
      <vt:lpstr>Посилання на використані зображення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Археологічна культура Черновода: ренійський та румунський аспекти</dc:title>
  <dc:creator>Katerina Lungu</dc:creator>
  <cp:lastModifiedBy>Katerina Lungu</cp:lastModifiedBy>
  <cp:revision>4</cp:revision>
  <dcterms:created xsi:type="dcterms:W3CDTF">2023-04-01T09:26:47Z</dcterms:created>
  <dcterms:modified xsi:type="dcterms:W3CDTF">2023-04-14T11:07:28Z</dcterms:modified>
</cp:coreProperties>
</file>