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3" r:id="rId12"/>
    <p:sldId id="266" r:id="rId13"/>
    <p:sldId id="267" r:id="rId14"/>
    <p:sldId id="282" r:id="rId15"/>
    <p:sldId id="281" r:id="rId16"/>
    <p:sldId id="273" r:id="rId17"/>
    <p:sldId id="272" r:id="rId18"/>
    <p:sldId id="275" r:id="rId19"/>
    <p:sldId id="274" r:id="rId20"/>
    <p:sldId id="276" r:id="rId21"/>
    <p:sldId id="277" r:id="rId22"/>
    <p:sldId id="278" r:id="rId23"/>
    <p:sldId id="279" r:id="rId24"/>
    <p:sldId id="284" r:id="rId25"/>
    <p:sldId id="288" r:id="rId26"/>
    <p:sldId id="289" r:id="rId27"/>
    <p:sldId id="290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B46F-6BBD-794A-8C7A-927A166BD1FE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0AC9-7EB8-544B-B9AF-6E2EB0DB25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54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0AC9-7EB8-544B-B9AF-6E2EB0DB25EC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08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CB889-887A-5986-6081-EB9EFCC1A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99BA2D-5ADB-4C27-BB71-58253B031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BA4442-5576-4B27-9F39-BF24E716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6BB7E8-EA05-7F89-5F8D-ACD0D9C7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036CDD-1395-484F-B731-1226585B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39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287D0-F442-903C-0F8E-D417C3FB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52BD00D-7ADC-E2D6-8B2A-A3341206D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C26B57-E82C-E06C-6A2C-5EFCAED2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0D1DF1-6DA5-C1DE-2903-1910BE85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710922-B9EC-B6B4-9BA2-7426274F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84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C3B5985-B9E6-ECEF-5189-F2E0B7416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8DD2BA-5560-1CF2-4B4B-B78D032A1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3517FC-513F-3B21-CBCC-7992FA17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338763-C20B-1D19-9943-F800354D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1C3DEC-7C82-021E-2D84-B8EE133A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79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3BE28-AB70-A126-4802-C0FE66DA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A2E1CC-F9A6-42EB-8690-A60AFB864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B4F2F2-9BE5-B05C-833F-192AFE7C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80E6BD-6F61-BEF5-AD04-554EA28B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E8FFD1-50B7-8606-2C01-83F1F435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6A52F-C646-AE50-0910-834521B0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CCF811-059A-E006-F28F-EB4689D1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ED0BA4-04D5-F6C6-69AC-DBDF1607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6F1D08-0B1E-971B-D3A3-693ECA18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B377E5-A028-B2B3-B24F-62893331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02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1F4C2-AEE5-37B0-AD07-7D52A83D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B43585-4637-0DC2-C4AC-FD3D6A9A6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47CF64E-D8D0-D7A9-79AB-04CAD9830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E0001E-29C7-3EF7-D57B-A12D1E23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006809-5AB1-74BA-135B-2C29DCD6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A3B29-4A93-313C-CBB5-3E986A6C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B79AC-398D-4F1E-C49C-DD177DCA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2E96F6-3237-9FB6-DA5F-98780AFF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705582-C3E6-5D61-E2D4-64816AA7C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D7B8264-6CA9-3044-CD82-5F5E65D00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CF24DD4-DDFD-3391-19CD-41F1A3312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3F6408-6B47-3CC7-707F-C9D00BD4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08AFCC5-0CB7-3BE7-8FE6-69608890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21C68A0-B028-7316-DFAD-D37DCFEE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24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0755D-F8B9-0BE6-AFD2-A5492651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10E87AA-7F5C-FBE6-DDDB-998498C1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71AC44-CA85-E095-2C58-AE5DA3A2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59D47F8-5DFA-2C4B-4B65-8F5167C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7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CCE418-336A-1647-7235-52B3625B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DA3952-9E08-310B-3424-AAA2D886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A96509C-850E-E741-3B45-D4187AA1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85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78066-6E32-1023-1792-B01C0CE8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CC4770-CA63-F729-4DD3-C6F0E22D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EB6AC7-EE71-ECDB-4F1E-8F2A3805C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40B676-18C7-E2C6-CFC8-73E79A71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A296928-5A89-6FDD-D65E-B9588343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06428C-73D1-94FE-8178-61E0D9F8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33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1A76B-7937-5DB4-CB9A-16F2B5C4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5C8E674-A837-6296-3051-6414A8BE7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6962B0-CCEE-7D16-ED3C-5F24A47C2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4E2A4A-887E-444D-ACEA-9E8359EE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4F506E-FB50-6635-D148-BB054A8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884F19-472E-CD0F-4C26-F78C7B80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59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A2DF245-EB99-5F91-E0C7-0C48724B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A39B8D-22CD-19CC-AED4-C54CC27C8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5C9D2A-75F0-84BD-5399-D110C2227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39063-0798-3F42-A48A-DF285F5F5CB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FE8C94-A48F-AB8B-82BB-0FBA45591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1180E4-DDAC-E15C-07BF-1C550D0B6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268F-1609-3042-A070-D46FA6619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8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ramvsvoinov.kiev.ua/index.php?option=com_ortholib&amp;view=article&amp;bookid=kak-nauchitsia-ponimat-molitv&amp;navpoint=NavPoint-145&amp;Itemid=351" TargetMode="External" /><Relationship Id="rId2" Type="http://schemas.openxmlformats.org/officeDocument/2006/relationships/hyperlink" Target="http://mlp.in.ua/novosti/pashalnyiy-kanon-tvorenie-prp-ioanna-damaskina-s-perevodom-ssyilkami-na-svyaschennoe-pisanie-i-tolkovaniyami/" TargetMode="Externa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BADB08F-F207-9C5B-885C-ECB65CA1E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6" r="9091" b="14442"/>
          <a:stretch/>
        </p:blipFill>
        <p:spPr>
          <a:xfrm>
            <a:off x="0" y="0"/>
            <a:ext cx="12289276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F219F-37EA-FCB4-2897-A91DB0D9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76" y="0"/>
            <a:ext cx="6600243" cy="3429000"/>
          </a:xfrm>
        </p:spPr>
        <p:txBody>
          <a:bodyPr anchor="b">
            <a:normAutofit/>
          </a:bodyPr>
          <a:lstStyle/>
          <a:p>
            <a:pPr algn="l"/>
            <a:r>
              <a:rPr lang="uk-UA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Реліквії моєї родини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6F93B81-59A7-089C-C4E9-6A685E2BC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6483" y="4345253"/>
            <a:ext cx="4059677" cy="250300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uk-UA" sz="2000" dirty="0"/>
              <a:t>Кравчук Меланка </a:t>
            </a:r>
          </a:p>
          <a:p>
            <a:pPr algn="l"/>
            <a:r>
              <a:rPr lang="uk-UA" sz="2000" dirty="0"/>
              <a:t>учениця 10-К класу </a:t>
            </a:r>
          </a:p>
          <a:p>
            <a:pPr algn="l"/>
            <a:r>
              <a:rPr lang="uk-UA" sz="2000" dirty="0"/>
              <a:t>Нетішинського ліцею №1 </a:t>
            </a:r>
          </a:p>
          <a:p>
            <a:pPr algn="l"/>
            <a:r>
              <a:rPr lang="uk-UA" sz="2000" dirty="0"/>
              <a:t>Нетішинської міської ради </a:t>
            </a:r>
          </a:p>
          <a:p>
            <a:pPr algn="l"/>
            <a:r>
              <a:rPr lang="uk-UA" sz="2000" dirty="0"/>
              <a:t>Шепетівського району</a:t>
            </a:r>
          </a:p>
          <a:p>
            <a:pPr algn="l"/>
            <a:r>
              <a:rPr lang="uk-UA" sz="2000" dirty="0"/>
              <a:t>Хмельницької області</a:t>
            </a:r>
          </a:p>
          <a:p>
            <a:pPr algn="l"/>
            <a:r>
              <a:rPr lang="uk-UA" sz="2000" dirty="0"/>
              <a:t>Керівник: Козак Наталія Олександрівна</a:t>
            </a:r>
          </a:p>
          <a:p>
            <a:pPr algn="l"/>
            <a:r>
              <a:rPr lang="uk-UA" sz="2000" dirty="0"/>
              <a:t>вчитель історії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201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52C9A1-ABC0-9497-F1E6-5351F31A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2" y="68094"/>
            <a:ext cx="6342434" cy="6633735"/>
          </a:xfrm>
        </p:spPr>
        <p:txBody>
          <a:bodyPr>
            <a:noAutofit/>
          </a:bodyPr>
          <a:lstStyle/>
          <a:p>
            <a:pPr marL="0" indent="174625">
              <a:buNone/>
            </a:pPr>
            <a:r>
              <a:rPr lang="uk-UA" sz="3000" dirty="0"/>
              <a:t>Незважаючи на ці події ,у нашій родині і до сьогодні зберігається ікона. Вона унікальна ще тим, що написана не на папері, а на пергаменті старослов’янською мовою. </a:t>
            </a:r>
          </a:p>
          <a:p>
            <a:pPr marL="0" indent="174625">
              <a:buNone/>
            </a:pPr>
            <a:r>
              <a:rPr lang="uk-UA" sz="3000" dirty="0"/>
              <a:t>На іконі зображено сцени життя Ісуса Христа. Всього на ній зображено 13 сцен. Вони розташовані у три ряди: у першому та третьому знаходиться однакова кількість сцен, а саме п’ять з обох боків, по центру знаходиться 3 сцени більших розмірів. Під кожною сценою написана назва зображеного епізоду. </a:t>
            </a:r>
          </a:p>
          <a:p>
            <a:pPr marL="0" indent="0">
              <a:buNone/>
            </a:pPr>
            <a:r>
              <a:rPr lang="uk-UA" dirty="0"/>
              <a:t>
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E8F7757-A964-40CE-8335-3821FB343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 r="-1" b="83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993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04F42BC-8433-14C1-4E0B-857170C7A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06" y="643467"/>
            <a:ext cx="5431788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BB91A-0FBC-3199-63CE-34D0964D409A}"/>
              </a:ext>
            </a:extLst>
          </p:cNvPr>
          <p:cNvSpPr txBox="1"/>
          <p:nvPr/>
        </p:nvSpPr>
        <p:spPr>
          <a:xfrm>
            <a:off x="517630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EC8D1-8A5D-01D7-14DB-C72ED370D911}"/>
              </a:ext>
            </a:extLst>
          </p:cNvPr>
          <p:cNvSpPr txBox="1"/>
          <p:nvPr/>
        </p:nvSpPr>
        <p:spPr>
          <a:xfrm>
            <a:off x="4916004" y="6225140"/>
            <a:ext cx="36355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«Омивання ніг»</a:t>
            </a:r>
          </a:p>
        </p:txBody>
      </p:sp>
    </p:spTree>
    <p:extLst>
      <p:ext uri="{BB962C8B-B14F-4D97-AF65-F5344CB8AC3E}">
        <p14:creationId xmlns:p14="http://schemas.microsoft.com/office/powerpoint/2010/main" val="85339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9945928-0773-86C3-B161-E4DF47AF5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57" y="407888"/>
            <a:ext cx="43732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9D962-0B9B-DDA9-F9BC-0FC039A1005C}"/>
              </a:ext>
            </a:extLst>
          </p:cNvPr>
          <p:cNvSpPr txBox="1"/>
          <p:nvPr/>
        </p:nvSpPr>
        <p:spPr>
          <a:xfrm>
            <a:off x="3909357" y="6165239"/>
            <a:ext cx="453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«Зрада Ісуса Христа Іудою» </a:t>
            </a:r>
          </a:p>
        </p:txBody>
      </p:sp>
    </p:spTree>
    <p:extLst>
      <p:ext uri="{BB962C8B-B14F-4D97-AF65-F5344CB8AC3E}">
        <p14:creationId xmlns:p14="http://schemas.microsoft.com/office/powerpoint/2010/main" val="13877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92E9845-6866-0768-F87C-3359026C3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97" y="182961"/>
            <a:ext cx="43732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6A8BC-8579-8D52-F979-E4F3DE063BBB}"/>
              </a:ext>
            </a:extLst>
          </p:cNvPr>
          <p:cNvSpPr txBox="1"/>
          <p:nvPr/>
        </p:nvSpPr>
        <p:spPr>
          <a:xfrm>
            <a:off x="4751195" y="6022712"/>
            <a:ext cx="376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«Се </a:t>
            </a:r>
            <a:r>
              <a:rPr lang="uk-UA" sz="2800" dirty="0" err="1"/>
              <a:t>Челобінь</a:t>
            </a:r>
            <a:r>
              <a:rPr lang="uk-UA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8189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BB35E3F-CB9E-640C-0340-914F8D431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69" y="381857"/>
            <a:ext cx="410866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DE0E3-3897-2564-4225-B94B47911895}"/>
              </a:ext>
            </a:extLst>
          </p:cNvPr>
          <p:cNvSpPr txBox="1"/>
          <p:nvPr/>
        </p:nvSpPr>
        <p:spPr>
          <a:xfrm>
            <a:off x="3760588" y="6094335"/>
            <a:ext cx="467082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«Страждання Ісуса Христа»</a:t>
            </a:r>
          </a:p>
        </p:txBody>
      </p:sp>
    </p:spTree>
    <p:extLst>
      <p:ext uri="{BB962C8B-B14F-4D97-AF65-F5344CB8AC3E}">
        <p14:creationId xmlns:p14="http://schemas.microsoft.com/office/powerpoint/2010/main" val="305443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31AF03-AF97-1218-9E42-01FFCEA4E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31" y="643467"/>
            <a:ext cx="490253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3B041-C899-60CE-9724-33C78853C546}"/>
              </a:ext>
            </a:extLst>
          </p:cNvPr>
          <p:cNvSpPr txBox="1"/>
          <p:nvPr/>
        </p:nvSpPr>
        <p:spPr>
          <a:xfrm>
            <a:off x="3527221" y="6273310"/>
            <a:ext cx="529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«Розп’яття Спаса Ісуса Христа»</a:t>
            </a:r>
          </a:p>
        </p:txBody>
      </p:sp>
    </p:spTree>
    <p:extLst>
      <p:ext uri="{BB962C8B-B14F-4D97-AF65-F5344CB8AC3E}">
        <p14:creationId xmlns:p14="http://schemas.microsoft.com/office/powerpoint/2010/main" val="217272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1B6FE5-C273-4B67-EA03-75741285D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1771E-84F9-7F89-A20D-DD5075CE0F57}"/>
              </a:ext>
            </a:extLst>
          </p:cNvPr>
          <p:cNvSpPr txBox="1"/>
          <p:nvPr/>
        </p:nvSpPr>
        <p:spPr>
          <a:xfrm>
            <a:off x="4480389" y="6242702"/>
            <a:ext cx="45142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«Таємна вечеря»</a:t>
            </a:r>
          </a:p>
        </p:txBody>
      </p:sp>
    </p:spTree>
    <p:extLst>
      <p:ext uri="{BB962C8B-B14F-4D97-AF65-F5344CB8AC3E}">
        <p14:creationId xmlns:p14="http://schemas.microsoft.com/office/powerpoint/2010/main" val="396271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FA2D288-A927-C942-A734-8CC88BA25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46" y="315206"/>
            <a:ext cx="4484707" cy="557106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2690D-1785-9A21-F647-9C7C20778DEC}"/>
              </a:ext>
            </a:extLst>
          </p:cNvPr>
          <p:cNvSpPr txBox="1"/>
          <p:nvPr/>
        </p:nvSpPr>
        <p:spPr>
          <a:xfrm>
            <a:off x="3059880" y="6081804"/>
            <a:ext cx="6814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«Розп’яття Господа нашого Ісуса Христа»</a:t>
            </a:r>
          </a:p>
        </p:txBody>
      </p:sp>
    </p:spTree>
    <p:extLst>
      <p:ext uri="{BB962C8B-B14F-4D97-AF65-F5344CB8AC3E}">
        <p14:creationId xmlns:p14="http://schemas.microsoft.com/office/powerpoint/2010/main" val="169157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20DE2BD-7032-9ABE-9B16-F840A72BA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86" y="288485"/>
            <a:ext cx="558502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DA806-36EC-4C2C-FE33-C424F5DB5A77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230A7-AE2C-DC0F-7567-EAD73F4E0AB8}"/>
              </a:ext>
            </a:extLst>
          </p:cNvPr>
          <p:cNvSpPr txBox="1"/>
          <p:nvPr/>
        </p:nvSpPr>
        <p:spPr>
          <a:xfrm>
            <a:off x="4403685" y="5963530"/>
            <a:ext cx="338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«Молитва з чашею»</a:t>
            </a:r>
          </a:p>
        </p:txBody>
      </p:sp>
    </p:spTree>
    <p:extLst>
      <p:ext uri="{BB962C8B-B14F-4D97-AF65-F5344CB8AC3E}">
        <p14:creationId xmlns:p14="http://schemas.microsoft.com/office/powerpoint/2010/main" val="296014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D06FE4-F59D-427E-777B-F091BBF8A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1" y="643467"/>
            <a:ext cx="406687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A745E-BEFC-454D-5DCD-F26355577459}"/>
              </a:ext>
            </a:extLst>
          </p:cNvPr>
          <p:cNvSpPr txBox="1"/>
          <p:nvPr/>
        </p:nvSpPr>
        <p:spPr>
          <a:xfrm>
            <a:off x="3854683" y="6225140"/>
            <a:ext cx="4651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 «Зречення апостола Петра»</a:t>
            </a:r>
          </a:p>
        </p:txBody>
      </p:sp>
    </p:spTree>
    <p:extLst>
      <p:ext uri="{BB962C8B-B14F-4D97-AF65-F5344CB8AC3E}">
        <p14:creationId xmlns:p14="http://schemas.microsoft.com/office/powerpoint/2010/main" val="299656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E748-1727-D5AD-76DE-E4167780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C2CD3E-ABCE-8E74-1033-E54049E3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/>
              <a:t>Історія реліквій </a:t>
            </a:r>
          </a:p>
          <a:p>
            <a:r>
              <a:rPr lang="uk-UA" sz="3600" dirty="0"/>
              <a:t>Опис ікони</a:t>
            </a:r>
          </a:p>
          <a:p>
            <a:r>
              <a:rPr lang="uk-UA" sz="3600" dirty="0"/>
              <a:t>Зображення сцен ікони </a:t>
            </a:r>
          </a:p>
          <a:p>
            <a:r>
              <a:rPr lang="uk-UA" sz="3600" dirty="0"/>
              <a:t>Висновок </a:t>
            </a:r>
          </a:p>
          <a:p>
            <a:r>
              <a:rPr lang="uk-UA" sz="3600" dirty="0"/>
              <a:t>Список джерел </a:t>
            </a:r>
          </a:p>
          <a:p>
            <a:pPr marL="0" indent="0">
              <a:buNone/>
            </a:pPr>
            <a:endParaRPr lang="uk-UA" sz="3600" dirty="0"/>
          </a:p>
          <a:p>
            <a:endParaRPr lang="uk-UA" sz="3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735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300090C-AEC4-5878-DA4C-1078F7A1A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48" y="353482"/>
            <a:ext cx="4066878" cy="557106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BC83A07-7EF0-BEE0-D61F-E7BDAAB52EBE}"/>
              </a:ext>
            </a:extLst>
          </p:cNvPr>
          <p:cNvSpPr/>
          <p:nvPr/>
        </p:nvSpPr>
        <p:spPr>
          <a:xfrm rot="2256903">
            <a:off x="-772387" y="-1353807"/>
            <a:ext cx="2182882" cy="23376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3D9D9BA-997D-BF2B-CA85-5B1F769D617A}"/>
              </a:ext>
            </a:extLst>
          </p:cNvPr>
          <p:cNvSpPr/>
          <p:nvPr/>
        </p:nvSpPr>
        <p:spPr>
          <a:xfrm rot="2256903">
            <a:off x="7625581" y="6637733"/>
            <a:ext cx="2182882" cy="23376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7321027-3301-274F-C852-4E57B7D57C80}"/>
              </a:ext>
            </a:extLst>
          </p:cNvPr>
          <p:cNvSpPr/>
          <p:nvPr/>
        </p:nvSpPr>
        <p:spPr>
          <a:xfrm rot="2256903">
            <a:off x="14848383" y="14629271"/>
            <a:ext cx="2182882" cy="23376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1AFEDB6-5FC3-A56E-247A-8E2A57359AF6}"/>
              </a:ext>
            </a:extLst>
          </p:cNvPr>
          <p:cNvSpPr/>
          <p:nvPr/>
        </p:nvSpPr>
        <p:spPr>
          <a:xfrm rot="2256903">
            <a:off x="6751397" y="6927717"/>
            <a:ext cx="2182882" cy="23376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95D8A3B-4DFB-C940-294A-C462467EE510}"/>
              </a:ext>
            </a:extLst>
          </p:cNvPr>
          <p:cNvSpPr/>
          <p:nvPr/>
        </p:nvSpPr>
        <p:spPr>
          <a:xfrm rot="2256903">
            <a:off x="684901" y="143543"/>
            <a:ext cx="750638" cy="8229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737DD91-6CE7-62D4-F932-DD818E92DC24}"/>
              </a:ext>
            </a:extLst>
          </p:cNvPr>
          <p:cNvSpPr/>
          <p:nvPr/>
        </p:nvSpPr>
        <p:spPr>
          <a:xfrm rot="2256903">
            <a:off x="10017383" y="-1650818"/>
            <a:ext cx="2182882" cy="233765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2C721431-8ECA-A042-7C7B-BBFAE71905D6}"/>
              </a:ext>
            </a:extLst>
          </p:cNvPr>
          <p:cNvSpPr/>
          <p:nvPr/>
        </p:nvSpPr>
        <p:spPr>
          <a:xfrm rot="2256903">
            <a:off x="20807153" y="-1947829"/>
            <a:ext cx="2182882" cy="233765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0ACCC400-A91B-3C44-B5EC-AFA72324259F}"/>
              </a:ext>
            </a:extLst>
          </p:cNvPr>
          <p:cNvSpPr/>
          <p:nvPr/>
        </p:nvSpPr>
        <p:spPr>
          <a:xfrm rot="2256903">
            <a:off x="10439349" y="294628"/>
            <a:ext cx="659535" cy="69767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BAC565-0859-8A66-43CB-6753172816CD}"/>
              </a:ext>
            </a:extLst>
          </p:cNvPr>
          <p:cNvSpPr txBox="1"/>
          <p:nvPr/>
        </p:nvSpPr>
        <p:spPr>
          <a:xfrm>
            <a:off x="3484880" y="5924549"/>
            <a:ext cx="6584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«Страждання Ісуса Христа», а саме момент надягання тернового вінка</a:t>
            </a:r>
          </a:p>
        </p:txBody>
      </p:sp>
    </p:spTree>
    <p:extLst>
      <p:ext uri="{BB962C8B-B14F-4D97-AF65-F5344CB8AC3E}">
        <p14:creationId xmlns:p14="http://schemas.microsoft.com/office/powerpoint/2010/main" val="3429175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40425A6-AB9B-D975-8769-14CB7DC83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8" y="643466"/>
            <a:ext cx="4039023" cy="557106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BECFAFE-5122-EB40-4220-6A7C89380CCF}"/>
              </a:ext>
            </a:extLst>
          </p:cNvPr>
          <p:cNvSpPr/>
          <p:nvPr/>
        </p:nvSpPr>
        <p:spPr>
          <a:xfrm rot="2256903">
            <a:off x="-772387" y="-1353807"/>
            <a:ext cx="2182882" cy="23376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77B6A64-9FBB-6951-C7DB-31A9BE2ADD1C}"/>
              </a:ext>
            </a:extLst>
          </p:cNvPr>
          <p:cNvSpPr/>
          <p:nvPr/>
        </p:nvSpPr>
        <p:spPr>
          <a:xfrm rot="2256903">
            <a:off x="684901" y="143543"/>
            <a:ext cx="750638" cy="8229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E083536-0E55-6461-019F-82788387325A}"/>
              </a:ext>
            </a:extLst>
          </p:cNvPr>
          <p:cNvSpPr/>
          <p:nvPr/>
        </p:nvSpPr>
        <p:spPr>
          <a:xfrm rot="2256903">
            <a:off x="6751397" y="6927717"/>
            <a:ext cx="2182882" cy="23376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A6AEE78-3DA0-9D57-E1DA-4FA2D69170A0}"/>
              </a:ext>
            </a:extLst>
          </p:cNvPr>
          <p:cNvSpPr/>
          <p:nvPr/>
        </p:nvSpPr>
        <p:spPr>
          <a:xfrm rot="2256903">
            <a:off x="7625581" y="6637733"/>
            <a:ext cx="2182882" cy="23376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87AAD3B-FA59-AF84-8B70-059AF7DE5A98}"/>
              </a:ext>
            </a:extLst>
          </p:cNvPr>
          <p:cNvSpPr/>
          <p:nvPr/>
        </p:nvSpPr>
        <p:spPr>
          <a:xfrm rot="2256903">
            <a:off x="10017383" y="-1650818"/>
            <a:ext cx="2182882" cy="233765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D9257ED-A23C-061A-7B51-C0248E2C28B3}"/>
              </a:ext>
            </a:extLst>
          </p:cNvPr>
          <p:cNvSpPr/>
          <p:nvPr/>
        </p:nvSpPr>
        <p:spPr>
          <a:xfrm rot="2256903">
            <a:off x="10439349" y="294628"/>
            <a:ext cx="659535" cy="69767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938E7-5D82-341D-FFF5-4F77AEFBB860}"/>
              </a:ext>
            </a:extLst>
          </p:cNvPr>
          <p:cNvSpPr txBox="1"/>
          <p:nvPr/>
        </p:nvSpPr>
        <p:spPr>
          <a:xfrm>
            <a:off x="4539792" y="6358063"/>
            <a:ext cx="469945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«Несення Хреста»</a:t>
            </a:r>
          </a:p>
        </p:txBody>
      </p:sp>
    </p:spTree>
    <p:extLst>
      <p:ext uri="{BB962C8B-B14F-4D97-AF65-F5344CB8AC3E}">
        <p14:creationId xmlns:p14="http://schemas.microsoft.com/office/powerpoint/2010/main" val="2809585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6C58E67-1F41-69B1-A550-A8A97AFD2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31" y="643467"/>
            <a:ext cx="490253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990FC-141D-966C-D257-31E56827A2CD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9FE5B-C5F6-DD31-2485-DB87F1AA913B}"/>
              </a:ext>
            </a:extLst>
          </p:cNvPr>
          <p:cNvSpPr txBox="1"/>
          <p:nvPr/>
        </p:nvSpPr>
        <p:spPr>
          <a:xfrm>
            <a:off x="4788428" y="6274656"/>
            <a:ext cx="44439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«Зняття з Хреста»</a:t>
            </a:r>
          </a:p>
        </p:txBody>
      </p:sp>
    </p:spTree>
    <p:extLst>
      <p:ext uri="{BB962C8B-B14F-4D97-AF65-F5344CB8AC3E}">
        <p14:creationId xmlns:p14="http://schemas.microsoft.com/office/powerpoint/2010/main" val="346041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543A9-6227-E350-F585-293F1507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 fontScale="90000"/>
          </a:bodyPr>
          <a:lstStyle/>
          <a:p>
            <a:r>
              <a:rPr lang="uk-UA" sz="4800" dirty="0"/>
              <a:t>Найбільш незвичайною є сцена в середньому ряду знизу.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48D3EC0-3449-798A-27DE-3FEFDEB0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2275839"/>
            <a:ext cx="5616780" cy="3995319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uk-UA" dirty="0"/>
              <a:t>Праворуч знаходиться «</a:t>
            </a:r>
            <a:r>
              <a:rPr lang="uk-UA" dirty="0" err="1"/>
              <a:t>Кандак</a:t>
            </a:r>
            <a:r>
              <a:rPr lang="uk-UA" dirty="0"/>
              <a:t> </a:t>
            </a:r>
            <a:r>
              <a:rPr lang="uk-UA" dirty="0" err="1"/>
              <a:t>глась</a:t>
            </a:r>
            <a:r>
              <a:rPr lang="uk-UA" dirty="0"/>
              <a:t> 8». </a:t>
            </a:r>
          </a:p>
          <a:p>
            <a:pPr marL="0" indent="0" algn="just">
              <a:buNone/>
            </a:pPr>
            <a:r>
              <a:rPr lang="uk-UA" i="1" dirty="0" err="1"/>
              <a:t>Кандак</a:t>
            </a:r>
            <a:r>
              <a:rPr lang="uk-UA" i="1" dirty="0"/>
              <a:t> (</a:t>
            </a:r>
            <a:r>
              <a:rPr lang="uk-UA" i="1" dirty="0" err="1"/>
              <a:t>піснеспів</a:t>
            </a:r>
            <a:r>
              <a:rPr lang="uk-UA" i="1" dirty="0"/>
              <a:t>) – первісна назва сувоїв пергаменту, на яких записували християнські церковні </a:t>
            </a:r>
            <a:r>
              <a:rPr lang="uk-UA" i="1" dirty="0" err="1"/>
              <a:t>піснеспіви</a:t>
            </a:r>
            <a:r>
              <a:rPr lang="uk-UA" i="1" dirty="0"/>
              <a:t>. В них стисло викладали опис церковного свята або найважливіші моменти діянь святого.</a:t>
            </a:r>
            <a:endParaRPr lang="en-US" i="1" dirty="0"/>
          </a:p>
          <a:p>
            <a:endParaRPr lang="uk-UA" dirty="0"/>
          </a:p>
        </p:txBody>
      </p:sp>
      <p:pic>
        <p:nvPicPr>
          <p:cNvPr id="29" name="Рисунок 29">
            <a:extLst>
              <a:ext uri="{FF2B5EF4-FFF2-40B4-BE49-F238E27FC236}">
                <a16:creationId xmlns:a16="http://schemas.microsoft.com/office/drawing/2014/main" id="{0AA0F4E6-2D7D-AE6F-72E2-7003E2907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2" b="2"/>
          <a:stretch/>
        </p:blipFill>
        <p:spPr>
          <a:xfrm>
            <a:off x="6233085" y="2275839"/>
            <a:ext cx="5150277" cy="371424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F28E82CC-1B99-E96A-3454-DA71951B5855}"/>
              </a:ext>
            </a:extLst>
          </p:cNvPr>
          <p:cNvSpPr/>
          <p:nvPr/>
        </p:nvSpPr>
        <p:spPr>
          <a:xfrm>
            <a:off x="7030914" y="5579028"/>
            <a:ext cx="4135562" cy="1140349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По центру знаходиться «Вознесіння Хрестове».</a:t>
            </a:r>
          </a:p>
        </p:txBody>
      </p:sp>
    </p:spTree>
    <p:extLst>
      <p:ext uri="{BB962C8B-B14F-4D97-AF65-F5344CB8AC3E}">
        <p14:creationId xmlns:p14="http://schemas.microsoft.com/office/powerpoint/2010/main" val="218024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43DC68B-54DD-4053-BE4D-61525968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713232"/>
            <a:ext cx="422899" cy="540410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E8A4AF5-852C-8646-AB63-63DADA75D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734170"/>
            <a:ext cx="7206209" cy="5404657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37FA76C-B662-631A-E62E-60F8FB6A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387" y="754946"/>
            <a:ext cx="3854586" cy="611427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uk-UA" dirty="0"/>
              <a:t>  Ліворуч знаходиться </a:t>
            </a:r>
          </a:p>
          <a:p>
            <a:pPr marL="0" indent="0" algn="just">
              <a:buNone/>
            </a:pPr>
            <a:r>
              <a:rPr lang="uk-UA" dirty="0"/>
              <a:t>«</a:t>
            </a:r>
            <a:r>
              <a:rPr lang="uk-UA" dirty="0" err="1"/>
              <a:t>Пѣснь</a:t>
            </a:r>
            <a:r>
              <a:rPr lang="uk-UA" dirty="0"/>
              <a:t> 6 </a:t>
            </a:r>
            <a:r>
              <a:rPr lang="uk-UA" dirty="0" err="1"/>
              <a:t>Ірмось</a:t>
            </a:r>
            <a:r>
              <a:rPr lang="uk-UA" dirty="0"/>
              <a:t>». </a:t>
            </a:r>
          </a:p>
          <a:p>
            <a:pPr marL="0" indent="0" algn="just">
              <a:buNone/>
            </a:pPr>
            <a:r>
              <a:rPr lang="ru-RU" i="1" dirty="0"/>
              <a:t>Переклад: «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зійшов</a:t>
            </a:r>
            <a:r>
              <a:rPr lang="ru-RU" i="1" dirty="0"/>
              <a:t>, Христос, у </a:t>
            </a:r>
            <a:r>
              <a:rPr lang="ru-RU" i="1" dirty="0" err="1"/>
              <a:t>пекельне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 та </a:t>
            </a:r>
            <a:r>
              <a:rPr lang="ru-RU" i="1" dirty="0" err="1"/>
              <a:t>зруйнував</a:t>
            </a:r>
            <a:r>
              <a:rPr lang="ru-RU" i="1" dirty="0"/>
              <a:t> затвори </a:t>
            </a:r>
            <a:r>
              <a:rPr lang="ru-RU" i="1" dirty="0" err="1"/>
              <a:t>віковічні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втримували</a:t>
            </a:r>
            <a:r>
              <a:rPr lang="ru-RU" i="1" dirty="0"/>
              <a:t> </a:t>
            </a:r>
            <a:r>
              <a:rPr lang="ru-RU" i="1" dirty="0" err="1"/>
              <a:t>в’язнів</a:t>
            </a:r>
            <a:r>
              <a:rPr lang="ru-RU" i="1" dirty="0"/>
              <a:t>, і </a:t>
            </a:r>
            <a:r>
              <a:rPr lang="ru-RU" i="1" dirty="0" err="1"/>
              <a:t>третього</a:t>
            </a:r>
            <a:r>
              <a:rPr lang="ru-RU" i="1" dirty="0"/>
              <a:t> дня </a:t>
            </a:r>
            <a:r>
              <a:rPr lang="ru-RU" i="1" dirty="0" err="1"/>
              <a:t>ти</a:t>
            </a:r>
            <a:r>
              <a:rPr lang="ru-RU" i="1" dirty="0"/>
              <a:t>, як </a:t>
            </a:r>
            <a:r>
              <a:rPr lang="ru-RU" i="1" dirty="0" err="1"/>
              <a:t>Іона</a:t>
            </a:r>
            <a:r>
              <a:rPr lang="ru-RU" i="1" dirty="0"/>
              <a:t> з кита, воскрес </a:t>
            </a:r>
            <a:r>
              <a:rPr lang="ru-RU" i="1" dirty="0" err="1"/>
              <a:t>із</a:t>
            </a:r>
            <a:r>
              <a:rPr lang="ru-RU" i="1" dirty="0"/>
              <a:t> труни».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ACA08E-D537-41C6-96A5-5900E05D3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4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BA7CC-8EE2-DC07-0E8F-84783F36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81D2D9-F234-79C3-0D24-4237B1A34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270000"/>
            <a:ext cx="11887200" cy="54559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/>
              <a:t>Коли я </a:t>
            </a:r>
            <a:r>
              <a:rPr lang="ru-RU" sz="4000" dirty="0" err="1"/>
              <a:t>дізналася</a:t>
            </a:r>
            <a:r>
              <a:rPr lang="ru-RU" sz="4000" dirty="0"/>
              <a:t> про </a:t>
            </a:r>
            <a:r>
              <a:rPr lang="ru-RU" sz="4000" dirty="0" err="1"/>
              <a:t>ці</a:t>
            </a:r>
            <a:r>
              <a:rPr lang="ru-RU" sz="4000" dirty="0"/>
              <a:t> </a:t>
            </a:r>
            <a:r>
              <a:rPr lang="ru-RU" sz="4000" dirty="0" err="1"/>
              <a:t>сімейні</a:t>
            </a:r>
            <a:r>
              <a:rPr lang="ru-RU" sz="4000" dirty="0"/>
              <a:t> </a:t>
            </a:r>
            <a:r>
              <a:rPr lang="ru-RU" sz="4000" dirty="0" err="1"/>
              <a:t>реліквії</a:t>
            </a:r>
            <a:r>
              <a:rPr lang="ru-RU" sz="4000" dirty="0"/>
              <a:t> та </a:t>
            </a:r>
            <a:r>
              <a:rPr lang="ru-RU" sz="4000" dirty="0" err="1"/>
              <a:t>пов'язані</a:t>
            </a:r>
            <a:r>
              <a:rPr lang="ru-RU" sz="4000" dirty="0"/>
              <a:t> з ними </a:t>
            </a:r>
            <a:r>
              <a:rPr lang="ru-RU" sz="4000" dirty="0" err="1"/>
              <a:t>історії</a:t>
            </a:r>
            <a:r>
              <a:rPr lang="ru-RU" sz="4000" dirty="0"/>
              <a:t>, то </a:t>
            </a:r>
            <a:r>
              <a:rPr lang="ru-RU" sz="4000" dirty="0" err="1"/>
              <a:t>була</a:t>
            </a:r>
            <a:r>
              <a:rPr lang="ru-RU" sz="4000" dirty="0"/>
              <a:t> у </a:t>
            </a:r>
            <a:r>
              <a:rPr lang="ru-RU" sz="4000" dirty="0" err="1"/>
              <a:t>захваті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того, </a:t>
            </a:r>
            <a:r>
              <a:rPr lang="ru-RU" sz="4000" dirty="0" err="1"/>
              <a:t>наскільки</a:t>
            </a:r>
            <a:r>
              <a:rPr lang="ru-RU" sz="4000" dirty="0"/>
              <a:t> </a:t>
            </a:r>
            <a:r>
              <a:rPr lang="ru-RU" sz="4000" dirty="0" err="1"/>
              <a:t>багато</a:t>
            </a:r>
            <a:r>
              <a:rPr lang="ru-RU" sz="4000" dirty="0"/>
              <a:t> </a:t>
            </a:r>
            <a:r>
              <a:rPr lang="ru-RU" sz="4000" dirty="0" err="1"/>
              <a:t>всього</a:t>
            </a:r>
            <a:r>
              <a:rPr lang="ru-RU" sz="4000" dirty="0"/>
              <a:t> </a:t>
            </a:r>
            <a:r>
              <a:rPr lang="ru-RU" sz="4000" dirty="0" err="1"/>
              <a:t>відбулося</a:t>
            </a:r>
            <a:r>
              <a:rPr lang="ru-RU" sz="4000" dirty="0"/>
              <a:t> з </a:t>
            </a:r>
            <a:r>
              <a:rPr lang="ru-RU" sz="4000" dirty="0" err="1"/>
              <a:t>цією</a:t>
            </a:r>
            <a:r>
              <a:rPr lang="ru-RU" sz="4000" dirty="0"/>
              <a:t> </a:t>
            </a:r>
            <a:r>
              <a:rPr lang="ru-RU" sz="4000" dirty="0" err="1"/>
              <a:t>іконою</a:t>
            </a:r>
            <a:r>
              <a:rPr lang="ru-RU" sz="4000" dirty="0"/>
              <a:t> та </a:t>
            </a:r>
            <a:r>
              <a:rPr lang="ru-RU" sz="4000" dirty="0" err="1"/>
              <a:t>Євангелією</a:t>
            </a:r>
            <a:r>
              <a:rPr lang="ru-RU" sz="4000" dirty="0"/>
              <a:t>. </a:t>
            </a:r>
            <a:r>
              <a:rPr lang="ru-RU" sz="4000" dirty="0" err="1"/>
              <a:t>Також</a:t>
            </a:r>
            <a:r>
              <a:rPr lang="ru-RU" sz="4000" dirty="0"/>
              <a:t> </a:t>
            </a:r>
            <a:r>
              <a:rPr lang="ru-RU" sz="4000" dirty="0" err="1"/>
              <a:t>мені</a:t>
            </a:r>
            <a:r>
              <a:rPr lang="ru-RU" sz="4000" dirty="0"/>
              <a:t> </a:t>
            </a:r>
            <a:r>
              <a:rPr lang="ru-RU" sz="4000" dirty="0" err="1"/>
              <a:t>дуже</a:t>
            </a:r>
            <a:r>
              <a:rPr lang="ru-RU" sz="4000" dirty="0"/>
              <a:t> </a:t>
            </a:r>
            <a:r>
              <a:rPr lang="ru-RU" sz="4000" dirty="0" err="1"/>
              <a:t>приємно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мої</a:t>
            </a:r>
            <a:r>
              <a:rPr lang="ru-RU" sz="4000" dirty="0"/>
              <a:t> </a:t>
            </a:r>
            <a:r>
              <a:rPr lang="ru-RU" sz="4000" dirty="0" err="1"/>
              <a:t>рідні</a:t>
            </a:r>
            <a:r>
              <a:rPr lang="ru-RU" sz="4000" dirty="0"/>
              <a:t> </a:t>
            </a:r>
            <a:r>
              <a:rPr lang="ru-RU" sz="4000" dirty="0" err="1"/>
              <a:t>зберегли</a:t>
            </a:r>
            <a:r>
              <a:rPr lang="ru-RU" sz="4000" dirty="0"/>
              <a:t> </a:t>
            </a:r>
            <a:r>
              <a:rPr lang="ru-RU" sz="4000" dirty="0" err="1"/>
              <a:t>її</a:t>
            </a:r>
            <a:r>
              <a:rPr lang="ru-RU" sz="4000" dirty="0"/>
              <a:t> до </a:t>
            </a:r>
            <a:r>
              <a:rPr lang="ru-RU" sz="4000" dirty="0" err="1"/>
              <a:t>сьогодні</a:t>
            </a:r>
            <a:r>
              <a:rPr lang="ru-RU" sz="4000" dirty="0"/>
              <a:t>. Ми </a:t>
            </a:r>
            <a:r>
              <a:rPr lang="ru-RU" sz="4000" dirty="0" err="1"/>
              <a:t>збережемо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і </a:t>
            </a:r>
            <a:r>
              <a:rPr lang="ru-RU" sz="4000" dirty="0" err="1"/>
              <a:t>надалі</a:t>
            </a:r>
            <a:r>
              <a:rPr lang="ru-RU" sz="4000" dirty="0"/>
              <a:t>, </a:t>
            </a:r>
            <a:r>
              <a:rPr lang="ru-RU" sz="4000" dirty="0" err="1"/>
              <a:t>щоб</a:t>
            </a:r>
            <a:r>
              <a:rPr lang="ru-RU" sz="4000" dirty="0"/>
              <a:t> </a:t>
            </a:r>
            <a:r>
              <a:rPr lang="ru-RU" sz="4000" dirty="0" err="1"/>
              <a:t>майбутні</a:t>
            </a:r>
            <a:r>
              <a:rPr lang="ru-RU" sz="4000" dirty="0"/>
              <a:t> </a:t>
            </a:r>
            <a:r>
              <a:rPr lang="ru-RU" sz="4000" dirty="0" err="1"/>
              <a:t>покоління</a:t>
            </a:r>
            <a:r>
              <a:rPr lang="ru-RU" sz="4000" dirty="0"/>
              <a:t> </a:t>
            </a:r>
            <a:r>
              <a:rPr lang="ru-RU" sz="4000" dirty="0" err="1"/>
              <a:t>також</a:t>
            </a:r>
            <a:r>
              <a:rPr lang="ru-RU" sz="4000" dirty="0"/>
              <a:t> не </a:t>
            </a:r>
            <a:r>
              <a:rPr lang="ru-RU" sz="4000" dirty="0" err="1"/>
              <a:t>забували</a:t>
            </a:r>
            <a:r>
              <a:rPr lang="ru-RU" sz="4000" dirty="0"/>
              <a:t> про нашу </a:t>
            </a:r>
            <a:r>
              <a:rPr lang="ru-RU" sz="4000" dirty="0" err="1"/>
              <a:t>історію</a:t>
            </a:r>
            <a:r>
              <a:rPr lang="ru-RU" sz="4000" dirty="0"/>
              <a:t>. </a:t>
            </a:r>
            <a:r>
              <a:rPr lang="ru-RU" sz="4000" dirty="0" err="1"/>
              <a:t>Зберігайте</a:t>
            </a:r>
            <a:r>
              <a:rPr lang="ru-RU" sz="4000" dirty="0"/>
              <a:t> та </a:t>
            </a:r>
            <a:r>
              <a:rPr lang="ru-RU" sz="4000" dirty="0" err="1"/>
              <a:t>цінуйте</a:t>
            </a:r>
            <a:r>
              <a:rPr lang="ru-RU" sz="4000" dirty="0"/>
              <a:t> </a:t>
            </a:r>
            <a:r>
              <a:rPr lang="ru-RU" sz="4000" dirty="0" err="1"/>
              <a:t>історію</a:t>
            </a:r>
            <a:r>
              <a:rPr lang="ru-RU" sz="4000" dirty="0"/>
              <a:t> та </a:t>
            </a:r>
            <a:r>
              <a:rPr lang="ru-RU" sz="4000" dirty="0" err="1"/>
              <a:t>пам’ять</a:t>
            </a:r>
            <a:r>
              <a:rPr lang="ru-RU" sz="4000" dirty="0"/>
              <a:t> про </a:t>
            </a:r>
            <a:r>
              <a:rPr lang="ru-RU" sz="4000" dirty="0" err="1"/>
              <a:t>минуле</a:t>
            </a:r>
            <a:r>
              <a:rPr lang="ru-RU" sz="4000" dirty="0"/>
              <a:t>, </a:t>
            </a:r>
            <a:r>
              <a:rPr lang="ru-RU" sz="4000" dirty="0" err="1"/>
              <a:t>адже</a:t>
            </a:r>
            <a:r>
              <a:rPr lang="ru-RU" sz="4000" dirty="0"/>
              <a:t> вони </a:t>
            </a:r>
            <a:r>
              <a:rPr lang="ru-RU" sz="4000" dirty="0" err="1"/>
              <a:t>застерігають</a:t>
            </a:r>
            <a:r>
              <a:rPr lang="ru-RU" sz="4000" dirty="0"/>
              <a:t> нас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помилок</a:t>
            </a:r>
            <a:r>
              <a:rPr lang="ru-RU" sz="4000" dirty="0"/>
              <a:t>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33165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052C8-92BC-7B00-D625-906F962E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Список використаних джерел: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471924-07E4-0A3D-C1C4-886C7E16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hlinkClick r:id="rId2"/>
              </a:rPr>
              <a:t>http://mlp.in.ua/novosti/pashalnyiy-kanon-tvorenie-prp-ioanna-damaskina-s-perevodom-ssyilkami-na-svyaschennoe-pisanie-i-tolkovaniyami/</a:t>
            </a:r>
            <a:endParaRPr lang="uk-UA" dirty="0"/>
          </a:p>
          <a:p>
            <a:endParaRPr lang="uk-UA" dirty="0"/>
          </a:p>
          <a:p>
            <a:r>
              <a:rPr lang="uk-UA" dirty="0">
                <a:hlinkClick r:id="rId3"/>
              </a:rPr>
              <a:t>https://hramvsvoinov.kiev.ua/index.php?option=com_ortholib&amp;view=article&amp;bookid=kak-nauchitsia-ponimat-molitv&amp;navpoint=NavPoint-145&amp;Itemid=351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6990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7D74FC-8D94-C56C-2878-AC418B82D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7" b="120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751"/>
            <a:ext cx="10515600" cy="110375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Реліквії моєї родини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843" y="1118681"/>
            <a:ext cx="10972800" cy="3151762"/>
          </a:xfrm>
        </p:spPr>
        <p:txBody>
          <a:bodyPr>
            <a:noAutofit/>
          </a:bodyPr>
          <a:lstStyle/>
          <a:p>
            <a:pPr marL="0" indent="174625" algn="just">
              <a:buNone/>
            </a:pPr>
            <a:r>
              <a:rPr lang="uk-UA" sz="3200" dirty="0"/>
              <a:t> Сімейні реліквії – це речі, знання, уміння, історії, які передаються в родині поколіннями. Вони як шовкова нитка: тонка, але не розривна та міцна, наче нагадування про важкі часи та дні, які доводилось пережити нашим предкам. Тому кожна сім’я зберігає свої реліквії й передає наступним поколінням, наче кажучи: «Пам’ятай та йди далі».</a:t>
            </a:r>
          </a:p>
        </p:txBody>
      </p:sp>
    </p:spTree>
    <p:extLst>
      <p:ext uri="{BB962C8B-B14F-4D97-AF65-F5344CB8AC3E}">
        <p14:creationId xmlns:p14="http://schemas.microsoft.com/office/powerpoint/2010/main" val="312074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474720"/>
                      <a:gd name="connsiteY0" fmla="*/ 0 h 18288"/>
                      <a:gd name="connsiteX1" fmla="*/ 694944 w 3474720"/>
                      <a:gd name="connsiteY1" fmla="*/ 0 h 18288"/>
                      <a:gd name="connsiteX2" fmla="*/ 1355141 w 3474720"/>
                      <a:gd name="connsiteY2" fmla="*/ 0 h 18288"/>
                      <a:gd name="connsiteX3" fmla="*/ 2015338 w 3474720"/>
                      <a:gd name="connsiteY3" fmla="*/ 0 h 18288"/>
                      <a:gd name="connsiteX4" fmla="*/ 2779776 w 3474720"/>
                      <a:gd name="connsiteY4" fmla="*/ 0 h 18288"/>
                      <a:gd name="connsiteX5" fmla="*/ 3474720 w 3474720"/>
                      <a:gd name="connsiteY5" fmla="*/ 0 h 18288"/>
                      <a:gd name="connsiteX6" fmla="*/ 3474720 w 3474720"/>
                      <a:gd name="connsiteY6" fmla="*/ 18288 h 18288"/>
                      <a:gd name="connsiteX7" fmla="*/ 2779776 w 3474720"/>
                      <a:gd name="connsiteY7" fmla="*/ 18288 h 18288"/>
                      <a:gd name="connsiteX8" fmla="*/ 2189074 w 3474720"/>
                      <a:gd name="connsiteY8" fmla="*/ 18288 h 18288"/>
                      <a:gd name="connsiteX9" fmla="*/ 1528877 w 3474720"/>
                      <a:gd name="connsiteY9" fmla="*/ 18288 h 18288"/>
                      <a:gd name="connsiteX10" fmla="*/ 868680 w 3474720"/>
                      <a:gd name="connsiteY10" fmla="*/ 18288 h 18288"/>
                      <a:gd name="connsiteX11" fmla="*/ 0 w 3474720"/>
                      <a:gd name="connsiteY11" fmla="*/ 18288 h 18288"/>
                      <a:gd name="connsiteX12" fmla="*/ 0 w 3474720"/>
                      <a:gd name="connsiteY12" fmla="*/ 0 h 18288"/>
                      <a:gd name="connsiteX0" fmla="*/ 0 w 3474720"/>
                      <a:gd name="connsiteY0" fmla="*/ 0 h 18288"/>
                      <a:gd name="connsiteX1" fmla="*/ 625450 w 3474720"/>
                      <a:gd name="connsiteY1" fmla="*/ 0 h 18288"/>
                      <a:gd name="connsiteX2" fmla="*/ 1389888 w 3474720"/>
                      <a:gd name="connsiteY2" fmla="*/ 0 h 18288"/>
                      <a:gd name="connsiteX3" fmla="*/ 1980590 w 3474720"/>
                      <a:gd name="connsiteY3" fmla="*/ 0 h 18288"/>
                      <a:gd name="connsiteX4" fmla="*/ 2571293 w 3474720"/>
                      <a:gd name="connsiteY4" fmla="*/ 0 h 18288"/>
                      <a:gd name="connsiteX5" fmla="*/ 3474720 w 3474720"/>
                      <a:gd name="connsiteY5" fmla="*/ 0 h 18288"/>
                      <a:gd name="connsiteX6" fmla="*/ 3474720 w 3474720"/>
                      <a:gd name="connsiteY6" fmla="*/ 18288 h 18288"/>
                      <a:gd name="connsiteX7" fmla="*/ 2814523 w 3474720"/>
                      <a:gd name="connsiteY7" fmla="*/ 18288 h 18288"/>
                      <a:gd name="connsiteX8" fmla="*/ 2154326 w 3474720"/>
                      <a:gd name="connsiteY8" fmla="*/ 18288 h 18288"/>
                      <a:gd name="connsiteX9" fmla="*/ 1494130 w 3474720"/>
                      <a:gd name="connsiteY9" fmla="*/ 18288 h 18288"/>
                      <a:gd name="connsiteX10" fmla="*/ 729691 w 3474720"/>
                      <a:gd name="connsiteY10" fmla="*/ 18288 h 18288"/>
                      <a:gd name="connsiteX11" fmla="*/ 0 w 3474720"/>
                      <a:gd name="connsiteY11" fmla="*/ 18288 h 18288"/>
                      <a:gd name="connsiteX12" fmla="*/ 0 w 347472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4720" h="18288" fill="none" extrusionOk="0">
                        <a:moveTo>
                          <a:pt x="0" y="0"/>
                        </a:moveTo>
                        <a:cubicBezTo>
                          <a:pt x="233928" y="-2370"/>
                          <a:pt x="489025" y="19529"/>
                          <a:pt x="694944" y="0"/>
                        </a:cubicBezTo>
                        <a:cubicBezTo>
                          <a:pt x="868353" y="-61582"/>
                          <a:pt x="1134224" y="-3800"/>
                          <a:pt x="1355141" y="0"/>
                        </a:cubicBezTo>
                        <a:cubicBezTo>
                          <a:pt x="1569317" y="-19599"/>
                          <a:pt x="1826898" y="24916"/>
                          <a:pt x="2015338" y="0"/>
                        </a:cubicBezTo>
                        <a:cubicBezTo>
                          <a:pt x="2216151" y="-6596"/>
                          <a:pt x="2432661" y="-18208"/>
                          <a:pt x="2779776" y="0"/>
                        </a:cubicBezTo>
                        <a:cubicBezTo>
                          <a:pt x="3160261" y="24855"/>
                          <a:pt x="3303665" y="-34737"/>
                          <a:pt x="3474720" y="0"/>
                        </a:cubicBezTo>
                        <a:cubicBezTo>
                          <a:pt x="3474278" y="7184"/>
                          <a:pt x="3474147" y="9771"/>
                          <a:pt x="3474720" y="18288"/>
                        </a:cubicBezTo>
                        <a:cubicBezTo>
                          <a:pt x="3216297" y="21316"/>
                          <a:pt x="2935987" y="8314"/>
                          <a:pt x="2779776" y="18288"/>
                        </a:cubicBezTo>
                        <a:cubicBezTo>
                          <a:pt x="2617959" y="74732"/>
                          <a:pt x="2372509" y="29011"/>
                          <a:pt x="2189074" y="18288"/>
                        </a:cubicBezTo>
                        <a:cubicBezTo>
                          <a:pt x="2043705" y="18861"/>
                          <a:pt x="1803454" y="-5271"/>
                          <a:pt x="1528877" y="18288"/>
                        </a:cubicBezTo>
                        <a:cubicBezTo>
                          <a:pt x="1247922" y="27606"/>
                          <a:pt x="1044373" y="76435"/>
                          <a:pt x="868680" y="18288"/>
                        </a:cubicBezTo>
                        <a:cubicBezTo>
                          <a:pt x="671284" y="13215"/>
                          <a:pt x="286600" y="49421"/>
                          <a:pt x="0" y="18288"/>
                        </a:cubicBezTo>
                        <a:cubicBezTo>
                          <a:pt x="-449" y="11682"/>
                          <a:pt x="228" y="3653"/>
                          <a:pt x="0" y="0"/>
                        </a:cubicBezTo>
                        <a:close/>
                      </a:path>
                      <a:path w="3474720" h="18288" stroke="0" extrusionOk="0">
                        <a:moveTo>
                          <a:pt x="0" y="0"/>
                        </a:moveTo>
                        <a:cubicBezTo>
                          <a:pt x="200164" y="-25954"/>
                          <a:pt x="343855" y="-16629"/>
                          <a:pt x="625450" y="0"/>
                        </a:cubicBezTo>
                        <a:cubicBezTo>
                          <a:pt x="918238" y="20447"/>
                          <a:pt x="1058911" y="5438"/>
                          <a:pt x="1389888" y="0"/>
                        </a:cubicBezTo>
                        <a:cubicBezTo>
                          <a:pt x="1683786" y="-30321"/>
                          <a:pt x="1848330" y="-20283"/>
                          <a:pt x="1980590" y="0"/>
                        </a:cubicBezTo>
                        <a:cubicBezTo>
                          <a:pt x="2150245" y="35874"/>
                          <a:pt x="2405278" y="-43148"/>
                          <a:pt x="2571293" y="0"/>
                        </a:cubicBezTo>
                        <a:cubicBezTo>
                          <a:pt x="2722420" y="69825"/>
                          <a:pt x="3058633" y="-55180"/>
                          <a:pt x="3474720" y="0"/>
                        </a:cubicBezTo>
                        <a:cubicBezTo>
                          <a:pt x="3474693" y="3601"/>
                          <a:pt x="3475361" y="10012"/>
                          <a:pt x="3474720" y="18288"/>
                        </a:cubicBezTo>
                        <a:cubicBezTo>
                          <a:pt x="3325120" y="27029"/>
                          <a:pt x="3167458" y="5526"/>
                          <a:pt x="2814523" y="18288"/>
                        </a:cubicBezTo>
                        <a:cubicBezTo>
                          <a:pt x="2473960" y="-5992"/>
                          <a:pt x="2271176" y="64437"/>
                          <a:pt x="2154326" y="18288"/>
                        </a:cubicBezTo>
                        <a:cubicBezTo>
                          <a:pt x="2007899" y="-58255"/>
                          <a:pt x="1860022" y="46546"/>
                          <a:pt x="1494130" y="18288"/>
                        </a:cubicBezTo>
                        <a:cubicBezTo>
                          <a:pt x="1169134" y="-2199"/>
                          <a:pt x="930067" y="16288"/>
                          <a:pt x="729691" y="18288"/>
                        </a:cubicBezTo>
                        <a:cubicBezTo>
                          <a:pt x="496609" y="-18568"/>
                          <a:pt x="206472" y="26645"/>
                          <a:pt x="0" y="18288"/>
                        </a:cubicBezTo>
                        <a:cubicBezTo>
                          <a:pt x="-58" y="15072"/>
                          <a:pt x="-1055" y="3930"/>
                          <a:pt x="0" y="0"/>
                        </a:cubicBezTo>
                        <a:close/>
                      </a:path>
                      <a:path w="3474720" h="18288" fill="none" stroke="0" extrusionOk="0">
                        <a:moveTo>
                          <a:pt x="0" y="0"/>
                        </a:moveTo>
                        <a:cubicBezTo>
                          <a:pt x="248836" y="-50741"/>
                          <a:pt x="488839" y="56378"/>
                          <a:pt x="694944" y="0"/>
                        </a:cubicBezTo>
                        <a:cubicBezTo>
                          <a:pt x="899000" y="-33189"/>
                          <a:pt x="1085287" y="21518"/>
                          <a:pt x="1355141" y="0"/>
                        </a:cubicBezTo>
                        <a:cubicBezTo>
                          <a:pt x="1574608" y="-54901"/>
                          <a:pt x="1816063" y="34405"/>
                          <a:pt x="2015338" y="0"/>
                        </a:cubicBezTo>
                        <a:cubicBezTo>
                          <a:pt x="2213119" y="17536"/>
                          <a:pt x="2389368" y="1225"/>
                          <a:pt x="2779776" y="0"/>
                        </a:cubicBezTo>
                        <a:cubicBezTo>
                          <a:pt x="3141614" y="4061"/>
                          <a:pt x="3283356" y="-8930"/>
                          <a:pt x="3474720" y="0"/>
                        </a:cubicBezTo>
                        <a:cubicBezTo>
                          <a:pt x="3474694" y="7514"/>
                          <a:pt x="3474189" y="9795"/>
                          <a:pt x="3474720" y="18288"/>
                        </a:cubicBezTo>
                        <a:cubicBezTo>
                          <a:pt x="3225456" y="38231"/>
                          <a:pt x="2928683" y="4294"/>
                          <a:pt x="2779776" y="18288"/>
                        </a:cubicBezTo>
                        <a:cubicBezTo>
                          <a:pt x="2639163" y="55870"/>
                          <a:pt x="2374718" y="20889"/>
                          <a:pt x="2189074" y="18288"/>
                        </a:cubicBezTo>
                        <a:cubicBezTo>
                          <a:pt x="2084988" y="-14784"/>
                          <a:pt x="1774419" y="-4997"/>
                          <a:pt x="1528877" y="18288"/>
                        </a:cubicBezTo>
                        <a:cubicBezTo>
                          <a:pt x="1255053" y="64449"/>
                          <a:pt x="1030882" y="59951"/>
                          <a:pt x="868680" y="18288"/>
                        </a:cubicBezTo>
                        <a:cubicBezTo>
                          <a:pt x="696315" y="-13637"/>
                          <a:pt x="179405" y="65862"/>
                          <a:pt x="0" y="18288"/>
                        </a:cubicBezTo>
                        <a:cubicBezTo>
                          <a:pt x="-35" y="11391"/>
                          <a:pt x="-28" y="369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7A492933-0E64-ECB9-5D2A-4E82B0FC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3" y="252919"/>
            <a:ext cx="5457216" cy="2791838"/>
          </a:xfrm>
        </p:spPr>
        <p:txBody>
          <a:bodyPr>
            <a:noAutofit/>
          </a:bodyPr>
          <a:lstStyle/>
          <a:p>
            <a:pPr marL="0" indent="174625" algn="just">
              <a:buNone/>
            </a:pPr>
            <a:r>
              <a:rPr lang="uk-UA" dirty="0"/>
              <a:t>У моїй родині теж є реліквія. З самого малку я багато разів її бачила у своєї  бабусі на стіні у вітальні, але не здогадувалася про її дивовижну історію. Цією реліквією є ікона «Страстей Хрестових» та зникла </a:t>
            </a:r>
            <a:r>
              <a:rPr lang="uk-UA" dirty="0" err="1"/>
              <a:t>Єванглія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AA5156F-E944-00A6-904B-3254DA232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 r="2" b="345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8" name="Блок-схема: альтернативний процес 17">
            <a:extLst>
              <a:ext uri="{FF2B5EF4-FFF2-40B4-BE49-F238E27FC236}">
                <a16:creationId xmlns:a16="http://schemas.microsoft.com/office/drawing/2014/main" id="{13E82A54-8C7F-04F9-CD05-F921E0E06F09}"/>
              </a:ext>
            </a:extLst>
          </p:cNvPr>
          <p:cNvSpPr/>
          <p:nvPr/>
        </p:nvSpPr>
        <p:spPr>
          <a:xfrm>
            <a:off x="6742432" y="5598934"/>
            <a:ext cx="5391150" cy="1225296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1AF41-C697-63F1-813C-76804364FEE2}"/>
              </a:ext>
            </a:extLst>
          </p:cNvPr>
          <p:cNvSpPr txBox="1"/>
          <p:nvPr/>
        </p:nvSpPr>
        <p:spPr>
          <a:xfrm>
            <a:off x="6742432" y="5738316"/>
            <a:ext cx="598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>
                <a:solidFill>
                  <a:schemeClr val="bg1"/>
                </a:solidFill>
              </a:rPr>
              <a:t>Власниця ікони на сьогоднішній час. </a:t>
            </a:r>
          </a:p>
          <a:p>
            <a:pPr algn="l"/>
            <a:r>
              <a:rPr lang="uk-UA" sz="2400" b="1" dirty="0">
                <a:solidFill>
                  <a:schemeClr val="bg1"/>
                </a:solidFill>
              </a:rPr>
              <a:t>Лосінець Тетяна Павлівна – моя бабуся. </a:t>
            </a:r>
          </a:p>
          <a:p>
            <a:pPr algn="l"/>
            <a:endParaRPr lang="uk-UA" sz="2400" b="1" dirty="0">
              <a:solidFill>
                <a:schemeClr val="bg1"/>
              </a:solidFill>
            </a:endParaRPr>
          </a:p>
          <a:p>
            <a:pPr algn="l"/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33" y="2905303"/>
            <a:ext cx="4824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 algn="just"/>
            <a:r>
              <a:rPr lang="ru-RU" sz="2800" dirty="0" err="1"/>
              <a:t>Точної</a:t>
            </a:r>
            <a:r>
              <a:rPr lang="ru-RU" sz="2800" dirty="0"/>
              <a:t> </a:t>
            </a:r>
            <a:r>
              <a:rPr lang="ru-RU" sz="2800" dirty="0" err="1"/>
              <a:t>дати</a:t>
            </a:r>
            <a:r>
              <a:rPr lang="ru-RU" sz="2800" dirty="0"/>
              <a:t>, коли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реліквії</a:t>
            </a:r>
            <a:r>
              <a:rPr lang="ru-RU" sz="2800" dirty="0"/>
              <a:t> </a:t>
            </a:r>
            <a:r>
              <a:rPr lang="ru-RU" sz="2800" dirty="0" err="1"/>
              <a:t>з’явились</a:t>
            </a:r>
            <a:r>
              <a:rPr lang="ru-RU" sz="2800" dirty="0"/>
              <a:t> у </a:t>
            </a:r>
            <a:r>
              <a:rPr lang="ru-RU" sz="2800" dirty="0" err="1"/>
              <a:t>нашій</a:t>
            </a:r>
            <a:r>
              <a:rPr lang="ru-RU" sz="2800" dirty="0"/>
              <a:t> </a:t>
            </a:r>
            <a:r>
              <a:rPr lang="ru-RU" sz="2800" dirty="0" err="1"/>
              <a:t>родині</a:t>
            </a:r>
            <a:r>
              <a:rPr lang="ru-RU" sz="2800" dirty="0"/>
              <a:t>, не </a:t>
            </a:r>
            <a:r>
              <a:rPr lang="ru-RU" sz="2800" dirty="0" err="1"/>
              <a:t>знає</a:t>
            </a:r>
            <a:r>
              <a:rPr lang="ru-RU" sz="2800" dirty="0"/>
              <a:t> </a:t>
            </a:r>
            <a:r>
              <a:rPr lang="ru-RU" sz="2800" dirty="0" err="1"/>
              <a:t>ніхто</a:t>
            </a:r>
            <a:r>
              <a:rPr lang="ru-RU" sz="2800"/>
              <a:t>, але орієнтовно</a:t>
            </a:r>
            <a:r>
              <a:rPr lang="ru-RU" sz="2800" dirty="0"/>
              <a:t> у 18 </a:t>
            </a:r>
            <a:r>
              <a:rPr lang="ru-RU" sz="2800" dirty="0" err="1"/>
              <a:t>столітті</a:t>
            </a:r>
            <a:r>
              <a:rPr lang="ru-RU" sz="2800" dirty="0"/>
              <a:t>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3612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10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D76E2-9C16-AE8C-7AEA-E8E7E2D0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12" y="367880"/>
            <a:ext cx="4391024" cy="1323439"/>
          </a:xfrm>
        </p:spPr>
        <p:txBody>
          <a:bodyPr anchor="t">
            <a:normAutofit/>
          </a:bodyPr>
          <a:lstStyle/>
          <a:p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92A770-BB69-0411-7911-E93F7C199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14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60" name="Group 12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14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2" name="Content Placeholder 7">
            <a:extLst>
              <a:ext uri="{FF2B5EF4-FFF2-40B4-BE49-F238E27FC236}">
                <a16:creationId xmlns:a16="http://schemas.microsoft.com/office/drawing/2014/main" id="{7484A46C-339D-5ECE-F82F-46A6DF2C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815" y="682185"/>
            <a:ext cx="5177291" cy="5728343"/>
          </a:xfrm>
        </p:spPr>
        <p:txBody>
          <a:bodyPr>
            <a:noAutofit/>
          </a:bodyPr>
          <a:lstStyle/>
          <a:p>
            <a:pPr marL="0" indent="174625">
              <a:buNone/>
            </a:pPr>
            <a:r>
              <a:rPr lang="uk-UA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Бабуся мені розповіла, яким чином  вони до нас потрапили. </a:t>
            </a:r>
          </a:p>
          <a:p>
            <a:pPr marL="0" indent="174625">
              <a:buNone/>
            </a:pPr>
            <a:r>
              <a:rPr lang="uk-UA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моєї </a:t>
            </a:r>
            <a:r>
              <a:rPr lang="uk-UA" kern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прапрапрапрабабусі</a:t>
            </a:r>
            <a:r>
              <a:rPr lang="uk-UA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kern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Огапки</a:t>
            </a:r>
            <a:r>
              <a:rPr lang="uk-UA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доволі часто, за дивних обставин, помирали чоловіки, за яких вона виходила заміж. У селі її почали боятися та називати чорною вдовою. Бабуся й сама почала у це вірити. Одного разу з чужого села прийшов дідусь і запропонував їй жити  разом, оскільки вони вже обоє були похилого віку.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2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AE8BC13-3115-FDC7-B11F-7E1F8274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034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E8EB36A5-1307-A974-838D-5492B9C72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51" y="465666"/>
            <a:ext cx="5170275" cy="6392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/>
              <a:t>Хоча моїй бабусі самій було тяжко ставати до важкої праці, вона йому декілька разів відмовляла, тому що  боялася за нього, не хотіла, щоб ще один чоловік у  її житті помер. Дідусь переконав її, що не боїться, та що разом краще буде жити та працювати. Пізніше  вона погодилась. Зрештою прожили вони щасливо удвох.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16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84858D-ADE3-0B53-73A1-ED1F1D8D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9" y="107005"/>
            <a:ext cx="4860639" cy="675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/>
              <a:t>Одного разу дідусь приніс з собою  ікону та стареньку Євангелію. Бабуся вже пізніше дізналась, що дідусь був читцем та єдиним у селі, хто умів читати. </a:t>
            </a:r>
          </a:p>
          <a:p>
            <a:pPr marL="0" indent="0">
              <a:buNone/>
            </a:pPr>
            <a:r>
              <a:rPr lang="uk-UA" sz="3200" dirty="0"/>
              <a:t>Часто вечорами люди збирались біля їх будинку, де дідусь читав їм Євангелію. Були випадки, коли люди приходили і він читав листи, які їм надходили.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1DEB31A-22AE-2605-DF25-392C03DFB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1538" b="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054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051C47E-0313-0562-7262-0C08F2F3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184826"/>
            <a:ext cx="5204297" cy="6673174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uk-UA" sz="3200" dirty="0"/>
              <a:t>За радянсько-німецької війни у селі почали будувати церкву. На жаль, бабусі та дідуся тоді вже не було в живих, але був їх нащадок – бабуся Меланія. Коли церква була добудована, люди почали допомагати церкві тим, що почали зносити інвентар для богослужіння. Меланія також наважилась допомогти, тому пожертвувала у церкву Євангелію. </a:t>
            </a:r>
            <a:endParaRPr lang="en-US" sz="32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FA21B6-65C8-CBD1-5729-6F4E3F4D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809548"/>
            <a:ext cx="6155141" cy="52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BF0EB9-08D6-BBD8-9034-C57C3B578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70" y="227212"/>
            <a:ext cx="5962785" cy="6218037"/>
          </a:xfrm>
        </p:spPr>
        <p:txBody>
          <a:bodyPr>
            <a:noAutofit/>
          </a:bodyPr>
          <a:lstStyle/>
          <a:p>
            <a:pPr marL="0" indent="174625">
              <a:buNone/>
            </a:pPr>
            <a:r>
              <a:rPr lang="uk-UA" sz="3600" dirty="0"/>
              <a:t>Через декілька років, під час хрущовської антирелігійної кампанії, церкву було зруйновано. За словами односельців, уночі в церкву увірвались незнайомі люди і почали виносити звідти майно. Вже на світанку церкву зруйнували, а уламки з дзвонами та хрестами втопили у озері. Дідусева Євангелія також зникла.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6EA153B-CF82-1472-3AB7-166A3EE9F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6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9306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820</Words>
  <Application>Microsoft Office PowerPoint</Application>
  <PresentationFormat>Широкий екран</PresentationFormat>
  <Paragraphs>59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Реліквії моєї родини</vt:lpstr>
      <vt:lpstr>Зміст:</vt:lpstr>
      <vt:lpstr>Реліквії моєї родини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Найбільш незвичайною є сцена в середньому ряду знизу. </vt:lpstr>
      <vt:lpstr>Презентація PowerPoint</vt:lpstr>
      <vt:lpstr>Висновок:</vt:lpstr>
      <vt:lpstr>Список використаних джерел: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Реліквія моєї сім’ї</dc:title>
  <dc:creator>kravcukmelanka69@gmail.com</dc:creator>
  <cp:lastModifiedBy>kravcukmelanka69@gmail.com</cp:lastModifiedBy>
  <cp:revision>36</cp:revision>
  <dcterms:created xsi:type="dcterms:W3CDTF">2023-04-11T21:20:43Z</dcterms:created>
  <dcterms:modified xsi:type="dcterms:W3CDTF">2023-04-23T21:21:43Z</dcterms:modified>
</cp:coreProperties>
</file>