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60" r:id="rId7"/>
    <p:sldId id="266" r:id="rId8"/>
    <p:sldId id="268" r:id="rId9"/>
    <p:sldId id="263" r:id="rId10"/>
    <p:sldId id="267" r:id="rId11"/>
    <p:sldId id="269" r:id="rId12"/>
    <p:sldId id="270" r:id="rId13"/>
    <p:sldId id="271" r:id="rId14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79C598A0-6389-4FD0-A026-3AC0926C56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185631D-31E2-4332-B315-61BF10A509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2460A-72C2-479A-824B-679D81ADC588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3E1C65D-4A71-47AF-BD76-FABBAD42A7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93BB66C-7ABE-4C2A-84D7-AE05BA407A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539DD-A92B-4F1C-BC38-2E7C8B88C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328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65A44-E243-40BB-AAED-976B10DE93EF}" type="datetimeFigureOut">
              <a:rPr lang="ru-RU" noProof="0" smtClean="0"/>
              <a:t>22.04.2023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C0BD4-A34C-469F-B9A9-E8F46BC9351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07670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0BD4-A34C-469F-B9A9-E8F46BC93518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33769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0BD4-A34C-469F-B9A9-E8F46BC93518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74536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0BD4-A34C-469F-B9A9-E8F46BC93518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24535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0BD4-A34C-469F-B9A9-E8F46BC93518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41872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0BD4-A34C-469F-B9A9-E8F46BC93518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87536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0BD4-A34C-469F-B9A9-E8F46BC93518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79174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0BD4-A34C-469F-B9A9-E8F46BC93518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19788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0BD4-A34C-469F-B9A9-E8F46BC93518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02541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0BD4-A34C-469F-B9A9-E8F46BC93518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9547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C881DD58-6110-42C7-9604-3E312D6C2D3B}" type="datetime1">
              <a:rPr lang="ru-RU" noProof="0" smtClean="0"/>
              <a:t>22.04.2023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Прямоугольник 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Прямоугольник 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E25D7ED9-15E8-456B-9043-13ADF8AB79D7}" type="datetime1">
              <a:rPr lang="ru-RU" noProof="0" smtClean="0"/>
              <a:t>22.04.2023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 anchor="t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425941-3DD5-41F9-B09F-193FEF772587}" type="datetime1">
              <a:rPr lang="ru-RU" noProof="0" smtClean="0"/>
              <a:t>22.04.2023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17DB92-4810-4389-89B2-054F933E2F5F}" type="datetime1">
              <a:rPr lang="ru-RU" noProof="0" smtClean="0"/>
              <a:t>22.04.2023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5D4091-5C1E-4C09-A3E2-A3F3BCA87B79}" type="datetime1">
              <a:rPr lang="ru-RU" noProof="0" smtClean="0"/>
              <a:t>22.04.2023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92D991-7089-4DC2-9503-CA5EF086B634}" type="datetime1">
              <a:rPr lang="ru-RU" noProof="0" smtClean="0"/>
              <a:t>22.04.2023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3EBBD-1E81-4456-8129-DF67B1ED666B}" type="datetime1">
              <a:rPr lang="ru-RU" noProof="0" smtClean="0"/>
              <a:t>22.04.2023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8F58C0-F6AD-4BCB-A6F5-F9E7791A3837}" type="datetime1">
              <a:rPr lang="ru-RU" noProof="0" smtClean="0"/>
              <a:t>22.04.2023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477DC9-5435-44D0-95AB-3C3F83189E16}" type="datetime1">
              <a:rPr lang="ru-RU" noProof="0" smtClean="0"/>
              <a:t>22.04.2023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галерея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44E216-DE60-44BD-B2E6-80ABE805C558}" type="datetime1">
              <a:rPr lang="ru-RU" noProof="0" smtClean="0"/>
              <a:t>22.04.2023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Объект 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Объект 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Текст 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7"/>
            <a:ext cx="0" cy="86400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7"/>
            <a:ext cx="0" cy="86400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93AEF0B6-B9A8-40AE-A0DD-96A547ABA25B}" type="datetime1">
              <a:rPr lang="ru-RU" noProof="0" smtClean="0"/>
              <a:t>22.04.2023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g"/><Relationship Id="rId5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g"/><Relationship Id="rId5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8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10" Type="http://schemas.openxmlformats.org/officeDocument/2006/relationships/image" Target="../media/image11.jpg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10" Type="http://schemas.openxmlformats.org/officeDocument/2006/relationships/image" Target="../media/image14.jp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6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studfile.net/preview/5186625/page:2/" TargetMode="External"/><Relationship Id="rId4" Type="http://schemas.openxmlformats.org/officeDocument/2006/relationships/hyperlink" Target="https://essuir.sumdu.edu.ua/bitstream/123456789/46977/1/Pulypenko_Pliashky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864" y="389789"/>
            <a:ext cx="12122331" cy="2541431"/>
          </a:xfrm>
        </p:spPr>
        <p:txBody>
          <a:bodyPr rtlCol="0">
            <a:normAutofit/>
          </a:bodyPr>
          <a:lstStyle/>
          <a:p>
            <a:r>
              <a:rPr lang="uk-UA" sz="4400" dirty="0"/>
              <a:t>Електроскоп з пластикової пляшки. Принцип дії електроскопа.</a:t>
            </a: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4400" y="3523648"/>
            <a:ext cx="9229680" cy="2735484"/>
          </a:xfrm>
        </p:spPr>
        <p:txBody>
          <a:bodyPr rtlCol="0">
            <a:normAutofit lnSpcReduction="10000"/>
          </a:bodyPr>
          <a:lstStyle/>
          <a:p>
            <a:r>
              <a:rPr lang="uk-UA" dirty="0" smtClean="0"/>
              <a:t>Робота учениці 9-Б класу Дніпропетровського обласного ліцею-інтернату фізико-математичного профілю </a:t>
            </a:r>
          </a:p>
          <a:p>
            <a:r>
              <a:rPr lang="uk-UA" b="1" dirty="0" err="1" smtClean="0"/>
              <a:t>Константінової</a:t>
            </a:r>
            <a:r>
              <a:rPr lang="uk-UA" b="1" dirty="0" smtClean="0"/>
              <a:t> Юліани Дмитрівни.</a:t>
            </a:r>
          </a:p>
          <a:p>
            <a:r>
              <a:rPr lang="uk-UA" dirty="0" smtClean="0"/>
              <a:t>Відділення </a:t>
            </a:r>
            <a:r>
              <a:rPr lang="uk-UA" dirty="0" err="1" smtClean="0"/>
              <a:t>ман</a:t>
            </a:r>
            <a:r>
              <a:rPr lang="uk-UA" dirty="0" smtClean="0"/>
              <a:t>: </a:t>
            </a:r>
            <a:r>
              <a:rPr lang="uk-UA" b="1" dirty="0" smtClean="0"/>
              <a:t>Дніпропетровське відділення </a:t>
            </a:r>
            <a:r>
              <a:rPr lang="uk-UA" b="1" dirty="0" err="1" smtClean="0"/>
              <a:t>ман</a:t>
            </a:r>
            <a:endParaRPr lang="uk-UA" b="1" dirty="0" smtClean="0"/>
          </a:p>
          <a:p>
            <a:r>
              <a:rPr lang="uk-UA" dirty="0" smtClean="0"/>
              <a:t>Керівник проекту</a:t>
            </a:r>
            <a:r>
              <a:rPr lang="uk-UA" smtClean="0"/>
              <a:t>: </a:t>
            </a:r>
            <a:r>
              <a:rPr lang="ru-RU"/>
              <a:t>Старший викладач ФТФ Дніпровського національного університету імені Олеся </a:t>
            </a:r>
            <a:r>
              <a:rPr lang="ru-RU" smtClean="0"/>
              <a:t>Гончара </a:t>
            </a:r>
            <a:r>
              <a:rPr lang="uk-UA" b="1" smtClean="0"/>
              <a:t>стаценко </a:t>
            </a:r>
            <a:r>
              <a:rPr lang="uk-UA" b="1" dirty="0" err="1" smtClean="0"/>
              <a:t>володимир</a:t>
            </a:r>
            <a:r>
              <a:rPr lang="uk-UA" b="1" dirty="0" smtClean="0"/>
              <a:t> </a:t>
            </a:r>
            <a:r>
              <a:rPr lang="uk-UA" b="1" dirty="0" err="1" smtClean="0"/>
              <a:t>іванович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 smtClean="0"/>
              <a:t>Дякую за увагу!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282026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r>
              <a:rPr lang="uk-UA" sz="2400" dirty="0"/>
              <a:t>Пластикові пляшки відкривають великі можливості для демонстрації фізичних  явищ - вони мають різну форму і об'єм, прозорі і міцні, легко деформуються, ріжуться  ножицями і проколюються шилом, герметично закриваються своїми кришками і  пробками з патрубками від пляшок з миючих засобів. </a:t>
            </a:r>
            <a:endParaRPr lang="uk-UA" sz="2400" dirty="0" smtClean="0"/>
          </a:p>
          <a:p>
            <a:r>
              <a:rPr lang="uk-UA" sz="2400" dirty="0" smtClean="0"/>
              <a:t>Пляшки </a:t>
            </a:r>
            <a:r>
              <a:rPr lang="uk-UA" sz="2400" dirty="0"/>
              <a:t>із пластику доступні всім, і досліди з ними не вимагають ніяких матеріальних витрат.</a:t>
            </a:r>
          </a:p>
          <a:p>
            <a:pPr lvl="0" rtl="0"/>
            <a:endParaRPr lang="ru-RU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Графический объект 4" descr="Мужчина и женщина">
            <a:extLst>
              <a:ext uri="{FF2B5EF4-FFF2-40B4-BE49-F238E27FC236}">
                <a16:creationId xmlns:a16="http://schemas.microsoft.com/office/drawing/2014/main" xmlns="" id="{2DED0F48-76A7-437D-9746-E2DF97A1C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53742" y="216211"/>
            <a:ext cx="1122450" cy="11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986B87E-83DC-455A-94FE-389658903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0909" y="1053094"/>
            <a:ext cx="4788422" cy="4110414"/>
          </a:xfrm>
        </p:spPr>
        <p:txBody>
          <a:bodyPr rtlCol="0">
            <a:noAutofit/>
          </a:bodyPr>
          <a:lstStyle/>
          <a:p>
            <a:endParaRPr lang="uk-UA" sz="2000" dirty="0" smtClean="0"/>
          </a:p>
          <a:p>
            <a:r>
              <a:rPr lang="uk-UA" sz="2000" dirty="0" smtClean="0"/>
              <a:t>Електроскоп </a:t>
            </a:r>
            <a:r>
              <a:rPr lang="uk-UA" sz="2000" dirty="0"/>
              <a:t>використовують для виявлення електричних зарядів і визначення приблизно їх величин. </a:t>
            </a:r>
            <a:endParaRPr lang="uk-UA" sz="2000" dirty="0" smtClean="0"/>
          </a:p>
          <a:p>
            <a:r>
              <a:rPr lang="uk-UA" sz="2000" dirty="0" smtClean="0"/>
              <a:t>Принцип </a:t>
            </a:r>
            <a:r>
              <a:rPr lang="uk-UA" sz="2000" dirty="0"/>
              <a:t>дії електроскопа досить нескладний: варто тільки взяти тіло, заряд якого потрібно визначити і піднести його до кульки стрижня. </a:t>
            </a:r>
            <a:endParaRPr lang="uk-UA" sz="2000" dirty="0" smtClean="0"/>
          </a:p>
          <a:p>
            <a:r>
              <a:rPr lang="uk-UA" sz="2000" dirty="0" smtClean="0"/>
              <a:t>Це </a:t>
            </a:r>
            <a:r>
              <a:rPr lang="uk-UA" sz="2000" dirty="0"/>
              <a:t>засновано на законі Кулона, згідно з яким на однойменно заряджені тіла діють сили взаємного відштовхування.</a:t>
            </a:r>
          </a:p>
          <a:p>
            <a:pPr rtl="0"/>
            <a:endParaRPr lang="ru-RU" sz="2000" dirty="0"/>
          </a:p>
          <a:p>
            <a:pPr rtl="0"/>
            <a:endParaRPr lang="ru-RU" sz="2000" dirty="0"/>
          </a:p>
        </p:txBody>
      </p:sp>
      <p:pic>
        <p:nvPicPr>
          <p:cNvPr id="7" name="Графический объект 6" descr="Шестеренки">
            <a:extLst>
              <a:ext uri="{FF2B5EF4-FFF2-40B4-BE49-F238E27FC236}">
                <a16:creationId xmlns:a16="http://schemas.microsoft.com/office/drawing/2014/main" xmlns="" id="{DA9595F8-50AF-4C85-9BC5-B52646E11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16904" y="243287"/>
            <a:ext cx="1122450" cy="112245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331" y="1646238"/>
            <a:ext cx="4109698" cy="4109698"/>
          </a:xfrm>
        </p:spPr>
      </p:pic>
    </p:spTree>
    <p:extLst>
      <p:ext uri="{BB962C8B-B14F-4D97-AF65-F5344CB8AC3E}">
        <p14:creationId xmlns:p14="http://schemas.microsoft.com/office/powerpoint/2010/main" val="416409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986B87E-83DC-455A-94FE-389658903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65700" y="1460962"/>
            <a:ext cx="4788422" cy="4110414"/>
          </a:xfrm>
        </p:spPr>
        <p:txBody>
          <a:bodyPr rtlCol="0">
            <a:noAutofit/>
          </a:bodyPr>
          <a:lstStyle/>
          <a:p>
            <a:r>
              <a:rPr lang="uk-UA" sz="2000" dirty="0"/>
              <a:t>Один з варіантів простого електроскопу складається з металевого стрижня — електрода і підвішених до нього двох листочків фольги. </a:t>
            </a:r>
            <a:endParaRPr lang="uk-UA" sz="2000" dirty="0" smtClean="0"/>
          </a:p>
          <a:p>
            <a:r>
              <a:rPr lang="uk-UA" sz="2000" dirty="0" smtClean="0"/>
              <a:t>При </a:t>
            </a:r>
            <a:r>
              <a:rPr lang="uk-UA" sz="2000" dirty="0"/>
              <a:t>дотику до електроду зарядженим предметом заряди стікають через електрод на листочки фольги, листочки виявляються однойменно зарядженими і тому відхиляються один від одного</a:t>
            </a:r>
            <a:r>
              <a:rPr lang="uk-UA" sz="2000" dirty="0" smtClean="0"/>
              <a:t>.</a:t>
            </a:r>
            <a:endParaRPr lang="uk-UA" sz="2000" dirty="0"/>
          </a:p>
          <a:p>
            <a:pPr rtl="0"/>
            <a:endParaRPr lang="ru-RU" sz="2000" dirty="0"/>
          </a:p>
          <a:p>
            <a:pPr rtl="0"/>
            <a:endParaRPr lang="ru-RU" sz="2000" dirty="0"/>
          </a:p>
        </p:txBody>
      </p:sp>
      <p:pic>
        <p:nvPicPr>
          <p:cNvPr id="7" name="Графический объект 6" descr="Шестеренки">
            <a:extLst>
              <a:ext uri="{FF2B5EF4-FFF2-40B4-BE49-F238E27FC236}">
                <a16:creationId xmlns:a16="http://schemas.microsoft.com/office/drawing/2014/main" xmlns="" id="{DA9595F8-50AF-4C85-9BC5-B52646E11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16904" y="243287"/>
            <a:ext cx="1122450" cy="11224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4" y="1936649"/>
            <a:ext cx="6007261" cy="363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5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>
            <a:normAutofit/>
          </a:bodyPr>
          <a:lstStyle/>
          <a:p>
            <a:pPr rtl="0"/>
            <a:r>
              <a:rPr lang="uk-UA" sz="3600" dirty="0" smtClean="0"/>
              <a:t>Мета дослідження</a:t>
            </a:r>
            <a:endParaRPr lang="uk-UA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853754"/>
            <a:ext cx="9603275" cy="3450613"/>
          </a:xfrm>
        </p:spPr>
        <p:txBody>
          <a:bodyPr rtlCol="0">
            <a:noAutofit/>
          </a:bodyPr>
          <a:lstStyle/>
          <a:p>
            <a:r>
              <a:rPr lang="uk-UA" sz="3200" dirty="0" smtClean="0"/>
              <a:t>зробити </a:t>
            </a:r>
            <a:r>
              <a:rPr lang="uk-UA" sz="3200" dirty="0"/>
              <a:t>саморобний електроскоп за даними пунктами, впевнитися в його працездатності, зробити певні висновки щодо роботи приладу та з’ясувати на чому заснований його принцип дії.</a:t>
            </a:r>
          </a:p>
          <a:p>
            <a:r>
              <a:rPr lang="uk-UA" sz="3200" dirty="0"/>
              <a:t>Об’єкт та предмет дослідження: саморобний електроскоп, принцип його дії</a:t>
            </a:r>
          </a:p>
          <a:p>
            <a:pPr rtl="0"/>
            <a:endParaRPr lang="ru-RU" sz="3200" dirty="0"/>
          </a:p>
        </p:txBody>
      </p:sp>
      <p:pic>
        <p:nvPicPr>
          <p:cNvPr id="4" name="Графический объект 3" descr="Лампочка">
            <a:extLst>
              <a:ext uri="{FF2B5EF4-FFF2-40B4-BE49-F238E27FC236}">
                <a16:creationId xmlns:a16="http://schemas.microsoft.com/office/drawing/2014/main" xmlns="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8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FF222A-0050-42E6-8C3E-86E3C365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09" y="798974"/>
            <a:ext cx="9610182" cy="601226"/>
          </a:xfrm>
        </p:spPr>
        <p:txBody>
          <a:bodyPr rtlCol="0"/>
          <a:lstStyle/>
          <a:p>
            <a:pPr rtl="0"/>
            <a:r>
              <a:rPr lang="ru-RU" dirty="0" err="1" smtClean="0"/>
              <a:t>Хід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196946F-82A2-4DBD-98DD-DB5D7C5DF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97885" y="4132854"/>
            <a:ext cx="3036438" cy="1998675"/>
          </a:xfrm>
        </p:spPr>
        <p:txBody>
          <a:bodyPr rtlCol="0">
            <a:normAutofit/>
          </a:bodyPr>
          <a:lstStyle/>
          <a:p>
            <a:r>
              <a:rPr lang="ru-RU" sz="1800" dirty="0"/>
              <a:t>3. </a:t>
            </a:r>
            <a:r>
              <a:rPr lang="uk-UA" sz="1800" dirty="0" smtClean="0"/>
              <a:t>Робимо кульку/кубик з фольги, що служитиме кондуктором, яку закріплюємо на верхівці</a:t>
            </a:r>
            <a:endParaRPr lang="uk-UA" sz="18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B15ED6EF-4F9A-41A9-B336-BFC6782228D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750342" y="4397510"/>
            <a:ext cx="3036438" cy="1773777"/>
          </a:xfrm>
        </p:spPr>
        <p:txBody>
          <a:bodyPr rtlCol="0">
            <a:normAutofit/>
          </a:bodyPr>
          <a:lstStyle/>
          <a:p>
            <a:r>
              <a:rPr lang="ru-RU" sz="2000" dirty="0"/>
              <a:t>2. </a:t>
            </a:r>
            <a:r>
              <a:rPr lang="uk-UA" sz="2000" dirty="0" smtClean="0"/>
              <a:t>Прикріпляємо стрижень з проволоки</a:t>
            </a:r>
            <a:endParaRPr lang="uk-UA" sz="200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477A6E10-A1AB-44F7-B196-12B4EE7B21E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2037" y="4272460"/>
            <a:ext cx="3036438" cy="1719461"/>
          </a:xfrm>
        </p:spPr>
        <p:txBody>
          <a:bodyPr rtlCol="0">
            <a:normAutofit/>
          </a:bodyPr>
          <a:lstStyle/>
          <a:p>
            <a:r>
              <a:rPr lang="ru-RU" sz="1800" dirty="0" smtClean="0"/>
              <a:t>1. </a:t>
            </a:r>
            <a:r>
              <a:rPr lang="uk-UA" sz="1800" dirty="0" smtClean="0"/>
              <a:t>Готуємо пластикову пляшку без кришки для  корпусу майбутнього електроскопа</a:t>
            </a:r>
            <a:endParaRPr lang="uk-UA" sz="1800" dirty="0"/>
          </a:p>
        </p:txBody>
      </p:sp>
      <p:pic>
        <p:nvPicPr>
          <p:cNvPr id="10" name="Графический объект 9" descr="Звезда">
            <a:extLst>
              <a:ext uri="{FF2B5EF4-FFF2-40B4-BE49-F238E27FC236}">
                <a16:creationId xmlns:a16="http://schemas.microsoft.com/office/drawing/2014/main" xmlns="" id="{F76D2371-447B-414B-9273-61F2CA39A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897703" y="280289"/>
            <a:ext cx="1044000" cy="1044000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1847258"/>
            <a:ext cx="3433759" cy="2285596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idx="1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16" y="1817116"/>
            <a:ext cx="3474964" cy="2315738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idx="1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974" y="1817116"/>
            <a:ext cx="3435199" cy="2289238"/>
          </a:xfrm>
        </p:spPr>
      </p:pic>
    </p:spTree>
    <p:extLst>
      <p:ext uri="{BB962C8B-B14F-4D97-AF65-F5344CB8AC3E}">
        <p14:creationId xmlns:p14="http://schemas.microsoft.com/office/powerpoint/2010/main" val="241229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FF222A-0050-42E6-8C3E-86E3C365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09" y="798974"/>
            <a:ext cx="9610182" cy="601226"/>
          </a:xfrm>
        </p:spPr>
        <p:txBody>
          <a:bodyPr rtlCol="0"/>
          <a:lstStyle/>
          <a:p>
            <a:pPr rtl="0"/>
            <a:r>
              <a:rPr lang="ru-RU" dirty="0" err="1" smtClean="0"/>
              <a:t>Хід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196946F-82A2-4DBD-98DD-DB5D7C5DF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0607" y="4185105"/>
            <a:ext cx="4528717" cy="1796556"/>
          </a:xfrm>
        </p:spPr>
        <p:txBody>
          <a:bodyPr rtlCol="0">
            <a:noAutofit/>
          </a:bodyPr>
          <a:lstStyle/>
          <a:p>
            <a:r>
              <a:rPr lang="ru-RU" sz="1800" dirty="0"/>
              <a:t>6. </a:t>
            </a:r>
            <a:r>
              <a:rPr lang="ru-RU" sz="1800" dirty="0" err="1"/>
              <a:t>Підносимо</a:t>
            </a:r>
            <a:r>
              <a:rPr lang="ru-RU" sz="1800" dirty="0"/>
              <a:t> </a:t>
            </a:r>
            <a:r>
              <a:rPr lang="ru-RU" sz="1800" dirty="0" err="1"/>
              <a:t>наелектризований</a:t>
            </a:r>
            <a:r>
              <a:rPr lang="ru-RU" sz="1800" dirty="0"/>
              <a:t> предмет до кондуктора (кульки з фольги), яку ми </a:t>
            </a:r>
            <a:r>
              <a:rPr lang="ru-RU" sz="1800" dirty="0" err="1"/>
              <a:t>закріпили</a:t>
            </a:r>
            <a:r>
              <a:rPr lang="ru-RU" sz="1800" dirty="0"/>
              <a:t> на </a:t>
            </a:r>
            <a:r>
              <a:rPr lang="ru-RU" sz="1800" dirty="0" err="1"/>
              <a:t>верхівці</a:t>
            </a:r>
            <a:r>
              <a:rPr lang="ru-RU" sz="1800" dirty="0"/>
              <a:t> і </a:t>
            </a:r>
            <a:r>
              <a:rPr lang="ru-RU" sz="1800" dirty="0" err="1"/>
              <a:t>бачимо</a:t>
            </a:r>
            <a:r>
              <a:rPr lang="ru-RU" sz="1800" dirty="0"/>
              <a:t>, як </a:t>
            </a:r>
            <a:r>
              <a:rPr lang="ru-RU" sz="1800" dirty="0" err="1"/>
              <a:t>сторони</a:t>
            </a:r>
            <a:r>
              <a:rPr lang="ru-RU" sz="1800" dirty="0"/>
              <a:t> </a:t>
            </a:r>
            <a:r>
              <a:rPr lang="ru-RU" sz="1800" dirty="0" err="1"/>
              <a:t>зігнутої</a:t>
            </a:r>
            <a:r>
              <a:rPr lang="ru-RU" sz="1800" dirty="0"/>
              <a:t> </a:t>
            </a:r>
            <a:r>
              <a:rPr lang="ru-RU" sz="1800" dirty="0" err="1"/>
              <a:t>навпіл</a:t>
            </a:r>
            <a:r>
              <a:rPr lang="ru-RU" sz="1800" dirty="0"/>
              <a:t> </a:t>
            </a:r>
            <a:r>
              <a:rPr lang="ru-RU" sz="1800" dirty="0" err="1"/>
              <a:t>пластини</a:t>
            </a:r>
            <a:r>
              <a:rPr lang="ru-RU" sz="1800" dirty="0"/>
              <a:t> </a:t>
            </a:r>
            <a:r>
              <a:rPr lang="ru-RU" sz="1800" dirty="0" err="1"/>
              <a:t>відштовхуються</a:t>
            </a:r>
            <a:r>
              <a:rPr lang="ru-RU" sz="1800" dirty="0"/>
              <a:t> одна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одної</a:t>
            </a:r>
            <a:endParaRPr lang="ru-RU" sz="18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B15ED6EF-4F9A-41A9-B336-BFC6782228D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77781" y="4185105"/>
            <a:ext cx="3036438" cy="1828092"/>
          </a:xfrm>
        </p:spPr>
        <p:txBody>
          <a:bodyPr rtlCol="0">
            <a:normAutofit/>
          </a:bodyPr>
          <a:lstStyle/>
          <a:p>
            <a:r>
              <a:rPr lang="ru-RU" sz="1800" dirty="0"/>
              <a:t>5. </a:t>
            </a:r>
            <a:r>
              <a:rPr lang="ru-RU" sz="1800" dirty="0" err="1"/>
              <a:t>Наелектризовуємо</a:t>
            </a:r>
            <a:r>
              <a:rPr lang="ru-RU" sz="1800" dirty="0"/>
              <a:t> будь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пластиковий</a:t>
            </a:r>
            <a:r>
              <a:rPr lang="ru-RU" sz="1800" dirty="0"/>
              <a:t> предмет (соломинка, ручка, </a:t>
            </a:r>
            <a:r>
              <a:rPr lang="ru-RU" sz="1800" dirty="0" err="1"/>
              <a:t>гребінець</a:t>
            </a:r>
            <a:r>
              <a:rPr lang="ru-RU" sz="1800" dirty="0"/>
              <a:t> і т.д.)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477A6E10-A1AB-44F7-B196-12B4EE7B21E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771744" y="4185105"/>
            <a:ext cx="3036438" cy="1828092"/>
          </a:xfrm>
        </p:spPr>
        <p:txBody>
          <a:bodyPr rtlCol="0">
            <a:normAutofit/>
          </a:bodyPr>
          <a:lstStyle/>
          <a:p>
            <a:r>
              <a:rPr lang="ru-RU" sz="1800" dirty="0"/>
              <a:t>4. </a:t>
            </a:r>
            <a:r>
              <a:rPr lang="ru-RU" sz="1800" dirty="0" err="1"/>
              <a:t>Вішаємо</a:t>
            </a:r>
            <a:r>
              <a:rPr lang="ru-RU" sz="1800" dirty="0"/>
              <a:t> на </a:t>
            </a:r>
            <a:r>
              <a:rPr lang="ru-RU" sz="1800" dirty="0" err="1"/>
              <a:t>тримач</a:t>
            </a:r>
            <a:r>
              <a:rPr lang="ru-RU" sz="1800" dirty="0"/>
              <a:t> </a:t>
            </a:r>
            <a:r>
              <a:rPr lang="ru-RU" sz="1800" dirty="0" err="1"/>
              <a:t>зігнуту</a:t>
            </a:r>
            <a:r>
              <a:rPr lang="ru-RU" sz="1800" dirty="0"/>
              <a:t> </a:t>
            </a:r>
            <a:r>
              <a:rPr lang="ru-RU" sz="1800" dirty="0" err="1"/>
              <a:t>навпіл</a:t>
            </a:r>
            <a:r>
              <a:rPr lang="ru-RU" sz="1800" dirty="0"/>
              <a:t> пластину з фольги - </a:t>
            </a:r>
            <a:r>
              <a:rPr lang="uk-UA" sz="1800" dirty="0" smtClean="0"/>
              <a:t>індикатор</a:t>
            </a:r>
            <a:endParaRPr lang="uk-UA" sz="1800" dirty="0"/>
          </a:p>
        </p:txBody>
      </p:sp>
      <p:pic>
        <p:nvPicPr>
          <p:cNvPr id="10" name="Графический объект 9" descr="Звезда">
            <a:extLst>
              <a:ext uri="{FF2B5EF4-FFF2-40B4-BE49-F238E27FC236}">
                <a16:creationId xmlns:a16="http://schemas.microsoft.com/office/drawing/2014/main" xmlns="" id="{F76D2371-447B-414B-9273-61F2CA39A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897703" y="280289"/>
            <a:ext cx="1044000" cy="104400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9" y="1840533"/>
            <a:ext cx="3420829" cy="2279662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idx="1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74" y="1838436"/>
            <a:ext cx="3482804" cy="2318242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idx="1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69" y="1838436"/>
            <a:ext cx="3478721" cy="2318242"/>
          </a:xfrm>
        </p:spPr>
      </p:pic>
    </p:spTree>
    <p:extLst>
      <p:ext uri="{BB962C8B-B14F-4D97-AF65-F5344CB8AC3E}">
        <p14:creationId xmlns:p14="http://schemas.microsoft.com/office/powerpoint/2010/main" val="336391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>
            <a:normAutofit/>
          </a:bodyPr>
          <a:lstStyle/>
          <a:p>
            <a:pPr rtl="0"/>
            <a:r>
              <a:rPr lang="ru-RU" sz="3600" dirty="0" err="1" smtClean="0"/>
              <a:t>висновок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2015732"/>
            <a:ext cx="9603275" cy="3908550"/>
          </a:xfrm>
        </p:spPr>
        <p:txBody>
          <a:bodyPr rtlCol="0">
            <a:normAutofit fontScale="70000" lnSpcReduction="20000"/>
          </a:bodyPr>
          <a:lstStyle/>
          <a:p>
            <a:r>
              <a:rPr lang="uk-UA" sz="2800" dirty="0"/>
              <a:t>Електроскоп - прилад для реєстрації </a:t>
            </a:r>
            <a:endParaRPr lang="uk-UA" sz="2800" dirty="0" smtClean="0"/>
          </a:p>
          <a:p>
            <a:pPr marL="0" indent="0">
              <a:buNone/>
            </a:pPr>
            <a:r>
              <a:rPr lang="uk-UA" sz="2800" dirty="0"/>
              <a:t> </a:t>
            </a:r>
            <a:r>
              <a:rPr lang="uk-UA" sz="2800" dirty="0" smtClean="0"/>
              <a:t>  електричного </a:t>
            </a:r>
            <a:r>
              <a:rPr lang="uk-UA" sz="2800" dirty="0"/>
              <a:t>заряду. </a:t>
            </a:r>
            <a:endParaRPr lang="uk-UA" sz="2800" dirty="0" smtClean="0"/>
          </a:p>
          <a:p>
            <a:r>
              <a:rPr lang="uk-UA" sz="2800" dirty="0" smtClean="0"/>
              <a:t>Його </a:t>
            </a:r>
            <a:r>
              <a:rPr lang="uk-UA" sz="2800" dirty="0"/>
              <a:t>принцип дії заснований </a:t>
            </a:r>
            <a:endParaRPr lang="uk-UA" sz="2800" dirty="0" smtClean="0"/>
          </a:p>
          <a:p>
            <a:pPr marL="0" indent="0">
              <a:buNone/>
            </a:pPr>
            <a:r>
              <a:rPr lang="uk-UA" sz="2800" dirty="0" smtClean="0"/>
              <a:t>   на </a:t>
            </a:r>
            <a:r>
              <a:rPr lang="uk-UA" sz="2800" dirty="0"/>
              <a:t>явищі електричного </a:t>
            </a:r>
            <a:r>
              <a:rPr lang="uk-UA" sz="2800" dirty="0" smtClean="0"/>
              <a:t>відштовхування</a:t>
            </a:r>
          </a:p>
          <a:p>
            <a:pPr marL="0" indent="0">
              <a:buNone/>
            </a:pPr>
            <a:r>
              <a:rPr lang="uk-UA" sz="2800" dirty="0" smtClean="0"/>
              <a:t>  однойменно </a:t>
            </a:r>
            <a:r>
              <a:rPr lang="uk-UA" sz="2800" dirty="0"/>
              <a:t>заряджених тіл. </a:t>
            </a:r>
            <a:endParaRPr lang="uk-UA" sz="2800" dirty="0" smtClean="0"/>
          </a:p>
          <a:p>
            <a:r>
              <a:rPr lang="uk-UA" sz="2800" dirty="0" smtClean="0"/>
              <a:t>Під </a:t>
            </a:r>
            <a:r>
              <a:rPr lang="uk-UA" sz="2800" dirty="0"/>
              <a:t>дією сили відштовхування листочки </a:t>
            </a:r>
            <a:endParaRPr lang="uk-UA" sz="2800" dirty="0" smtClean="0"/>
          </a:p>
          <a:p>
            <a:pPr marL="0" indent="0">
              <a:buNone/>
            </a:pPr>
            <a:r>
              <a:rPr lang="uk-UA" sz="2800" dirty="0"/>
              <a:t> </a:t>
            </a:r>
            <a:r>
              <a:rPr lang="uk-UA" sz="2800" dirty="0" smtClean="0"/>
              <a:t>  електроскопа </a:t>
            </a:r>
            <a:r>
              <a:rPr lang="uk-UA" sz="2800" dirty="0"/>
              <a:t>розійдуться на деякий кут. </a:t>
            </a:r>
            <a:endParaRPr lang="uk-UA" sz="2800" dirty="0" smtClean="0"/>
          </a:p>
          <a:p>
            <a:r>
              <a:rPr lang="uk-UA" sz="2800" dirty="0" smtClean="0"/>
              <a:t>Електрони </a:t>
            </a:r>
            <a:r>
              <a:rPr lang="uk-UA" sz="2800" dirty="0"/>
              <a:t>мають негативний заряд і відповідно вони відштовхуються від негативно зарядженого предмета.</a:t>
            </a:r>
          </a:p>
          <a:p>
            <a:pPr rtl="0"/>
            <a:endParaRPr lang="ru-RU" dirty="0"/>
          </a:p>
        </p:txBody>
      </p:sp>
      <p:pic>
        <p:nvPicPr>
          <p:cNvPr id="4" name="Графический объект 3" descr="Лампочка">
            <a:extLst>
              <a:ext uri="{FF2B5EF4-FFF2-40B4-BE49-F238E27FC236}">
                <a16:creationId xmlns:a16="http://schemas.microsoft.com/office/drawing/2014/main" xmlns="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94" y="1853754"/>
            <a:ext cx="4266781" cy="284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>
            <a:normAutofit/>
          </a:bodyPr>
          <a:lstStyle/>
          <a:p>
            <a:pPr rtl="0"/>
            <a:r>
              <a:rPr lang="ru-RU" sz="3600" dirty="0" err="1" smtClean="0"/>
              <a:t>Джерела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2015732"/>
            <a:ext cx="9603275" cy="3882792"/>
          </a:xfrm>
        </p:spPr>
        <p:txBody>
          <a:bodyPr rtlCol="0">
            <a:normAutofit fontScale="85000" lnSpcReduction="20000"/>
          </a:bodyPr>
          <a:lstStyle/>
          <a:p>
            <a:r>
              <a:rPr lang="uk-UA" dirty="0"/>
              <a:t>1. </a:t>
            </a:r>
            <a:r>
              <a:rPr lang="ru-RU" dirty="0" err="1"/>
              <a:t>Осв</a:t>
            </a:r>
            <a:r>
              <a:rPr lang="uk-UA" dirty="0"/>
              <a:t>іта, наука та виробництво: розвиток і перспективи Є. А. </a:t>
            </a:r>
            <a:r>
              <a:rPr lang="uk-UA" dirty="0" smtClean="0"/>
              <a:t>Пилипенко</a:t>
            </a:r>
          </a:p>
          <a:p>
            <a:pPr marL="0" indent="0">
              <a:buNone/>
            </a:pPr>
            <a:r>
              <a:rPr lang="uk-UA" u="sng" dirty="0" smtClean="0">
                <a:hlinkClick r:id="rId4"/>
              </a:rPr>
              <a:t>    https</a:t>
            </a:r>
            <a:r>
              <a:rPr lang="uk-UA" u="sng" dirty="0">
                <a:hlinkClick r:id="rId4"/>
              </a:rPr>
              <a:t>://essuir.sumdu.edu.ua/bitstream/123456789/46977/1/Pulypenko_Pliashky.pdf</a:t>
            </a:r>
            <a:endParaRPr lang="uk-UA" dirty="0"/>
          </a:p>
          <a:p>
            <a:r>
              <a:rPr lang="uk-UA" dirty="0"/>
              <a:t>2. Підручник з фізики 9 класу Т. М. </a:t>
            </a:r>
            <a:r>
              <a:rPr lang="uk-UA" dirty="0" err="1"/>
              <a:t>Засєкіна</a:t>
            </a:r>
            <a:endParaRPr lang="uk-UA" dirty="0"/>
          </a:p>
          <a:p>
            <a:r>
              <a:rPr lang="uk-UA" dirty="0"/>
              <a:t>3.  Експериментальні домашні завдання, як засіб підвищення рівня засвоєння знань з фізики </a:t>
            </a:r>
            <a:r>
              <a:rPr lang="uk-UA" dirty="0" err="1"/>
              <a:t>Моміт</a:t>
            </a:r>
            <a:r>
              <a:rPr lang="uk-UA" dirty="0"/>
              <a:t> Т. С.</a:t>
            </a:r>
          </a:p>
          <a:p>
            <a:pPr marL="0" indent="0">
              <a:buNone/>
            </a:pPr>
            <a:r>
              <a:rPr lang="uk-UA" u="sng" dirty="0" smtClean="0">
                <a:hlinkClick r:id="rId5"/>
              </a:rPr>
              <a:t>     https</a:t>
            </a:r>
            <a:r>
              <a:rPr lang="uk-UA" u="sng" dirty="0">
                <a:hlinkClick r:id="rId5"/>
              </a:rPr>
              <a:t>://studfile.net/preview/5186625/page:2/</a:t>
            </a:r>
            <a:endParaRPr lang="uk-UA" dirty="0"/>
          </a:p>
          <a:p>
            <a:r>
              <a:rPr lang="uk-UA" dirty="0"/>
              <a:t>4. Стаття про Електроскоп https://uk.wikipedia.org/wiki/%D0%95%D0%BB%D0%B5%D0%BA%D1%82%D1%80%D0%BE%D1%81%D0%BA%D0%BE%D0%BF</a:t>
            </a:r>
          </a:p>
          <a:p>
            <a:r>
              <a:rPr lang="uk-UA" dirty="0"/>
              <a:t>5. Електроскоп та принцип його роботи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https</a:t>
            </a:r>
            <a:r>
              <a:rPr lang="uk-UA" dirty="0"/>
              <a:t>://corelamps.com/zahalne/elektroskop/</a:t>
            </a:r>
          </a:p>
          <a:p>
            <a:pPr rtl="0"/>
            <a:endParaRPr lang="ru-RU" dirty="0"/>
          </a:p>
        </p:txBody>
      </p:sp>
      <p:pic>
        <p:nvPicPr>
          <p:cNvPr id="4" name="Графический объект 3" descr="Лампочка">
            <a:extLst>
              <a:ext uri="{FF2B5EF4-FFF2-40B4-BE49-F238E27FC236}">
                <a16:creationId xmlns:a16="http://schemas.microsoft.com/office/drawing/2014/main" xmlns="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алерея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30478202_TF66921596" id="{DA1193DF-1FDB-4862-9E11-BB117E2161B0}" vid="{19837233-6113-479A-93B2-AE8D7055E84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6B76F2-1AE1-4A2A-A5B3-D462CC5E81F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Мое изобретение</Template>
  <TotalTime>0</TotalTime>
  <Words>428</Words>
  <Application>Microsoft Office PowerPoint</Application>
  <PresentationFormat>Широкоэкранный</PresentationFormat>
  <Paragraphs>52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Tahoma</vt:lpstr>
      <vt:lpstr>Галерея</vt:lpstr>
      <vt:lpstr>Електроскоп з пластикової пляшки. Принцип дії електроскопа.</vt:lpstr>
      <vt:lpstr>Презентация PowerPoint</vt:lpstr>
      <vt:lpstr>Презентация PowerPoint</vt:lpstr>
      <vt:lpstr>Презентация PowerPoint</vt:lpstr>
      <vt:lpstr>Мета дослідження</vt:lpstr>
      <vt:lpstr>Хід роботи:</vt:lpstr>
      <vt:lpstr>Хід роботи:</vt:lpstr>
      <vt:lpstr>висновок</vt:lpstr>
      <vt:lpstr>Джерела:</vt:lpstr>
      <vt:lpstr>Дякую за увагу!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2023-04-11T22:03:30Z</dcterms:created>
  <dcterms:modified xsi:type="dcterms:W3CDTF">2023-04-22T10:48:10Z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