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5" r:id="rId8"/>
    <p:sldId id="270" r:id="rId9"/>
    <p:sldId id="266" r:id="rId10"/>
    <p:sldId id="262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66FF66"/>
    <a:srgbClr val="99FF33"/>
    <a:srgbClr val="33CC33"/>
    <a:srgbClr val="CCFF66"/>
    <a:srgbClr val="009900"/>
    <a:srgbClr val="FFFF66"/>
    <a:srgbClr val="FFFF00"/>
    <a:srgbClr val="99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7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0B9D-1683-49D1-BC7F-01EE5977523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E2A4-6A52-4A58-8D42-03DE687C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4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0B9D-1683-49D1-BC7F-01EE5977523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E2A4-6A52-4A58-8D42-03DE687C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1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0B9D-1683-49D1-BC7F-01EE5977523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E2A4-6A52-4A58-8D42-03DE687C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2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0B9D-1683-49D1-BC7F-01EE5977523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E2A4-6A52-4A58-8D42-03DE687C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8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0B9D-1683-49D1-BC7F-01EE5977523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E2A4-6A52-4A58-8D42-03DE687C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5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0B9D-1683-49D1-BC7F-01EE5977523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E2A4-6A52-4A58-8D42-03DE687C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5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0B9D-1683-49D1-BC7F-01EE5977523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E2A4-6A52-4A58-8D42-03DE687C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15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0B9D-1683-49D1-BC7F-01EE5977523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E2A4-6A52-4A58-8D42-03DE687C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2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0B9D-1683-49D1-BC7F-01EE5977523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E2A4-6A52-4A58-8D42-03DE687C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7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0B9D-1683-49D1-BC7F-01EE5977523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E2A4-6A52-4A58-8D42-03DE687C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42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0B9D-1683-49D1-BC7F-01EE5977523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E2A4-6A52-4A58-8D42-03DE687C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A0B9D-1683-49D1-BC7F-01EE5977523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3E2A4-6A52-4A58-8D42-03DE687C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4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yrok.pp.ua/serednya-osvta/8861-voda-elektroprovdnst-teploprovdnst-odinic-vimryuvannya-elektroprovdnost-vodi.html" TargetMode="External"/><Relationship Id="rId3" Type="http://schemas.microsoft.com/office/2007/relationships/hdphoto" Target="../media/hdphoto1.wdp"/><Relationship Id="rId7" Type="http://schemas.openxmlformats.org/officeDocument/2006/relationships/hyperlink" Target="https://ieae.uu.edu.ua/alternativna-energetika/elektrodni-elektronagrivach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udfile.net/preview/9886483/page:3/" TargetMode="External"/><Relationship Id="rId5" Type="http://schemas.microsoft.com/office/2007/relationships/hdphoto" Target="../media/hdphoto2.wdp"/><Relationship Id="rId10" Type="http://schemas.openxmlformats.org/officeDocument/2006/relationships/hyperlink" Target="https://www.youtube.com/watch?v=8uYgaAvfxC4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youtube.com/watch?v=t-q-3KcjvA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microsoft.com/office/2007/relationships/hdphoto" Target="../media/hdphoto1.wdp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10.jp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9" name="Рисунок 8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701"/>
                <a:stretch/>
              </p:blipFill>
              <p:spPr>
                <a:xfrm>
                  <a:off x="0" y="0"/>
                  <a:ext cx="9143999" cy="6858000"/>
                </a:xfrm>
                <a:prstGeom prst="rect">
                  <a:avLst/>
                </a:prstGeom>
              </p:spPr>
            </p:pic>
            <p:sp>
              <p:nvSpPr>
                <p:cNvPr id="10" name="Прямоугольник 9"/>
                <p:cNvSpPr/>
                <p:nvPr/>
              </p:nvSpPr>
              <p:spPr>
                <a:xfrm>
                  <a:off x="0" y="1"/>
                  <a:ext cx="9144000" cy="97238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" name="Прямоугольник 13"/>
              <p:cNvSpPr/>
              <p:nvPr/>
            </p:nvSpPr>
            <p:spPr>
              <a:xfrm>
                <a:off x="0" y="957759"/>
                <a:ext cx="9143999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0" y="6677025"/>
              <a:ext cx="9144000" cy="1809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2973378" y="3377013"/>
            <a:ext cx="6000750" cy="3074780"/>
          </a:xfrm>
          <a:prstGeom prst="roundRect">
            <a:avLst>
              <a:gd name="adj" fmla="val 3717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89" y="3584"/>
            <a:ext cx="9144000" cy="95155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altLang="ru-RU" sz="1500" noProof="1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1500" noProof="1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500" noProof="1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Всеукраїнський інтерактивний конкурс «МАН-Юніор </a:t>
            </a:r>
            <a:r>
              <a:rPr lang="ru-RU" altLang="ru-RU" sz="15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Дослідник-2023» </a:t>
            </a:r>
            <a:br>
              <a:rPr lang="ru-RU" altLang="ru-RU" sz="15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5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Номінація Технік</a:t>
            </a:r>
            <a:br>
              <a:rPr lang="ru-RU" altLang="ru-RU" sz="15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5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Комунальний </a:t>
            </a:r>
            <a:r>
              <a:rPr lang="ru-RU" altLang="ru-RU" sz="1500" noProof="1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заклад «Харківська обласна </a:t>
            </a:r>
            <a:r>
              <a:rPr lang="ru-RU" altLang="ru-RU" sz="15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Мала </a:t>
            </a:r>
            <a:r>
              <a:rPr lang="ru-RU" altLang="ru-RU" sz="1500" noProof="1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академія наук </a:t>
            </a:r>
            <a:r>
              <a:rPr lang="ru-RU" altLang="ru-RU" sz="15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15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5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Харківської </a:t>
            </a:r>
            <a:r>
              <a:rPr lang="ru-RU" altLang="ru-RU" sz="1500" noProof="1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обласної </a:t>
            </a:r>
            <a:r>
              <a:rPr lang="ru-RU" altLang="ru-RU" sz="15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 Харківської області»</a:t>
            </a:r>
            <a:r>
              <a:rPr lang="ru-RU" altLang="ru-RU" sz="14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14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400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7460" y="1533227"/>
            <a:ext cx="6629078" cy="12829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4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Електродний нагрівач з пластикової пляшки</a:t>
            </a:r>
            <a:endParaRPr lang="ru-RU" sz="4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9" descr="untitledоо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472" y="444678"/>
            <a:ext cx="1450528" cy="13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73377" y="3420194"/>
            <a:ext cx="6000751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Колесников Максим </a:t>
            </a:r>
            <a:r>
              <a:rPr lang="uk-UA" sz="16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Євгенович</a:t>
            </a:r>
            <a:r>
              <a:rPr lang="uk-UA" sz="16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Харківська </a:t>
            </a:r>
            <a:r>
              <a:rPr lang="uk-UA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загальноосвітня школа 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uk-UA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uk-UA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ступенів №150 Харківської міської ради Харківської області; 10 клас; м. Харків</a:t>
            </a:r>
            <a:r>
              <a:rPr lang="uk-UA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600" b="1" i="1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uk-UA" sz="16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Наукові керівники:</a:t>
            </a:r>
          </a:p>
          <a:p>
            <a:pPr algn="just"/>
            <a:r>
              <a:rPr lang="uk-UA" sz="16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Шутова Світлана Іллівна</a:t>
            </a:r>
            <a:r>
              <a:rPr lang="uk-UA" sz="16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uk-UA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учитель фізики Харківської загальноосвітньої школи 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uk-UA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uk-UA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ступенів №150 Харківської міської ради Харківської області, спеціаліст вищої категорії, учитель-методист;</a:t>
            </a:r>
            <a:endParaRPr lang="ru-RU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uk-UA" sz="16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Лавров Володимир Дмитрович</a:t>
            </a:r>
            <a:r>
              <a:rPr lang="uk-UA" sz="16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uk-UA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керівник гуртка Комунального закладу «Харківська обласна Мала академія наук Харківської обласної ради».</a:t>
            </a:r>
            <a:endParaRPr lang="ru-RU" sz="1600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8">
            <a:extLst/>
          </p:cNvPr>
          <p:cNvPicPr>
            <a:picLocks noChangeAspect="1"/>
          </p:cNvPicPr>
          <p:nvPr/>
        </p:nvPicPr>
        <p:blipFill rotWithShape="1">
          <a:blip r:embed="rId5"/>
          <a:srcRect l="2123" t="5625" r="3750"/>
          <a:stretch/>
        </p:blipFill>
        <p:spPr>
          <a:xfrm>
            <a:off x="64888" y="486193"/>
            <a:ext cx="1261469" cy="1263477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11" name="Фигура, имеющая форму буквы L 25"/>
          <p:cNvSpPr/>
          <p:nvPr/>
        </p:nvSpPr>
        <p:spPr>
          <a:xfrm flipV="1">
            <a:off x="198155" y="3314310"/>
            <a:ext cx="825500" cy="3030537"/>
          </a:xfrm>
          <a:prstGeom prst="corner">
            <a:avLst>
              <a:gd name="adj1" fmla="val 16120"/>
              <a:gd name="adj2" fmla="val 16110"/>
            </a:avLst>
          </a:prstGeom>
          <a:gradFill>
            <a:gsLst>
              <a:gs pos="100000">
                <a:srgbClr val="1B456F"/>
              </a:gs>
              <a:gs pos="65000">
                <a:srgbClr val="398AC7"/>
              </a:gs>
              <a:gs pos="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12" name="Фигура, имеющая форму буквы L 25"/>
          <p:cNvSpPr/>
          <p:nvPr/>
        </p:nvSpPr>
        <p:spPr>
          <a:xfrm flipH="1">
            <a:off x="1972980" y="3446072"/>
            <a:ext cx="825500" cy="3033713"/>
          </a:xfrm>
          <a:prstGeom prst="corner">
            <a:avLst>
              <a:gd name="adj1" fmla="val 16120"/>
              <a:gd name="adj2" fmla="val 17155"/>
            </a:avLst>
          </a:prstGeom>
          <a:gradFill>
            <a:gsLst>
              <a:gs pos="100000">
                <a:srgbClr val="1B456F"/>
              </a:gs>
              <a:gs pos="0">
                <a:schemeClr val="accent5">
                  <a:lumMod val="60000"/>
                  <a:lumOff val="40000"/>
                </a:schemeClr>
              </a:gs>
              <a:gs pos="65000">
                <a:srgbClr val="398AC7"/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pic>
        <p:nvPicPr>
          <p:cNvPr id="13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11951" r="6776"/>
          <a:stretch>
            <a:fillRect/>
          </a:stretch>
        </p:blipFill>
        <p:spPr bwMode="auto">
          <a:xfrm>
            <a:off x="331505" y="3446072"/>
            <a:ext cx="2335213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801100" y="4246"/>
            <a:ext cx="240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60385" y="-60385"/>
            <a:ext cx="9282023" cy="6987396"/>
            <a:chOff x="0" y="0"/>
            <a:chExt cx="9147860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0" y="0"/>
              <a:ext cx="9147860" cy="6858000"/>
              <a:chOff x="0" y="0"/>
              <a:chExt cx="9147860" cy="6858000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28" name="Рисунок 27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701"/>
                <a:stretch/>
              </p:blipFill>
              <p:spPr>
                <a:xfrm>
                  <a:off x="0" y="0"/>
                  <a:ext cx="9143999" cy="6858000"/>
                </a:xfrm>
                <a:prstGeom prst="rect">
                  <a:avLst/>
                </a:prstGeom>
              </p:spPr>
            </p:pic>
            <p:sp>
              <p:nvSpPr>
                <p:cNvPr id="29" name="Прямоугольник 28"/>
                <p:cNvSpPr/>
                <p:nvPr/>
              </p:nvSpPr>
              <p:spPr>
                <a:xfrm>
                  <a:off x="0" y="2"/>
                  <a:ext cx="9144000" cy="36933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2" name="Прямоугольник 21"/>
              <p:cNvSpPr/>
              <p:nvPr/>
            </p:nvSpPr>
            <p:spPr>
              <a:xfrm>
                <a:off x="3861" y="358176"/>
                <a:ext cx="9143999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0" y="6677025"/>
              <a:ext cx="9144000" cy="1809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733" y1="38267" x2="35733" y2="38267"/>
                        <a14:foregroundMark x1="32800" y1="63600" x2="32800" y2="63600"/>
                        <a14:foregroundMark x1="57867" y1="53467" x2="57867" y2="53467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13" t="34717" r="23962" b="32830"/>
          <a:stretch/>
        </p:blipFill>
        <p:spPr>
          <a:xfrm>
            <a:off x="1268083" y="4881321"/>
            <a:ext cx="1889980" cy="1279829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33361" y="5141031"/>
            <a:ext cx="8677275" cy="1486988"/>
          </a:xfrm>
          <a:prstGeom prst="roundRect">
            <a:avLst>
              <a:gd name="adj" fmla="val 11733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3361" y="505691"/>
            <a:ext cx="8677275" cy="4530617"/>
          </a:xfrm>
          <a:prstGeom prst="roundRect">
            <a:avLst>
              <a:gd name="adj" fmla="val 3638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500" y="972985"/>
            <a:ext cx="8677275" cy="421984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исока експлуатаційна надійність;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відсутні сплески пускового струму, паразитні гармоніки;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плавний вихід на повну потужність, значна </a:t>
            </a:r>
            <a:r>
              <a:rPr lang="uk-UA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економія споживаної електроенергії (не менше 30% в порівнянні з </a:t>
            </a:r>
            <a:r>
              <a:rPr lang="uk-UA" sz="1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ТЕНами</a:t>
            </a: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висока точність контролю і підтримки заданих температурних параметрів;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компактність установки і простота монтажу;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можливість організації локальної (індивідуальної) системи опалення;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можливість використання як допоміжного джерела тепла в сумісній системі опалення;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безшумність у роботі;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повна пожежна безпека при розгерметизації системи;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високий ККД (до 99,5%).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5544" y="501560"/>
            <a:ext cx="22655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b="1" dirty="0" smtClean="0">
                <a:solidFill>
                  <a:srgbClr val="CCFF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Переваги:</a:t>
            </a:r>
            <a:endParaRPr lang="uk-UA" sz="3000" b="1" dirty="0">
              <a:solidFill>
                <a:srgbClr val="CCFF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9499" y="5538489"/>
            <a:ext cx="867727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алежність </a:t>
            </a:r>
            <a:r>
              <a:rPr lang="uk-UA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потужності від складу та температури води; </a:t>
            </a: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вода забруднюється продуктами електрохімічних реакцій; </a:t>
            </a:r>
          </a:p>
          <a:p>
            <a:pPr marL="2286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мають підвищену електронебезпеку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8677275" y="0"/>
            <a:ext cx="485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5544" y="5122994"/>
            <a:ext cx="21820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000" b="1" dirty="0">
                <a:solidFill>
                  <a:srgbClr val="66F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Недоліки:</a:t>
            </a:r>
          </a:p>
        </p:txBody>
      </p:sp>
    </p:spTree>
    <p:extLst>
      <p:ext uri="{BB962C8B-B14F-4D97-AF65-F5344CB8AC3E}">
        <p14:creationId xmlns:p14="http://schemas.microsoft.com/office/powerpoint/2010/main" val="16017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-60385" y="-60385"/>
            <a:ext cx="9282023" cy="6987396"/>
            <a:chOff x="0" y="0"/>
            <a:chExt cx="9147860" cy="68580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0" y="0"/>
              <a:ext cx="9147860" cy="6858000"/>
              <a:chOff x="0" y="0"/>
              <a:chExt cx="9147860" cy="6858000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32" name="Рисунок 31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701"/>
                <a:stretch/>
              </p:blipFill>
              <p:spPr>
                <a:xfrm>
                  <a:off x="0" y="0"/>
                  <a:ext cx="9143999" cy="6858000"/>
                </a:xfrm>
                <a:prstGeom prst="rect">
                  <a:avLst/>
                </a:prstGeom>
              </p:spPr>
            </p:pic>
            <p:sp>
              <p:nvSpPr>
                <p:cNvPr id="33" name="Прямоугольник 32"/>
                <p:cNvSpPr/>
                <p:nvPr/>
              </p:nvSpPr>
              <p:spPr>
                <a:xfrm>
                  <a:off x="0" y="2"/>
                  <a:ext cx="9144000" cy="36933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1" name="Прямоугольник 30"/>
              <p:cNvSpPr/>
              <p:nvPr/>
            </p:nvSpPr>
            <p:spPr>
              <a:xfrm>
                <a:off x="3861" y="358176"/>
                <a:ext cx="9143999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Прямоугольник 28"/>
            <p:cNvSpPr/>
            <p:nvPr/>
          </p:nvSpPr>
          <p:spPr>
            <a:xfrm>
              <a:off x="0" y="6677025"/>
              <a:ext cx="9144000" cy="1809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733" y1="38267" x2="35733" y2="38267"/>
                        <a14:foregroundMark x1="32800" y1="63600" x2="32800" y2="63600"/>
                        <a14:foregroundMark x1="57867" y1="53467" x2="57867" y2="53467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13" t="34717" r="23962" b="32830"/>
          <a:stretch/>
        </p:blipFill>
        <p:spPr>
          <a:xfrm>
            <a:off x="983411" y="4568063"/>
            <a:ext cx="2570672" cy="174077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07034" y="498487"/>
            <a:ext cx="8747185" cy="4202910"/>
          </a:xfrm>
          <a:prstGeom prst="roundRect">
            <a:avLst>
              <a:gd name="adj" fmla="val 3638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493" y="498487"/>
            <a:ext cx="5607078" cy="701838"/>
          </a:xfrm>
        </p:spPr>
        <p:txBody>
          <a:bodyPr>
            <a:normAutofit fontScale="90000"/>
          </a:bodyPr>
          <a:lstStyle/>
          <a:p>
            <a:r>
              <a:rPr lang="uk-UA" sz="3000" b="1" dirty="0">
                <a:solidFill>
                  <a:srgbClr val="CCFF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Список </a:t>
            </a:r>
            <a:r>
              <a:rPr lang="uk-UA" sz="3000" b="1" dirty="0" smtClean="0">
                <a:solidFill>
                  <a:srgbClr val="CCFF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використаних джерел</a:t>
            </a:r>
            <a:endParaRPr lang="ru-RU" sz="3000" b="1" dirty="0">
              <a:solidFill>
                <a:srgbClr val="CCFF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034" y="1105435"/>
            <a:ext cx="8751046" cy="3595962"/>
          </a:xfrm>
        </p:spPr>
        <p:txBody>
          <a:bodyPr>
            <a:noAutofit/>
          </a:bodyPr>
          <a:lstStyle/>
          <a:p>
            <a:pPr marL="360000" lvl="0" indent="-360000">
              <a:spcBef>
                <a:spcPts val="600"/>
              </a:spcBef>
              <a:buFont typeface="+mj-lt"/>
              <a:buAutoNum type="arabicPeriod"/>
            </a:pPr>
            <a:r>
              <a:rPr lang="uk-UA" sz="14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Таврійський державний агротехнологічний університет. МЕТОДИЧНІ ВКАЗІВКИ до лабораторних робіт з дисципліни «Електротехнології» для студентів 4 курсу напряму «Енергетика та електротехнічні системи в агропромисловому комплексі» ОКР «Бакалавр» Частина 1 Мелітополь, 2010 //URL: </a:t>
            </a:r>
            <a:r>
              <a:rPr lang="uk-UA" sz="14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https://studfile.net/preview/9886483/page:3/</a:t>
            </a:r>
            <a:endParaRPr lang="uk-UA" sz="1400" noProof="1" smtClean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000" indent="-360000">
              <a:spcBef>
                <a:spcPts val="600"/>
              </a:spcBef>
              <a:buFont typeface="+mj-lt"/>
              <a:buAutoNum type="arabicPeriod"/>
            </a:pPr>
            <a:r>
              <a:rPr lang="uk-UA" sz="14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Електродні електронагрівачі. Науково-дослідний інститут екології та альтернативної енергетики Університету «Україна» //URL: </a:t>
            </a:r>
            <a:r>
              <a:rPr lang="uk-UA" sz="14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https://ieae.uu.edu.ua/alternativna-energetika/elektrodni-elektronagrivachi/</a:t>
            </a:r>
            <a:endParaRPr lang="uk-UA" sz="1400" noProof="1" smtClean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000" lvl="0" indent="-360000">
              <a:spcBef>
                <a:spcPts val="600"/>
              </a:spcBef>
              <a:buFont typeface="+mj-lt"/>
              <a:buAutoNum type="arabicPeriod"/>
            </a:pPr>
            <a:r>
              <a:rPr lang="uk-UA" sz="14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Вода: електропровідність і теплопровідність. Одиниці вимірювання електропровідності води. Всі на урок. //URL: </a:t>
            </a:r>
            <a:r>
              <a:rPr lang="uk-UA" sz="14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https://yrok.pp.ua/serednya-osvta/8861-voda-elektroprovdnst-teploprovdnst-odinic-vimryuvannya-elektroprovdnost-vodi.html</a:t>
            </a:r>
            <a:endParaRPr lang="uk-UA" sz="1400" noProof="1" smtClean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000" lvl="0" indent="-360000">
              <a:spcBef>
                <a:spcPts val="600"/>
              </a:spcBef>
              <a:buFont typeface="+mj-lt"/>
              <a:buAutoNum type="arabicPeriod"/>
            </a:pPr>
            <a:r>
              <a:rPr lang="uk-UA" sz="14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Электрический обогреватель из пластиковой бутылки //URL: </a:t>
            </a:r>
            <a:r>
              <a:rPr lang="uk-UA" sz="14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https://www.youtube.com/watch?v=t-q-3KcjvAw</a:t>
            </a:r>
            <a:endParaRPr lang="uk-UA" sz="1400" noProof="1" smtClean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000" lvl="0" indent="-360000">
              <a:spcBef>
                <a:spcPts val="600"/>
              </a:spcBef>
              <a:buFont typeface="+mj-lt"/>
              <a:buAutoNum type="arabicPeriod"/>
            </a:pPr>
            <a:r>
              <a:rPr lang="uk-UA" sz="14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Обогреватель из пластиковой бутылки, новейшее изобретение человечества //URL: </a:t>
            </a:r>
            <a:r>
              <a:rPr lang="uk-UA" sz="14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/>
              </a:rPr>
              <a:t>https://www.youtube.com/watch?v=8uYgaAvfxC4</a:t>
            </a:r>
            <a:endParaRPr lang="uk-UA" sz="1400" noProof="1" smtClean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000" lvl="0" indent="-360000">
              <a:spcBef>
                <a:spcPts val="600"/>
              </a:spcBef>
              <a:buFont typeface="+mj-lt"/>
              <a:buAutoNum type="arabicPeriod"/>
            </a:pPr>
            <a:r>
              <a:rPr lang="uk-UA" sz="1400" noProof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Кириченко О. С. Електронагрів і електротехнології. Курс лекцій //URL: https://dspace.mnau.edu.ua/jspui/bitstream/123456789/3126/1/Kirichenko_O.EiE_KL.pdf</a:t>
            </a:r>
            <a:endParaRPr lang="uk-UA" sz="1400" noProof="1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90963" y="-948"/>
            <a:ext cx="526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uk-UA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-60385" y="-60385"/>
            <a:ext cx="9282023" cy="6987396"/>
            <a:chOff x="0" y="0"/>
            <a:chExt cx="9147860" cy="685800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0" y="0"/>
              <a:ext cx="9147860" cy="6858000"/>
              <a:chOff x="0" y="0"/>
              <a:chExt cx="9147860" cy="6858000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21" name="Рисунок 20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701"/>
                <a:stretch/>
              </p:blipFill>
              <p:spPr>
                <a:xfrm>
                  <a:off x="0" y="0"/>
                  <a:ext cx="9143999" cy="6858000"/>
                </a:xfrm>
                <a:prstGeom prst="rect">
                  <a:avLst/>
                </a:prstGeom>
              </p:spPr>
            </p:pic>
            <p:sp>
              <p:nvSpPr>
                <p:cNvPr id="22" name="Прямоугольник 21"/>
                <p:cNvSpPr/>
                <p:nvPr/>
              </p:nvSpPr>
              <p:spPr>
                <a:xfrm>
                  <a:off x="0" y="2"/>
                  <a:ext cx="9144000" cy="36933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0" name="Прямоугольник 19"/>
              <p:cNvSpPr/>
              <p:nvPr/>
            </p:nvSpPr>
            <p:spPr>
              <a:xfrm>
                <a:off x="3861" y="358176"/>
                <a:ext cx="9143999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Прямоугольник 17"/>
            <p:cNvSpPr/>
            <p:nvPr/>
          </p:nvSpPr>
          <p:spPr>
            <a:xfrm>
              <a:off x="0" y="6677025"/>
              <a:ext cx="9144000" cy="1809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23" y="3034618"/>
            <a:ext cx="4857751" cy="7972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uk-UA" sz="4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Дякую за увагу!</a:t>
            </a:r>
            <a:endParaRPr lang="ru-RU" sz="4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91208" y="0"/>
            <a:ext cx="526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uk-UA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3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-60385" y="-60385"/>
            <a:ext cx="9282023" cy="6987396"/>
            <a:chOff x="0" y="0"/>
            <a:chExt cx="9147860" cy="6858000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0" y="0"/>
              <a:ext cx="9147860" cy="6858000"/>
              <a:chOff x="0" y="0"/>
              <a:chExt cx="9147860" cy="6858000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33" name="Рисунок 32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701"/>
                <a:stretch/>
              </p:blipFill>
              <p:spPr>
                <a:xfrm>
                  <a:off x="0" y="0"/>
                  <a:ext cx="9143999" cy="6858000"/>
                </a:xfrm>
                <a:prstGeom prst="rect">
                  <a:avLst/>
                </a:prstGeom>
              </p:spPr>
            </p:pic>
            <p:sp>
              <p:nvSpPr>
                <p:cNvPr id="34" name="Прямоугольник 33"/>
                <p:cNvSpPr/>
                <p:nvPr/>
              </p:nvSpPr>
              <p:spPr>
                <a:xfrm>
                  <a:off x="0" y="2"/>
                  <a:ext cx="9144000" cy="36933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2" name="Прямоугольник 31"/>
              <p:cNvSpPr/>
              <p:nvPr/>
            </p:nvSpPr>
            <p:spPr>
              <a:xfrm>
                <a:off x="3861" y="358176"/>
                <a:ext cx="9143999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0" y="6677025"/>
              <a:ext cx="9144000" cy="1809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733" y1="38267" x2="35733" y2="38267"/>
                        <a14:foregroundMark x1="32800" y1="63600" x2="32800" y2="63600"/>
                        <a14:foregroundMark x1="57867" y1="53467" x2="57867" y2="53467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13" t="34717" r="23962" b="32830"/>
          <a:stretch/>
        </p:blipFill>
        <p:spPr>
          <a:xfrm>
            <a:off x="918328" y="4026137"/>
            <a:ext cx="2307951" cy="1562865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244206" y="616531"/>
            <a:ext cx="8677275" cy="504912"/>
          </a:xfrm>
          <a:prstGeom prst="roundRect">
            <a:avLst>
              <a:gd name="adj" fmla="val 18124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5582" y="1814214"/>
            <a:ext cx="8677275" cy="2300585"/>
          </a:xfrm>
          <a:prstGeom prst="roundRect">
            <a:avLst>
              <a:gd name="adj" fmla="val 4316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720" y="1904182"/>
            <a:ext cx="8681136" cy="21598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uk-UA" sz="1800" b="1" dirty="0">
                <a:solidFill>
                  <a:srgbClr val="99FF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Робота є актуальною </a:t>
            </a:r>
            <a:r>
              <a:rPr lang="uk-UA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нашої країни, оскільки на її території протягом значної частини року житлові приміщення та приміщення для перебування людей потребують обігріву, який реалізується через різноманітні системи опалення. </a:t>
            </a: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Особливого </a:t>
            </a:r>
            <a:r>
              <a:rPr lang="uk-UA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значення питання опалення набуває і умовах воєнного стану, коли виникає необхідність застосування автономних систем опалення, простих за конструкцією, зібраних  з підручних матеріалів, безпечних в експлуатації і таких, що не потребують складних налаштувань</a:t>
            </a: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800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01100" y="4246"/>
            <a:ext cx="240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31720" y="701024"/>
            <a:ext cx="7886700" cy="391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1800" b="1" dirty="0" smtClean="0">
                <a:solidFill>
                  <a:srgbClr val="66F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Об’єкт дослідження у роботі </a:t>
            </a: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електротермічні установки.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5581" y="1219928"/>
            <a:ext cx="8677275" cy="504912"/>
          </a:xfrm>
          <a:prstGeom prst="roundRect">
            <a:avLst>
              <a:gd name="adj" fmla="val 18124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1720" y="1270807"/>
            <a:ext cx="8515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CFF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 дослідження </a:t>
            </a:r>
            <a:r>
              <a:rPr lang="uk-UA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електродні нагрівачі малої потужності.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60385" y="-60385"/>
            <a:ext cx="9282023" cy="6987396"/>
            <a:chOff x="0" y="0"/>
            <a:chExt cx="9147860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0" y="0"/>
              <a:ext cx="9147860" cy="6858000"/>
              <a:chOff x="0" y="0"/>
              <a:chExt cx="9147860" cy="6858000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30" name="Рисунок 29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701"/>
                <a:stretch/>
              </p:blipFill>
              <p:spPr>
                <a:xfrm>
                  <a:off x="0" y="0"/>
                  <a:ext cx="9143999" cy="6858000"/>
                </a:xfrm>
                <a:prstGeom prst="rect">
                  <a:avLst/>
                </a:prstGeom>
              </p:spPr>
            </p:pic>
            <p:sp>
              <p:nvSpPr>
                <p:cNvPr id="31" name="Прямоугольник 30"/>
                <p:cNvSpPr/>
                <p:nvPr/>
              </p:nvSpPr>
              <p:spPr>
                <a:xfrm>
                  <a:off x="0" y="2"/>
                  <a:ext cx="9144000" cy="36933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2" name="Прямоугольник 21"/>
              <p:cNvSpPr/>
              <p:nvPr/>
            </p:nvSpPr>
            <p:spPr>
              <a:xfrm>
                <a:off x="3861" y="358176"/>
                <a:ext cx="9143999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0" y="6677025"/>
              <a:ext cx="9144000" cy="1809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733" y1="38267" x2="35733" y2="38267"/>
                        <a14:foregroundMark x1="32800" y1="63600" x2="32800" y2="63600"/>
                        <a14:foregroundMark x1="57867" y1="53467" x2="57867" y2="53467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13" t="34717" r="23962" b="32830"/>
          <a:stretch/>
        </p:blipFill>
        <p:spPr>
          <a:xfrm>
            <a:off x="1004592" y="4794273"/>
            <a:ext cx="2230314" cy="151029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44206" y="1688348"/>
            <a:ext cx="8677275" cy="3255588"/>
          </a:xfrm>
          <a:prstGeom prst="roundRect">
            <a:avLst>
              <a:gd name="adj" fmla="val 5607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4206" y="616530"/>
            <a:ext cx="8677275" cy="962103"/>
          </a:xfrm>
          <a:prstGeom prst="roundRect">
            <a:avLst>
              <a:gd name="adj" fmla="val 12744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206" y="674489"/>
            <a:ext cx="8681136" cy="8461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b="1" dirty="0">
                <a:solidFill>
                  <a:srgbClr val="CCFF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Мета дослідження </a:t>
            </a: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знайомство </a:t>
            </a:r>
            <a:r>
              <a:rPr lang="uk-UA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конструкцією та принципом дії електродного водонагрівача на прикладі його макету, виготовленого з пластикової </a:t>
            </a: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пляшки, </a:t>
            </a:r>
            <a:r>
              <a:rPr lang="uk-UA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дослідження роботи макету електродного нагрівача</a:t>
            </a: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800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0345" y="1696893"/>
            <a:ext cx="8681136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uk-UA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досягнення мети необхідно виконати наступні </a:t>
            </a:r>
            <a:r>
              <a:rPr lang="uk-UA" b="1" dirty="0">
                <a:solidFill>
                  <a:srgbClr val="99FF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завдання:</a:t>
            </a:r>
            <a:endParaRPr lang="ru-RU" b="1" dirty="0">
              <a:solidFill>
                <a:srgbClr val="99FF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здійснити збір матеріалу, щодо будови та 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особливостей </a:t>
            </a:r>
            <a:r>
              <a:rPr lang="uk-UA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експлуатації електродних нагрівачів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провести </a:t>
            </a:r>
            <a:r>
              <a:rPr lang="uk-UA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аналіз зібраного матеріалу;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розробити конструкцію макету  електродного 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нагрівача </a:t>
            </a:r>
            <a:r>
              <a:rPr lang="uk-UA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пластикової пляшки;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виготовити макет електродного нагрівача з пластикової пляшки, здійснити його випробування;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дослідити </a:t>
            </a:r>
            <a:r>
              <a:rPr lang="uk-UA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роботу нагрівача з пластикової пляшки, сформулювати 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висновки та рекомендації</a:t>
            </a:r>
            <a:r>
              <a:rPr lang="uk-UA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щодо його подальшого використання.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01100" y="4246"/>
            <a:ext cx="240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-60385" y="-60385"/>
            <a:ext cx="9282023" cy="6987396"/>
            <a:chOff x="0" y="0"/>
            <a:chExt cx="9147860" cy="6858000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0" y="0"/>
              <a:ext cx="9147860" cy="6858000"/>
              <a:chOff x="0" y="0"/>
              <a:chExt cx="9147860" cy="6858000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28" name="Рисунок 27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701"/>
                <a:stretch/>
              </p:blipFill>
              <p:spPr>
                <a:xfrm>
                  <a:off x="0" y="0"/>
                  <a:ext cx="9143999" cy="6858000"/>
                </a:xfrm>
                <a:prstGeom prst="rect">
                  <a:avLst/>
                </a:prstGeom>
              </p:spPr>
            </p:pic>
            <p:sp>
              <p:nvSpPr>
                <p:cNvPr id="35" name="Прямоугольник 34"/>
                <p:cNvSpPr/>
                <p:nvPr/>
              </p:nvSpPr>
              <p:spPr>
                <a:xfrm>
                  <a:off x="0" y="2"/>
                  <a:ext cx="9144000" cy="36933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7" name="Прямоугольник 26"/>
              <p:cNvSpPr/>
              <p:nvPr/>
            </p:nvSpPr>
            <p:spPr>
              <a:xfrm>
                <a:off x="3861" y="358176"/>
                <a:ext cx="9143999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0" y="6677025"/>
              <a:ext cx="9144000" cy="1809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r="9013"/>
          <a:stretch/>
        </p:blipFill>
        <p:spPr>
          <a:xfrm>
            <a:off x="240288" y="1947576"/>
            <a:ext cx="5852058" cy="42107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5733" y1="38267" x2="35733" y2="38267"/>
                        <a14:foregroundMark x1="32800" y1="63600" x2="32800" y2="63600"/>
                        <a14:foregroundMark x1="57867" y1="53467" x2="57867" y2="53467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13" t="34717" r="23962" b="32830"/>
          <a:stretch/>
        </p:blipFill>
        <p:spPr>
          <a:xfrm>
            <a:off x="6362086" y="2175864"/>
            <a:ext cx="2589811" cy="1753730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244206" y="616530"/>
            <a:ext cx="8677275" cy="1169138"/>
          </a:xfrm>
          <a:prstGeom prst="roundRect">
            <a:avLst>
              <a:gd name="adj" fmla="val 12744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7822" y="5817038"/>
            <a:ext cx="3145106" cy="751721"/>
          </a:xfrm>
          <a:prstGeom prst="roundRect">
            <a:avLst>
              <a:gd name="adj" fmla="val 18686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97103" y="4687542"/>
            <a:ext cx="4524378" cy="1861024"/>
          </a:xfrm>
          <a:prstGeom prst="roundRect">
            <a:avLst>
              <a:gd name="adj" fmla="val 7004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1682" y="5869732"/>
            <a:ext cx="3141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Схема роботи електродного нагрівача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[2]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513407" y="4726567"/>
                <a:ext cx="229177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400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</m:t>
                      </m:r>
                      <m:r>
                        <a:rPr lang="en-US" sz="4000" b="0" i="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sz="4000" i="1" dirty="0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dirty="0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I</m:t>
                          </m:r>
                        </m:e>
                        <m:sup>
                          <m:r>
                            <a:rPr lang="en-US" sz="4000" b="0" i="0" dirty="0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de-DE" sz="40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Rt</m:t>
                      </m:r>
                    </m:oMath>
                  </m:oMathPara>
                </a14:m>
                <a:endParaRPr lang="de-DE" sz="40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07" y="4726567"/>
                <a:ext cx="2291771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4448302" y="5519865"/>
            <a:ext cx="4421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 І - струм, що протікає через воду, А</a:t>
            </a: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- опір води,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</a:t>
            </a:r>
            <a:endParaRPr lang="uk-UA" dirty="0" smtClean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- час протікання струму, с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206" y="647463"/>
            <a:ext cx="8677275" cy="11382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b="1" dirty="0" smtClean="0">
                <a:solidFill>
                  <a:srgbClr val="CCFF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Електродний водонагрівач </a:t>
            </a: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є найпростішим </a:t>
            </a:r>
            <a:r>
              <a:rPr lang="uk-UA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електротепловим</a:t>
            </a: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приладом. У ньому нагрівання води здійснюється електричним струмом, що  протікає безпосередньо через воду від одного електроду до іншого. Водночас кількість тепла в джоулях, що виділяється, визначається за законом Джоуля-Ленца </a:t>
            </a:r>
            <a:r>
              <a:rPr lang="en-US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</a:t>
            </a: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801100" y="4246"/>
            <a:ext cx="240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-64303" y="-60385"/>
            <a:ext cx="9282023" cy="6987396"/>
            <a:chOff x="0" y="0"/>
            <a:chExt cx="9147860" cy="685800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0" y="0"/>
              <a:ext cx="9147860" cy="6858000"/>
              <a:chOff x="0" y="0"/>
              <a:chExt cx="9147860" cy="6858000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22" name="Рисунок 21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701"/>
                <a:stretch/>
              </p:blipFill>
              <p:spPr>
                <a:xfrm>
                  <a:off x="0" y="0"/>
                  <a:ext cx="9143999" cy="6858000"/>
                </a:xfrm>
                <a:prstGeom prst="rect">
                  <a:avLst/>
                </a:prstGeom>
              </p:spPr>
            </p:pic>
            <p:sp>
              <p:nvSpPr>
                <p:cNvPr id="23" name="Прямоугольник 22"/>
                <p:cNvSpPr/>
                <p:nvPr/>
              </p:nvSpPr>
              <p:spPr>
                <a:xfrm>
                  <a:off x="0" y="2"/>
                  <a:ext cx="9144000" cy="36933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1" name="Прямоугольник 20"/>
              <p:cNvSpPr/>
              <p:nvPr/>
            </p:nvSpPr>
            <p:spPr>
              <a:xfrm>
                <a:off x="3861" y="358176"/>
                <a:ext cx="9143999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Прямоугольник 17"/>
            <p:cNvSpPr/>
            <p:nvPr/>
          </p:nvSpPr>
          <p:spPr>
            <a:xfrm>
              <a:off x="0" y="6677025"/>
              <a:ext cx="9144000" cy="1809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733" y1="38267" x2="35733" y2="38267"/>
                        <a14:foregroundMark x1="32800" y1="63600" x2="32800" y2="63600"/>
                        <a14:foregroundMark x1="57867" y1="53467" x2="57867" y2="53467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13" t="34717" r="23962" b="32830"/>
          <a:stretch/>
        </p:blipFill>
        <p:spPr>
          <a:xfrm>
            <a:off x="6297144" y="673881"/>
            <a:ext cx="2624337" cy="17771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85" y="3433313"/>
            <a:ext cx="5577373" cy="31986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733" y1="38267" x2="35733" y2="38267"/>
                        <a14:foregroundMark x1="32800" y1="63600" x2="32800" y2="63600"/>
                        <a14:foregroundMark x1="57867" y1="53467" x2="57867" y2="53467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13" t="34717" r="23962" b="32830"/>
          <a:stretch/>
        </p:blipFill>
        <p:spPr>
          <a:xfrm>
            <a:off x="250166" y="4854827"/>
            <a:ext cx="2624337" cy="177711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60385" y="3929056"/>
            <a:ext cx="4770406" cy="1119082"/>
          </a:xfrm>
          <a:prstGeom prst="roundRect">
            <a:avLst>
              <a:gd name="adj" fmla="val 10949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385" y="3871180"/>
            <a:ext cx="4770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Порівняльний графік швидкості нагріву однакового обсягу води електродними і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ТЕНовими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нагрівачами однакової потужності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[2]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" y="351131"/>
            <a:ext cx="5785273" cy="315994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801100" y="4246"/>
            <a:ext cx="240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16458" y="1889185"/>
            <a:ext cx="4978819" cy="1275511"/>
          </a:xfrm>
          <a:prstGeom prst="roundRect">
            <a:avLst>
              <a:gd name="adj" fmla="val 10949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12540" y="1926775"/>
            <a:ext cx="4978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Порівняльна характеристика споживання електроенергії електродним і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ТЕНовим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нагрівачами однакової потужності при нагріванні однакового обсягу води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[2]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-60385" y="-60385"/>
            <a:ext cx="9282023" cy="6987396"/>
            <a:chOff x="0" y="0"/>
            <a:chExt cx="9147860" cy="685800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0" y="0"/>
              <a:ext cx="9147860" cy="6858000"/>
              <a:chOff x="0" y="0"/>
              <a:chExt cx="9147860" cy="6858000"/>
            </a:xfrm>
          </p:grpSpPr>
          <p:grpSp>
            <p:nvGrpSpPr>
              <p:cNvPr id="32" name="Группа 31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34" name="Рисунок 33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701"/>
                <a:stretch/>
              </p:blipFill>
              <p:spPr>
                <a:xfrm>
                  <a:off x="0" y="0"/>
                  <a:ext cx="9143999" cy="6858000"/>
                </a:xfrm>
                <a:prstGeom prst="rect">
                  <a:avLst/>
                </a:prstGeom>
              </p:spPr>
            </p:pic>
            <p:sp>
              <p:nvSpPr>
                <p:cNvPr id="35" name="Прямоугольник 34"/>
                <p:cNvSpPr/>
                <p:nvPr/>
              </p:nvSpPr>
              <p:spPr>
                <a:xfrm>
                  <a:off x="0" y="2"/>
                  <a:ext cx="9144000" cy="36933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3" name="Прямоугольник 32"/>
              <p:cNvSpPr/>
              <p:nvPr/>
            </p:nvSpPr>
            <p:spPr>
              <a:xfrm>
                <a:off x="3861" y="358176"/>
                <a:ext cx="9143999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Прямоугольник 30"/>
            <p:cNvSpPr/>
            <p:nvPr/>
          </p:nvSpPr>
          <p:spPr>
            <a:xfrm>
              <a:off x="0" y="6677025"/>
              <a:ext cx="9144000" cy="1809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733" y1="38267" x2="35733" y2="38267"/>
                        <a14:foregroundMark x1="32800" y1="63600" x2="32800" y2="63600"/>
                        <a14:foregroundMark x1="57867" y1="53467" x2="57867" y2="53467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13" t="34717" r="23962" b="32830"/>
          <a:stretch/>
        </p:blipFill>
        <p:spPr>
          <a:xfrm>
            <a:off x="6903540" y="538053"/>
            <a:ext cx="2248166" cy="152238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733" y1="38267" x2="35733" y2="38267"/>
                        <a14:foregroundMark x1="32800" y1="63600" x2="32800" y2="63600"/>
                        <a14:foregroundMark x1="57867" y1="53467" x2="57867" y2="53467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13" t="34717" r="23962" b="32830"/>
          <a:stretch/>
        </p:blipFill>
        <p:spPr>
          <a:xfrm>
            <a:off x="0" y="5067197"/>
            <a:ext cx="2345531" cy="15883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9"/>
          <a:stretch/>
        </p:blipFill>
        <p:spPr>
          <a:xfrm>
            <a:off x="2055752" y="349842"/>
            <a:ext cx="5045830" cy="639277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801100" y="4246"/>
            <a:ext cx="240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8575" y="551388"/>
            <a:ext cx="3049893" cy="512263"/>
          </a:xfrm>
          <a:prstGeom prst="roundRect">
            <a:avLst>
              <a:gd name="adj" fmla="val 25965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659" y="582682"/>
            <a:ext cx="2963810" cy="4858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500" b="1" dirty="0" smtClean="0">
                <a:solidFill>
                  <a:srgbClr val="66F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Складові</a:t>
            </a:r>
            <a:r>
              <a:rPr lang="uk-UA" sz="2300" b="1" dirty="0" smtClean="0">
                <a:solidFill>
                  <a:srgbClr val="66F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макета:</a:t>
            </a:r>
            <a:endParaRPr lang="ru-RU" sz="2300" b="1" dirty="0">
              <a:solidFill>
                <a:srgbClr val="66FF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55440" y="1654780"/>
            <a:ext cx="1330102" cy="469594"/>
          </a:xfrm>
          <a:prstGeom prst="roundRect">
            <a:avLst>
              <a:gd name="adj" fmla="val 1894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51522" y="1700540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Пляшка 1л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77003" y="2917296"/>
            <a:ext cx="1531188" cy="469594"/>
          </a:xfrm>
          <a:prstGeom prst="roundRect">
            <a:avLst>
              <a:gd name="adj" fmla="val 1894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177003" y="2963056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Пляшка 0,5л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235715" y="5028281"/>
            <a:ext cx="2009143" cy="469594"/>
          </a:xfrm>
          <a:prstGeom prst="roundRect">
            <a:avLst>
              <a:gd name="adj" fmla="val 1894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238217" y="5069620"/>
            <a:ext cx="2068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Мережевий шнур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05603" y="6145028"/>
            <a:ext cx="1179739" cy="469594"/>
          </a:xfrm>
          <a:prstGeom prst="roundRect">
            <a:avLst>
              <a:gd name="adj" fmla="val 1894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408105" y="6186367"/>
            <a:ext cx="1177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Герметик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38108" y="4510492"/>
            <a:ext cx="2440120" cy="469594"/>
          </a:xfrm>
          <a:prstGeom prst="roundRect">
            <a:avLst>
              <a:gd name="adj" fmla="val 1894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958193" y="4551831"/>
            <a:ext cx="24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Гвинти М3 з гайками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-60385" y="-60385"/>
            <a:ext cx="9282023" cy="6987396"/>
            <a:chOff x="0" y="0"/>
            <a:chExt cx="9147860" cy="6858000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0" y="0"/>
              <a:ext cx="9147860" cy="6858000"/>
              <a:chOff x="0" y="0"/>
              <a:chExt cx="9147860" cy="6858000"/>
            </a:xfrm>
          </p:grpSpPr>
          <p:grpSp>
            <p:nvGrpSpPr>
              <p:cNvPr id="36" name="Группа 35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38" name="Рисунок 37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701"/>
                <a:stretch/>
              </p:blipFill>
              <p:spPr>
                <a:xfrm>
                  <a:off x="0" y="0"/>
                  <a:ext cx="9143999" cy="6858000"/>
                </a:xfrm>
                <a:prstGeom prst="rect">
                  <a:avLst/>
                </a:prstGeom>
              </p:spPr>
            </p:pic>
            <p:sp>
              <p:nvSpPr>
                <p:cNvPr id="39" name="Прямоугольник 38"/>
                <p:cNvSpPr/>
                <p:nvPr/>
              </p:nvSpPr>
              <p:spPr>
                <a:xfrm>
                  <a:off x="0" y="2"/>
                  <a:ext cx="9144000" cy="36933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7" name="Прямоугольник 36"/>
              <p:cNvSpPr/>
              <p:nvPr/>
            </p:nvSpPr>
            <p:spPr>
              <a:xfrm>
                <a:off x="3861" y="358176"/>
                <a:ext cx="9143999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0" y="6677025"/>
              <a:ext cx="9144000" cy="1809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68" y="350923"/>
            <a:ext cx="4830793" cy="6391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5733" y1="38267" x2="35733" y2="38267"/>
                        <a14:foregroundMark x1="32800" y1="63600" x2="32800" y2="63600"/>
                        <a14:foregroundMark x1="57867" y1="53467" x2="57867" y2="53467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13" t="34717" r="23962" b="32830"/>
          <a:stretch/>
        </p:blipFill>
        <p:spPr>
          <a:xfrm>
            <a:off x="5143863" y="5786038"/>
            <a:ext cx="1438091" cy="9738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801100" y="4246"/>
            <a:ext cx="240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12757" b="19911"/>
          <a:stretch/>
        </p:blipFill>
        <p:spPr>
          <a:xfrm>
            <a:off x="3720927" y="3424278"/>
            <a:ext cx="3633702" cy="2135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6" t="13969" r="1337" b="27244"/>
          <a:stretch/>
        </p:blipFill>
        <p:spPr>
          <a:xfrm>
            <a:off x="3720926" y="350923"/>
            <a:ext cx="5496794" cy="30779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r="19505" b="12980"/>
          <a:stretch/>
        </p:blipFill>
        <p:spPr>
          <a:xfrm>
            <a:off x="7087211" y="3421376"/>
            <a:ext cx="2134429" cy="2138353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902225" y="5460592"/>
            <a:ext cx="2517907" cy="422026"/>
          </a:xfrm>
          <a:prstGeom prst="roundRect">
            <a:avLst>
              <a:gd name="adj" fmla="val 32994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883295" y="5478313"/>
            <a:ext cx="2590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Нагрівальний елемент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60385" y="-60385"/>
            <a:ext cx="9282023" cy="6987396"/>
            <a:chOff x="0" y="0"/>
            <a:chExt cx="9147860" cy="685800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0"/>
              <a:ext cx="9147860" cy="6858000"/>
              <a:chOff x="0" y="0"/>
              <a:chExt cx="9147860" cy="6858000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701"/>
                <a:stretch/>
              </p:blipFill>
              <p:spPr>
                <a:xfrm>
                  <a:off x="0" y="0"/>
                  <a:ext cx="9143999" cy="6858000"/>
                </a:xfrm>
                <a:prstGeom prst="rect">
                  <a:avLst/>
                </a:prstGeom>
              </p:spPr>
            </p:pic>
            <p:sp>
              <p:nvSpPr>
                <p:cNvPr id="12" name="Прямоугольник 11"/>
                <p:cNvSpPr/>
                <p:nvPr/>
              </p:nvSpPr>
              <p:spPr>
                <a:xfrm>
                  <a:off x="0" y="2"/>
                  <a:ext cx="9144000" cy="36933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" name="Прямоугольник 9"/>
              <p:cNvSpPr/>
              <p:nvPr/>
            </p:nvSpPr>
            <p:spPr>
              <a:xfrm>
                <a:off x="3861" y="358176"/>
                <a:ext cx="9143999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0" y="6677025"/>
              <a:ext cx="9144000" cy="1809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733" y1="38267" x2="35733" y2="38267"/>
                        <a14:foregroundMark x1="32800" y1="63600" x2="32800" y2="63600"/>
                        <a14:foregroundMark x1="57867" y1="53467" x2="57867" y2="53467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13" t="34717" r="23962" b="32830"/>
          <a:stretch/>
        </p:blipFill>
        <p:spPr>
          <a:xfrm>
            <a:off x="605169" y="5889947"/>
            <a:ext cx="1259180" cy="85267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156588" y="5993197"/>
            <a:ext cx="6891857" cy="391185"/>
          </a:xfrm>
          <a:prstGeom prst="roundRect">
            <a:avLst>
              <a:gd name="adj" fmla="val 33001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6588" y="6033563"/>
            <a:ext cx="7004001" cy="3360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Залежність температури </a:t>
            </a: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нагріву поверхні </a:t>
            </a:r>
            <a:r>
              <a:rPr lang="uk-UA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пляшки від часу роботи нагрівача</a:t>
            </a:r>
            <a:endParaRPr lang="ru-RU" sz="1800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1" r="-25"/>
          <a:stretch/>
        </p:blipFill>
        <p:spPr>
          <a:xfrm>
            <a:off x="223613" y="490154"/>
            <a:ext cx="8710107" cy="546133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801100" y="4246"/>
            <a:ext cx="240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-60385" y="-60385"/>
            <a:ext cx="9282023" cy="6987396"/>
            <a:chOff x="0" y="0"/>
            <a:chExt cx="9147860" cy="6858000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0" y="0"/>
              <a:ext cx="9147860" cy="6858000"/>
              <a:chOff x="0" y="0"/>
              <a:chExt cx="9147860" cy="6858000"/>
            </a:xfrm>
          </p:grpSpPr>
          <p:grpSp>
            <p:nvGrpSpPr>
              <p:cNvPr id="29" name="Группа 28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31" name="Рисунок 30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701"/>
                <a:stretch/>
              </p:blipFill>
              <p:spPr>
                <a:xfrm>
                  <a:off x="0" y="0"/>
                  <a:ext cx="9143999" cy="6858000"/>
                </a:xfrm>
                <a:prstGeom prst="rect">
                  <a:avLst/>
                </a:prstGeom>
              </p:spPr>
            </p:pic>
            <p:sp>
              <p:nvSpPr>
                <p:cNvPr id="32" name="Прямоугольник 31"/>
                <p:cNvSpPr/>
                <p:nvPr/>
              </p:nvSpPr>
              <p:spPr>
                <a:xfrm>
                  <a:off x="0" y="2"/>
                  <a:ext cx="9144000" cy="36933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0" name="Прямоугольник 29"/>
              <p:cNvSpPr/>
              <p:nvPr/>
            </p:nvSpPr>
            <p:spPr>
              <a:xfrm>
                <a:off x="3861" y="358176"/>
                <a:ext cx="9143999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0" y="6677025"/>
              <a:ext cx="9144000" cy="1809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733" y1="38267" x2="35733" y2="38267"/>
                        <a14:foregroundMark x1="32800" y1="63600" x2="32800" y2="63600"/>
                        <a14:foregroundMark x1="57867" y1="53467" x2="57867" y2="53467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13" t="34717" r="23962" b="32830"/>
          <a:stretch/>
        </p:blipFill>
        <p:spPr>
          <a:xfrm>
            <a:off x="788619" y="5115289"/>
            <a:ext cx="2403153" cy="1627332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233361" y="3881904"/>
            <a:ext cx="8677275" cy="1425247"/>
          </a:xfrm>
          <a:prstGeom prst="roundRect">
            <a:avLst>
              <a:gd name="adj" fmla="val 10227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3361" y="505694"/>
            <a:ext cx="8677275" cy="3278657"/>
          </a:xfrm>
          <a:prstGeom prst="roundRect">
            <a:avLst>
              <a:gd name="adj" fmla="val 5352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982" y="505693"/>
            <a:ext cx="2485487" cy="650323"/>
          </a:xfrm>
        </p:spPr>
        <p:txBody>
          <a:bodyPr>
            <a:normAutofit/>
          </a:bodyPr>
          <a:lstStyle/>
          <a:p>
            <a:r>
              <a:rPr lang="uk-UA" sz="3000" b="1" dirty="0" smtClean="0">
                <a:solidFill>
                  <a:srgbClr val="CCFF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Висновки</a:t>
            </a:r>
            <a:endParaRPr lang="ru-RU" sz="3000" b="1" dirty="0">
              <a:solidFill>
                <a:srgbClr val="CCFF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982" y="1034130"/>
            <a:ext cx="8483118" cy="27413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Завдання дослідження виконані в повному обсязі. Створений в результаті дослідження електродний обігрівач має просту конструкцію, може бути виготовленим з доступних матеріалів, не потребує складних налаштувань, є безпечним в експлуатації.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Дослідження носить прикладний характер та має практичне значення. Його результати можуть бути застосовані при побудові автономних систем опалення невеликих </a:t>
            </a: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приміщень.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Окремі </a:t>
            </a:r>
            <a:r>
              <a:rPr lang="uk-UA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обігрівачі можна об’єднувати в батареї, використовуючи їх для опалення більш </a:t>
            </a: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значних </a:t>
            </a:r>
            <a:r>
              <a:rPr lang="uk-UA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площ.</a:t>
            </a:r>
            <a:endParaRPr lang="ru-RU" sz="1800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01100" y="4246"/>
            <a:ext cx="240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03277" y="3881905"/>
            <a:ext cx="2207915" cy="630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b="1" dirty="0" smtClean="0">
                <a:solidFill>
                  <a:srgbClr val="66F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Новизна</a:t>
            </a:r>
            <a:endParaRPr lang="ru-RU" sz="3000" b="1" dirty="0">
              <a:solidFill>
                <a:srgbClr val="66FF66"/>
              </a:solidFill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307138" y="4398202"/>
            <a:ext cx="8483118" cy="9089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Новизна дослідження полягаю в подальшому розвитку технології опалення приміщень шляхом застосування автономних електродних обігрівачів, виготовлених з пластикових пляшок.</a:t>
            </a:r>
            <a:endParaRPr lang="ru-RU" sz="1800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1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1704</TotalTime>
  <Words>739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Tahoma</vt:lpstr>
      <vt:lpstr>Тема Office</vt:lpstr>
      <vt:lpstr> Всеукраїнський інтерактивний конкурс «МАН-Юніор Дослідник-2023»  Номінація Технік Комунальний заклад «Харківська обласна Мала академія наук  Харківської обласної ради Харківської області»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</vt:lpstr>
      <vt:lpstr>Презентация PowerPoint</vt:lpstr>
      <vt:lpstr>Список використаних джерел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Комунальний заклад «Харківська обласна мала академія наук  Харківської обласної ради»</dc:title>
  <dc:creator>Пользователь Windows</dc:creator>
  <cp:lastModifiedBy>Пользователь Windows</cp:lastModifiedBy>
  <cp:revision>75</cp:revision>
  <dcterms:created xsi:type="dcterms:W3CDTF">2023-03-22T11:32:29Z</dcterms:created>
  <dcterms:modified xsi:type="dcterms:W3CDTF">2023-03-30T15:36:47Z</dcterms:modified>
</cp:coreProperties>
</file>