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80" r:id="rId9"/>
    <p:sldId id="278" r:id="rId10"/>
    <p:sldId id="281" r:id="rId11"/>
    <p:sldId id="282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EDA"/>
    <a:srgbClr val="D9D1CD"/>
    <a:srgbClr val="E7E0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E4A58B-1CA9-4AC0-B662-7309EDEBD4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1F5BA-6032-494E-8F79-E404069AF40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DCCA4-AEF6-4DE5-B507-AA09EDA2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E4E92E6-FF83-46A6-A8D3-96667168CD1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2E9B114-3AD4-4FDF-AE85-3B4254472C39}" type="datetimeFigureOut">
              <a:rPr lang="ru-RU" smtClean="0"/>
              <a:t>20.04.2023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46214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805BD9-F4EC-45AC-8538-EA724CEFD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1F5BA-6032-494E-8F79-E404069AF40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68661-2052-4070-B878-49408663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B4713C-3EC3-4C99-A1B5-66EC959A2D4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44DE9-96BC-4A7E-A4D4-E76A4BB41AA1}" type="datetimeFigureOut">
              <a:rPr lang="uk-UA" smtClean="0"/>
              <a:pPr>
                <a:defRPr/>
              </a:pPr>
              <a:t>20.04.2023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205269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527063-C0EC-47E9-9ED0-89B3E46147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1F5BA-6032-494E-8F79-E404069AF40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1F84F-8867-4D75-BC79-434365D3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670F54-BF74-4481-91EE-A26E65696D4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55B2-2094-4703-B00B-159C9208FE85}" type="datetimeFigureOut">
              <a:rPr lang="uk-UA" smtClean="0"/>
              <a:pPr>
                <a:defRPr/>
              </a:pPr>
              <a:t>20.04.2023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1364426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33D2741-33A7-4713-B786-69B74E36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688D-F899-4432-A4FE-21866B58C16D}" type="datetimeFigureOut">
              <a:rPr lang="uk-UA" smtClean="0"/>
              <a:pPr>
                <a:defRPr/>
              </a:pPr>
              <a:t>20.04.2023</a:t>
            </a:fld>
            <a:endParaRPr lang="uk-UA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7A81D6B-5E88-4123-BBAA-39470EEB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C4E1C33-BCF4-40DC-B38C-08C921F5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1F5BA-6032-494E-8F79-E404069AF4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25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BD0F9D-DAE0-43B4-B051-612232C8ED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1F5BA-6032-494E-8F79-E404069AF40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DCD36-34C5-4F97-AB9C-951716E6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9E9C5EF-438F-4875-A515-C219594D4E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43082-5078-4CE9-9334-35A807D09A97}" type="datetimeFigureOut">
              <a:rPr lang="uk-UA" smtClean="0"/>
              <a:pPr>
                <a:defRPr/>
              </a:pPr>
              <a:t>20.04.2023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213169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17CB20-7911-410A-A21B-863B8CC25D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1F5BA-6032-494E-8F79-E404069AF40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E0527-9514-494D-B645-FBD2E11F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B90AE25-8A22-4709-A180-DBB24F8E22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B7D67-78EE-4BCC-81EC-6C78F300A15E}" type="datetimeFigureOut">
              <a:rPr lang="uk-UA" smtClean="0"/>
              <a:pPr>
                <a:defRPr/>
              </a:pPr>
              <a:t>20.04.2023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589450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64FB95-9799-4CDE-ADB4-0F72C2D7B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1F5BA-6032-494E-8F79-E404069AF40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E6F7F7-7C0C-4D87-8601-4BD5EC759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A298A89-0378-46B5-81DA-4D93A0F8797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6F7A8-C4DF-4FFC-B349-368957517AA0}" type="datetimeFigureOut">
              <a:rPr lang="uk-UA" smtClean="0"/>
              <a:pPr>
                <a:defRPr/>
              </a:pPr>
              <a:t>20.04.2023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242800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39F06F-52F5-4861-97D5-B95C1CF951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1F5BA-6032-494E-8F79-E404069AF40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F2E545-1A48-4CD7-BBD9-7F87235F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FC9639A-CBBE-48CD-BF47-8440401BCE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F385-5E1A-4174-A82E-5FA596A4336A}" type="datetimeFigureOut">
              <a:rPr lang="uk-UA" smtClean="0"/>
              <a:pPr>
                <a:defRPr/>
              </a:pPr>
              <a:t>20.04.2023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52786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17CE0CE-B1CE-43E9-A3C9-B57F089A82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1F5BA-6032-494E-8F79-E404069AF40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532305B-1908-4ECA-BDFA-79AEC8BA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1B55D-49AD-4583-868A-2623EDE948E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D100-AA6D-4B4F-9605-E546B0F9EE6F}" type="datetimeFigureOut">
              <a:rPr lang="uk-UA" smtClean="0"/>
              <a:pPr>
                <a:defRPr/>
              </a:pPr>
              <a:t>20.04.2023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98502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5BC6569-AF65-4825-9FC2-3CFD77B86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1F5BA-6032-494E-8F79-E404069AF40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193AA9A-5516-467E-9DC0-D3B7FCA6B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59B9C-6FB6-41B1-BF64-58939914244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EC8B1-C062-4493-B8F4-9296EF1F6C98}" type="datetimeFigureOut">
              <a:rPr lang="uk-UA" smtClean="0"/>
              <a:pPr>
                <a:defRPr/>
              </a:pPr>
              <a:t>20.04.2023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706873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C3798E-C160-4745-A0DF-C302980936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1F5BA-6032-494E-8F79-E404069AF40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F3E346-07AE-4DD9-B44C-6626EC7EC1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DDD534-59E1-4DC6-9B34-3486236CA5C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688D-F899-4432-A4FE-21866B58C16D}" type="datetimeFigureOut">
              <a:rPr lang="uk-UA" smtClean="0"/>
              <a:pPr>
                <a:defRPr/>
              </a:pPr>
              <a:t>20.04.2023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7632354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DF09C9-8096-436A-A1AD-7B7CD9E8C0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1F5BA-6032-494E-8F79-E404069AF40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D05FEF-B4DC-4390-91E9-F23542A9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C85691-1936-421B-99C0-7D16AB10B4E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F99B9-FD65-4002-8D5A-64A5AB82E66A}" type="datetimeFigureOut">
              <a:rPr lang="uk-UA" smtClean="0"/>
              <a:pPr>
                <a:defRPr/>
              </a:pPr>
              <a:t>20.04.2023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93160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44D8F-54DF-438C-B1BA-E8CBD3350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CA74071-F9EB-49C8-AC51-4DE9430B02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57B79D-4058-4D3B-8286-0614882C6217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D1DDCC-0075-42EC-A66C-FEE831AD599C}"/>
              </a:ext>
            </a:extLst>
          </p:cNvPr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F924-249C-487D-8B27-71AF12D7C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8E41F5BA-6032-494E-8F79-E404069AF40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4288F-1AAD-4477-9F1F-77240E887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D87E2-3C8B-496C-AE09-9DDB32AB5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B688D-F899-4432-A4FE-21866B58C16D}" type="datetimeFigureOut">
              <a:rPr lang="uk-UA" smtClean="0"/>
              <a:pPr>
                <a:defRPr/>
              </a:pPr>
              <a:t>20.04.2023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721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slow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9pPr>
    </p:titleStyle>
    <p:bodyStyle>
      <a:lvl1pPr marL="342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1" fontAlgn="base" hangingPunct="1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8B4C7-00B2-47EB-9C15-E17932E54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790" y="1881930"/>
            <a:ext cx="10683880" cy="744137"/>
          </a:xfrm>
        </p:spPr>
        <p:txBody>
          <a:bodyPr anchor="t">
            <a:noAutofit/>
          </a:bodyPr>
          <a:lstStyle/>
          <a:p>
            <a:pPr marL="179705" indent="450215" algn="ctr">
              <a:lnSpc>
                <a:spcPct val="130000"/>
              </a:lnSpc>
              <a:spcAft>
                <a:spcPts val="6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ОКУПАЦІЙНИЙ РЕЖИМ НА ТЕРИТОРІЇ ХАРКІВЩИНИ В РОКИ ДРУГОЇ СВІТОВОЇ ВІЙНИ. ПОВСЯКДЕННЕ ЖИТТЯ. </a:t>
            </a:r>
            <a:r>
              <a:rPr lang="uk-UA" sz="1800" b="1" spc="-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СТЕЖКАМИ ІСТОРІЇ РОДИННОГО АРХІВУ І ФОТОАЛЬБОМУ РОДИНИ ЄРОХІНИХ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8B6E4-A860-45D7-8C2C-D6ABAF17EE3F}"/>
              </a:ext>
            </a:extLst>
          </p:cNvPr>
          <p:cNvSpPr txBox="1"/>
          <p:nvPr/>
        </p:nvSpPr>
        <p:spPr>
          <a:xfrm>
            <a:off x="1159327" y="0"/>
            <a:ext cx="9873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інтерактивний конкурс 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«МАН-Юніор Дослідник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2C6D92-8DA6-44A5-B52B-13C02A85064D}"/>
              </a:ext>
            </a:extLst>
          </p:cNvPr>
          <p:cNvSpPr txBox="1"/>
          <p:nvPr/>
        </p:nvSpPr>
        <p:spPr>
          <a:xfrm>
            <a:off x="6680125" y="2983364"/>
            <a:ext cx="477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 Козлова Аліна Олександрівна,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учениця 9-Б класу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Харківської гімназії №82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Харківської міської ради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Харківської області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56624-0715-4F7B-88D8-58A78519992C}"/>
              </a:ext>
            </a:extLst>
          </p:cNvPr>
          <p:cNvSpPr txBox="1"/>
          <p:nvPr/>
        </p:nvSpPr>
        <p:spPr>
          <a:xfrm>
            <a:off x="6680125" y="4460692"/>
            <a:ext cx="5606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 Ткаченко Юлія Іванівна,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учитель історії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Харківської гімназії №82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Харківської міської ради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Харківської області,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«спеціаліст вищої категорії»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59E42-B995-4820-8007-8D18B701A5D3}"/>
              </a:ext>
            </a:extLst>
          </p:cNvPr>
          <p:cNvSpPr txBox="1"/>
          <p:nvPr/>
        </p:nvSpPr>
        <p:spPr>
          <a:xfrm>
            <a:off x="3770722" y="6366930"/>
            <a:ext cx="428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 - 2023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FB296F-1A4F-41BA-9E24-3410DA99F184}"/>
              </a:ext>
            </a:extLst>
          </p:cNvPr>
          <p:cNvSpPr txBox="1"/>
          <p:nvPr/>
        </p:nvSpPr>
        <p:spPr>
          <a:xfrm>
            <a:off x="975589" y="1009225"/>
            <a:ext cx="9873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Харківська гімназія №82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міської ради Харківської області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33349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1C15A-F5B2-4916-AD4D-932EF67A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05" y="868526"/>
            <a:ext cx="10160000" cy="1143000"/>
          </a:xfrm>
        </p:spPr>
        <p:txBody>
          <a:bodyPr/>
          <a:lstStyle/>
          <a:p>
            <a:r>
              <a:rPr lang="uk-UA" dirty="0"/>
              <a:t>Практична цінність: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8CDDAD-9C7E-43F0-BEBE-1894E6694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05" y="2743200"/>
            <a:ext cx="10160000" cy="1828800"/>
          </a:xfrm>
        </p:spPr>
        <p:txBody>
          <a:bodyPr/>
          <a:lstStyle/>
          <a:p>
            <a:pPr algn="just"/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матеріали даної доповіді можна використовувати на уроках предмету «Харківщинознавство», під час вивчення теми: «Харківщина в роки Другої світової війни»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57135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019D5-80E2-46C4-81D6-1A0E46DA0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68" y="0"/>
            <a:ext cx="7721600" cy="1012053"/>
          </a:xfrm>
        </p:spPr>
        <p:txBody>
          <a:bodyPr/>
          <a:lstStyle/>
          <a:p>
            <a:r>
              <a:rPr lang="uk-UA" dirty="0"/>
              <a:t>Висновки: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800A36-F0A8-4CA1-A5AB-D0765E12F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97" y="883828"/>
            <a:ext cx="10806595" cy="1012054"/>
          </a:xfrm>
        </p:spPr>
        <p:txBody>
          <a:bodyPr/>
          <a:lstStyle/>
          <a:p>
            <a:pPr marL="457200" lvl="0" indent="-457200" algn="just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кінця жовтня 1941 року Харківщина перейшла під контроль німецької військової адміністрації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194F3D07-90D3-48C6-976E-8D0BDB4F1BE8}"/>
              </a:ext>
            </a:extLst>
          </p:cNvPr>
          <p:cNvSpPr txBox="1">
            <a:spLocks/>
          </p:cNvSpPr>
          <p:nvPr/>
        </p:nvSpPr>
        <p:spPr>
          <a:xfrm>
            <a:off x="6739064" y="5351145"/>
            <a:ext cx="3972119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9pPr>
          </a:lstStyle>
          <a:p>
            <a:pPr algn="ctr"/>
            <a:r>
              <a:rPr lang="uk-UA" sz="2400" dirty="0"/>
              <a:t>Вступ німецько-фашистських загарбників до Харкова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905F1-20EA-437E-ACA2-7AFE1E4B2068}"/>
              </a:ext>
            </a:extLst>
          </p:cNvPr>
          <p:cNvSpPr txBox="1"/>
          <p:nvPr/>
        </p:nvSpPr>
        <p:spPr>
          <a:xfrm>
            <a:off x="7200740" y="4237771"/>
            <a:ext cx="331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 німців </a:t>
            </a:r>
          </a:p>
          <a:p>
            <a:pPr algn="ctr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міста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0A9B8-DAE3-42AD-AB46-2A613606B78C}"/>
              </a:ext>
            </a:extLst>
          </p:cNvPr>
          <p:cNvSpPr txBox="1"/>
          <p:nvPr/>
        </p:nvSpPr>
        <p:spPr>
          <a:xfrm>
            <a:off x="392668" y="4676218"/>
            <a:ext cx="2569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 німців </a:t>
            </a:r>
          </a:p>
          <a:p>
            <a:pPr algn="ctr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площею Свободи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B150C4-218E-49B4-A9E5-693FA6FE9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5090" t="25556" r="24553" b="20111"/>
          <a:stretch/>
        </p:blipFill>
        <p:spPr>
          <a:xfrm>
            <a:off x="2836841" y="4514770"/>
            <a:ext cx="3790203" cy="2300321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B646954B-00C2-49DD-83BA-B051344F3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82" r="9671"/>
          <a:stretch/>
        </p:blipFill>
        <p:spPr bwMode="auto">
          <a:xfrm>
            <a:off x="200397" y="1779308"/>
            <a:ext cx="3972119" cy="267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76F2E1D-4A6B-40F7-AD7A-14F55E406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64" y="1506855"/>
            <a:ext cx="3972119" cy="281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0925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800A36-F0A8-4CA1-A5AB-D0765E12F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94" y="1522007"/>
            <a:ext cx="7858960" cy="1467532"/>
          </a:xfrm>
        </p:spPr>
        <p:txBody>
          <a:bodyPr/>
          <a:lstStyle/>
          <a:p>
            <a:pPr marL="457200" lvl="0" indent="-457200" algn="just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 startAt="2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початку окупації (за матеріалами архівних документів) поставки продовольства в місті налагоджені не були і почався голод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 матеріалами архівних документів, лише в 1942 році, від голоду померло  приблизно померло приблизно 58,6% від загальної кількості 22708 чоловік;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673C7D-5B9A-4E51-AAE2-D0B79D4DF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20200"/>
              </a:clrFrom>
              <a:clrTo>
                <a:srgbClr val="020200">
                  <a:alpha val="0"/>
                </a:srgbClr>
              </a:clrTo>
            </a:clrChange>
          </a:blip>
          <a:srcRect l="45789" t="18969" r="26778" b="13952"/>
          <a:stretch/>
        </p:blipFill>
        <p:spPr>
          <a:xfrm>
            <a:off x="8560979" y="1286290"/>
            <a:ext cx="2476742" cy="3406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DC3171-BFA1-4306-916A-A3F387C451C1}"/>
              </a:ext>
            </a:extLst>
          </p:cNvPr>
          <p:cNvSpPr txBox="1"/>
          <p:nvPr/>
        </p:nvSpPr>
        <p:spPr>
          <a:xfrm>
            <a:off x="8634878" y="4851498"/>
            <a:ext cx="2328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Збірник архівних документів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3962673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800A36-F0A8-4CA1-A5AB-D0765E12F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10" y="868128"/>
            <a:ext cx="10806595" cy="1200034"/>
          </a:xfrm>
        </p:spPr>
        <p:txBody>
          <a:bodyPr/>
          <a:lstStyle/>
          <a:p>
            <a:pPr marL="457200" lvl="0" indent="-457200" algn="just">
              <a:lnSpc>
                <a:spcPct val="130000"/>
              </a:lnSpc>
              <a:buClrTx/>
              <a:buFont typeface="+mj-lt"/>
              <a:buAutoNum type="arabicPeriod" startAt="3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иття місцевого населення повністю регламентувалося. В місті діяла комендантська година і тих, хто опинявся на вулиці після неї, чекав розстріл;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531314E3-3EBC-426C-8BD0-ECCA3A027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0" y="2845691"/>
            <a:ext cx="2998284" cy="358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730B42-F4F7-4836-BEAE-7C835CE4AE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5F9"/>
              </a:clrFrom>
              <a:clrTo>
                <a:srgbClr val="F8F5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36" y="2774378"/>
            <a:ext cx="4072413" cy="2858416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53090DA3-E772-46C3-B576-4D0767CA1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49" y="2845691"/>
            <a:ext cx="3711462" cy="257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EB41DE1-CCC7-4C95-8966-506B918FE2A9}"/>
              </a:ext>
            </a:extLst>
          </p:cNvPr>
          <p:cNvSpPr txBox="1">
            <a:spLocks/>
          </p:cNvSpPr>
          <p:nvPr/>
        </p:nvSpPr>
        <p:spPr>
          <a:xfrm>
            <a:off x="4015490" y="5632794"/>
            <a:ext cx="5882480" cy="101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9pPr>
          </a:lstStyle>
          <a:p>
            <a:pPr algn="ctr"/>
            <a:r>
              <a:rPr lang="uk-UA" sz="3200" dirty="0"/>
              <a:t>Регламентація життя харків’ян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2960604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800A36-F0A8-4CA1-A5AB-D0765E12F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99" y="917785"/>
            <a:ext cx="10806595" cy="2042231"/>
          </a:xfrm>
        </p:spPr>
        <p:txBody>
          <a:bodyPr/>
          <a:lstStyle/>
          <a:p>
            <a:pPr marL="457200" lvl="0" indent="-457200" algn="just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 startAt="4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Німці, на території окупованої Харківщини, місцеве населення вішали, розстрілювали, брали у «заручники», а потім страчували. За свідченням очевидця Єрохіна В.І., полонених розстрілювали по черзі: спочатку комуністів, потім командирів, потім євреїв, далі тих, хто був схожий на євреїв. Лікарів, фельдшерів і медиків не чіпали. На них залишали поранених 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5C82AF98-3B46-4BED-94BC-0BAD08F015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127"/>
          <a:stretch/>
        </p:blipFill>
        <p:spPr bwMode="auto">
          <a:xfrm>
            <a:off x="661785" y="2919067"/>
            <a:ext cx="4518916" cy="353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8D8EF60F-EA43-406C-A07B-C14F2CAF7275}"/>
              </a:ext>
            </a:extLst>
          </p:cNvPr>
          <p:cNvSpPr/>
          <p:nvPr/>
        </p:nvSpPr>
        <p:spPr>
          <a:xfrm>
            <a:off x="876801" y="5639456"/>
            <a:ext cx="1856973" cy="1924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E4F1BA8-3659-433A-AACF-6C1447E3D132}"/>
              </a:ext>
            </a:extLst>
          </p:cNvPr>
          <p:cNvSpPr/>
          <p:nvPr/>
        </p:nvSpPr>
        <p:spPr>
          <a:xfrm>
            <a:off x="3178530" y="5488717"/>
            <a:ext cx="1544300" cy="3014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Место казни харьковчан по улице Сумской">
            <a:extLst>
              <a:ext uri="{FF2B5EF4-FFF2-40B4-BE49-F238E27FC236}">
                <a16:creationId xmlns:a16="http://schemas.microsoft.com/office/drawing/2014/main" id="{8B3C7EBB-04D0-43E4-8F03-142A8C249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r="7856"/>
          <a:stretch/>
        </p:blipFill>
        <p:spPr bwMode="auto">
          <a:xfrm>
            <a:off x="5475753" y="2960016"/>
            <a:ext cx="5164289" cy="34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2D53AB3-277D-4000-8BA5-A36CE341F6C3}"/>
              </a:ext>
            </a:extLst>
          </p:cNvPr>
          <p:cNvSpPr txBox="1">
            <a:spLocks/>
          </p:cNvSpPr>
          <p:nvPr/>
        </p:nvSpPr>
        <p:spPr>
          <a:xfrm>
            <a:off x="3753564" y="6250217"/>
            <a:ext cx="6886477" cy="752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9pPr>
          </a:lstStyle>
          <a:p>
            <a:pPr algn="ctr"/>
            <a:r>
              <a:rPr lang="uk-UA" sz="3200" dirty="0"/>
              <a:t>Страти на території </a:t>
            </a:r>
            <a:r>
              <a:rPr lang="uk-UA" sz="3200" dirty="0" err="1"/>
              <a:t>Харковщини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52912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0D8F3-5C64-4AC8-AE66-80539F7B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18" y="92903"/>
            <a:ext cx="7721600" cy="1000606"/>
          </a:xfrm>
        </p:spPr>
        <p:txBody>
          <a:bodyPr anchor="ctr">
            <a:normAutofit/>
          </a:bodyPr>
          <a:lstStyle/>
          <a:p>
            <a:r>
              <a:rPr lang="uk-UA" sz="4800" dirty="0"/>
              <a:t>Актуальність теми: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76D91-3E4D-45BF-88E7-3CB12DC41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04" y="1324971"/>
            <a:ext cx="10892369" cy="5226151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зростання інтересу до дослідження теми окупаційного режиму та повсякденному життю жителів окупованих територій у зв’язку військової агресією Росії щодо України, коли </a:t>
            </a: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 час війни багато наших співвітчизників вже сьогодні зіштовхнулися з жорстокими проявами того самого окупаційного режиму і питання виживання стало перед багатьма людьми на перше місце;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spc="-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нажаль, залишається все менше і менше свідків подій Другої світової війни </a:t>
            </a: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600" spc="-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дуже важливо, поки є можливість, займатися пошуком все нової інформації, додавати все нові і нові свідчення очевидців тих подій</a:t>
            </a:r>
            <a:endParaRPr lang="uk-UA" sz="26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має не лише велику теоретичну, але і практичну значущість</a:t>
            </a:r>
            <a:endParaRPr lang="ru-RU" sz="2600" b="0" dirty="0"/>
          </a:p>
        </p:txBody>
      </p:sp>
    </p:spTree>
    <p:extLst>
      <p:ext uri="{BB962C8B-B14F-4D97-AF65-F5344CB8AC3E}">
        <p14:creationId xmlns:p14="http://schemas.microsoft.com/office/powerpoint/2010/main" val="425977604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C8E12-0A9A-41BB-B350-30C80336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487065"/>
            <a:ext cx="7721600" cy="1012053"/>
          </a:xfrm>
        </p:spPr>
        <p:txBody>
          <a:bodyPr>
            <a:normAutofit/>
          </a:bodyPr>
          <a:lstStyle/>
          <a:p>
            <a:r>
              <a:rPr lang="uk-UA" sz="4800" dirty="0"/>
              <a:t>Мета дослідження: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AFAF6-EDCC-4C14-B727-494A7802D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55" y="2137425"/>
            <a:ext cx="9962593" cy="3839169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uk-UA" sz="3200" spc="-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дослідити перебіг окупаційного режиму на території Харківщини під час Другої світової війни;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допомогою </a:t>
            </a:r>
            <a:r>
              <a:rPr lang="uk-UA" sz="3200" spc="-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родинних реліквій (фотографій, документів, спогадів)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свідчень Єрохіна Василя Івановича, дослідити прояви окупаційного режиму, який було впроваджено Гітлерівською Німеччиною на території Харківщини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3668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9192A-B13C-47C1-8CEB-427841A03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4376"/>
            <a:ext cx="8545286" cy="1218883"/>
          </a:xfrm>
        </p:spPr>
        <p:txBody>
          <a:bodyPr>
            <a:normAutofit/>
          </a:bodyPr>
          <a:lstStyle/>
          <a:p>
            <a:r>
              <a:rPr lang="uk-UA" sz="4800" dirty="0"/>
              <a:t>Завдання дослідження: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CE37EB-82B9-4E74-92D0-EC5711BD9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24" y="1910499"/>
            <a:ext cx="10739823" cy="4179216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дослідити історію родинних реліквій родини Єрохіних часів Другої світової війни  (фотографії, документи, спогади);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допомогою родинного архіву родини Єрохіних та інших документів і матеріалів відтворити події, які відбулися на території окупованої Харківщини;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простежити ставлення німців до місцевого населення;</a:t>
            </a: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ослідити умови життя харків’ян на території Харківщини під час окупації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8980338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3CC09-861E-4CF4-9C1E-A451D6CB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62" y="575035"/>
            <a:ext cx="11016343" cy="1088571"/>
          </a:xfrm>
        </p:spPr>
        <p:txBody>
          <a:bodyPr>
            <a:normAutofit/>
          </a:bodyPr>
          <a:lstStyle/>
          <a:p>
            <a:r>
              <a:rPr lang="uk-UA" sz="4800" dirty="0"/>
              <a:t>Предмет дослідження: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92B196-139D-442A-AA17-F6D448396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31" y="2549728"/>
            <a:ext cx="10842172" cy="2814124"/>
          </a:xfrm>
        </p:spPr>
        <p:txBody>
          <a:bodyPr>
            <a:normAutofit/>
          </a:bodyPr>
          <a:lstStyle/>
          <a:p>
            <a:pPr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документи, спогади і фотографії прапрапрадідуся автора дослідження, Василя Івановича Єрохіна, надані дідусем автора дослідження Накагутовим Володимиром Васильовичем;</a:t>
            </a:r>
          </a:p>
          <a:p>
            <a:pPr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«новий порядок», який було впроваджено Гітлерівською Німеччиною на території Харківщини в роки Другої світової війни;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660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3CC09-861E-4CF4-9C1E-A451D6CB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54" y="791851"/>
            <a:ext cx="11016343" cy="1088571"/>
          </a:xfrm>
        </p:spPr>
        <p:txBody>
          <a:bodyPr>
            <a:normAutofit/>
          </a:bodyPr>
          <a:lstStyle/>
          <a:p>
            <a:r>
              <a:rPr lang="uk-UA" sz="4800" dirty="0"/>
              <a:t>Об’єкт дослідження: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92B196-139D-442A-AA17-F6D448396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02" y="2420107"/>
            <a:ext cx="10685137" cy="272692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відтворення картини окупаційного режиму на території Харківщини, яку здійснювала окупаційна влада в місті Харкові за допомогою </a:t>
            </a:r>
            <a:r>
              <a:rPr lang="uk-UA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родинного архіву Єрохіних</a:t>
            </a:r>
            <a:endParaRPr lang="ru-RU" sz="2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0323754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A27F9-A77A-4B40-93C1-7FF8734CF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52400"/>
            <a:ext cx="11157858" cy="1208314"/>
          </a:xfrm>
        </p:spPr>
        <p:txBody>
          <a:bodyPr>
            <a:normAutofit/>
          </a:bodyPr>
          <a:lstStyle/>
          <a:p>
            <a:r>
              <a:rPr lang="uk-UA" sz="4800" dirty="0"/>
              <a:t>Наукова новизна дослідження: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F07A93-DA13-4768-A939-B9DB383A7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82" y="1158038"/>
            <a:ext cx="10802332" cy="2525486"/>
          </a:xfrm>
        </p:spPr>
        <p:txBody>
          <a:bodyPr>
            <a:noAutofit/>
          </a:bodyPr>
          <a:lstStyle/>
          <a:p>
            <a:pPr indent="450215" algn="just">
              <a:lnSpc>
                <a:spcPct val="130000"/>
              </a:lnSpc>
              <a:spcAft>
                <a:spcPts val="80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ема окупаційного режиму в місті Харків і повсякденного життя харків’ян освітлена в науковій літературі достатньо повно. Але, все ж таки, залишається ще багато «білих плям», особливо якщо ми будемо намагатися висвітлити повсякденне життя харків’ян під час окупації. Дослідження робить спробу висвітлити деякі з цих плям за допомогою інформації, отриманої завдяки аналізу реліквій родини Єрохіних (автором дослідження було проведено опитування своїх родичів і надано ці свідчення).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486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44B64-BFA2-4100-83EB-2540B8AA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04" y="7718"/>
            <a:ext cx="4744824" cy="1000950"/>
          </a:xfrm>
        </p:spPr>
        <p:txBody>
          <a:bodyPr/>
          <a:lstStyle/>
          <a:p>
            <a:r>
              <a:rPr lang="uk-UA" dirty="0"/>
              <a:t>Хід дослідження: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7D757-EA57-4C8D-92F6-9DCAA924B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1" y="1580655"/>
            <a:ext cx="7620000" cy="4800600"/>
          </a:xfrm>
        </p:spPr>
        <p:txBody>
          <a:bodyPr/>
          <a:lstStyle/>
          <a:p>
            <a:pPr marL="270510" indent="0" algn="just">
              <a:lnSpc>
                <a:spcPct val="130000"/>
              </a:lnSpc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розглянуто, вивчено і проаналізовано: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"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родинні і фронтові фотографії, документи і спогади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прапрапрадідуся автора дослідження, Василя Івановича Єрохіна, які зберігалися в родині протягом п’яти поколінь і були надані дідусем автора дослідження Накагутовим Володимиром Васильовичем.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ABC9E54-FFE3-4A91-9A6E-F52E605F69A5}"/>
              </a:ext>
            </a:extLst>
          </p:cNvPr>
          <p:cNvGrpSpPr/>
          <p:nvPr/>
        </p:nvGrpSpPr>
        <p:grpSpPr>
          <a:xfrm>
            <a:off x="7909088" y="274638"/>
            <a:ext cx="1983819" cy="2678547"/>
            <a:chOff x="8463152" y="752810"/>
            <a:chExt cx="3809524" cy="540634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92D2E11-3080-4119-B4FD-5726EAE3BE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0200"/>
            <a:stretch/>
          </p:blipFill>
          <p:spPr>
            <a:xfrm>
              <a:off x="8463152" y="5307292"/>
              <a:ext cx="3809524" cy="85186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ABB8582-EF28-4712-84AC-61EB67CA8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4907"/>
            <a:stretch/>
          </p:blipFill>
          <p:spPr>
            <a:xfrm>
              <a:off x="8463152" y="752810"/>
              <a:ext cx="3809524" cy="4554482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1CE673-59E1-41BE-B7B2-F79993A5D6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3534" b="3553"/>
          <a:stretch/>
        </p:blipFill>
        <p:spPr>
          <a:xfrm>
            <a:off x="7903752" y="3548824"/>
            <a:ext cx="1989155" cy="27892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1E15E6-DF96-4908-8E5A-FF42DC5DFA7A}"/>
              </a:ext>
            </a:extLst>
          </p:cNvPr>
          <p:cNvSpPr txBox="1"/>
          <p:nvPr/>
        </p:nvSpPr>
        <p:spPr>
          <a:xfrm>
            <a:off x="7903752" y="2886672"/>
            <a:ext cx="1989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Єрохін Василь Іванович</a:t>
            </a:r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126615-6CFD-46CE-ABC0-43169B7B2071}"/>
              </a:ext>
            </a:extLst>
          </p:cNvPr>
          <p:cNvSpPr txBox="1"/>
          <p:nvPr/>
        </p:nvSpPr>
        <p:spPr>
          <a:xfrm>
            <a:off x="10053892" y="6253952"/>
            <a:ext cx="1896315" cy="584775"/>
          </a:xfrm>
          <a:prstGeom prst="rect">
            <a:avLst/>
          </a:prstGeom>
          <a:solidFill>
            <a:srgbClr val="E6DEDA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Характеристика Єрохіна В. І.</a:t>
            </a:r>
            <a:endParaRPr lang="ru-RU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44C87D-1328-47C5-AAF2-54E37CFECDCD}"/>
              </a:ext>
            </a:extLst>
          </p:cNvPr>
          <p:cNvSpPr txBox="1"/>
          <p:nvPr/>
        </p:nvSpPr>
        <p:spPr>
          <a:xfrm>
            <a:off x="7876414" y="6313158"/>
            <a:ext cx="1896315" cy="584775"/>
          </a:xfrm>
          <a:prstGeom prst="rect">
            <a:avLst/>
          </a:prstGeom>
          <a:solidFill>
            <a:srgbClr val="E6DEDA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Антифашистська листівка 1943 р.</a:t>
            </a:r>
            <a:endParaRPr lang="ru-RU" sz="16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AB3506-2B5F-49D5-9E41-C49B5072C8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500" t="24330" r="35173" b="18076"/>
          <a:stretch/>
        </p:blipFill>
        <p:spPr>
          <a:xfrm>
            <a:off x="10053892" y="274638"/>
            <a:ext cx="1990420" cy="26120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740C1C-343C-475E-A35D-B8D5F0AADABD}"/>
              </a:ext>
            </a:extLst>
          </p:cNvPr>
          <p:cNvSpPr txBox="1"/>
          <p:nvPr/>
        </p:nvSpPr>
        <p:spPr>
          <a:xfrm>
            <a:off x="10117459" y="2886672"/>
            <a:ext cx="1896315" cy="584775"/>
          </a:xfrm>
          <a:prstGeom prst="rect">
            <a:avLst/>
          </a:prstGeom>
          <a:solidFill>
            <a:srgbClr val="E6DEDA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Свідчення Єрохіна В. І.</a:t>
            </a:r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72D4AF-611E-437D-B3A8-10122140CE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6760" y="3429000"/>
            <a:ext cx="1997552" cy="282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0730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44B64-BFA2-4100-83EB-2540B8AA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Хід дослідження: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7D757-EA57-4C8D-92F6-9DCAA924B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14" y="2384582"/>
            <a:ext cx="6451077" cy="2387338"/>
          </a:xfrm>
        </p:spPr>
        <p:txBody>
          <a:bodyPr/>
          <a:lstStyle/>
          <a:p>
            <a:pPr marL="270510" indent="0" algn="just">
              <a:lnSpc>
                <a:spcPct val="130000"/>
              </a:lnSpc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розглянуто, вивчено і проаналізовано: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"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архівні документи, спогади очевидців-свідків окупаційного режиму на території Харківщини;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E54601-4D8A-4E84-9677-7A11315F56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9974" t="22818" r="37990" b="16014"/>
          <a:stretch/>
        </p:blipFill>
        <p:spPr>
          <a:xfrm>
            <a:off x="7199355" y="53894"/>
            <a:ext cx="1891217" cy="29529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80BFAE-3D2C-47DE-A0D7-2F139BBE5C4A}"/>
              </a:ext>
            </a:extLst>
          </p:cNvPr>
          <p:cNvSpPr txBox="1"/>
          <p:nvPr/>
        </p:nvSpPr>
        <p:spPr>
          <a:xfrm>
            <a:off x="6856021" y="2935203"/>
            <a:ext cx="2686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Спогади </a:t>
            </a:r>
          </a:p>
          <a:p>
            <a:pPr algn="ctr"/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Луцько Ніни Дмитрівни</a:t>
            </a:r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E78771-6E84-4B1B-91F4-3481E3088D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20200"/>
              </a:clrFrom>
              <a:clrTo>
                <a:srgbClr val="020200">
                  <a:alpha val="0"/>
                </a:srgbClr>
              </a:clrTo>
            </a:clrChange>
          </a:blip>
          <a:srcRect l="45789" t="18969" r="26778" b="13952"/>
          <a:stretch/>
        </p:blipFill>
        <p:spPr>
          <a:xfrm>
            <a:off x="9595563" y="1303598"/>
            <a:ext cx="2476742" cy="3406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406453-7DAC-4DF6-8F13-5DCBA344B506}"/>
              </a:ext>
            </a:extLst>
          </p:cNvPr>
          <p:cNvSpPr txBox="1"/>
          <p:nvPr/>
        </p:nvSpPr>
        <p:spPr>
          <a:xfrm>
            <a:off x="9669462" y="4710096"/>
            <a:ext cx="2328944" cy="584775"/>
          </a:xfrm>
          <a:prstGeom prst="rect">
            <a:avLst/>
          </a:prstGeom>
          <a:solidFill>
            <a:srgbClr val="E7E0DD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Збірник архівних документів</a:t>
            </a:r>
            <a:endParaRPr lang="ru-RU" sz="16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D5B30E-38A9-4D3B-AC0A-3AEF64A5AC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5953" t="21970" r="34975" b="9278"/>
          <a:stretch/>
        </p:blipFill>
        <p:spPr>
          <a:xfrm>
            <a:off x="7199355" y="3578251"/>
            <a:ext cx="1972348" cy="26236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3E2570-4187-456C-965A-38358387A0C6}"/>
              </a:ext>
            </a:extLst>
          </p:cNvPr>
          <p:cNvSpPr txBox="1"/>
          <p:nvPr/>
        </p:nvSpPr>
        <p:spPr>
          <a:xfrm>
            <a:off x="6570772" y="6157775"/>
            <a:ext cx="3523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Спогади </a:t>
            </a:r>
          </a:p>
          <a:p>
            <a:pPr algn="ctr"/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Анатолія Васильовича Пашина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0064154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0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0" id="{7288C4FA-F69B-4CA1-9F31-17BDE9A38159}" vid="{F9732820-9537-4507-A5C8-12A593F971D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Тема20</Template>
  <TotalTime>1690</TotalTime>
  <Words>725</Words>
  <Application>Microsoft Office PowerPoint</Application>
  <PresentationFormat>Широкоэкранный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Symbol</vt:lpstr>
      <vt:lpstr>Times New Roman</vt:lpstr>
      <vt:lpstr>Тема20</vt:lpstr>
      <vt:lpstr>ОКУПАЦІЙНИЙ РЕЖИМ НА ТЕРИТОРІЇ ХАРКІВЩИНИ В РОКИ ДРУГОЇ СВІТОВОЇ ВІЙНИ. ПОВСЯКДЕННЕ ЖИТТЯ. СТЕЖКАМИ ІСТОРІЇ РОДИННОГО АРХІВУ І ФОТОАЛЬБОМУ РОДИНИ ЄРОХІНИХ</vt:lpstr>
      <vt:lpstr>Актуальність теми:</vt:lpstr>
      <vt:lpstr>Мета дослідження:</vt:lpstr>
      <vt:lpstr>Завдання дослідження:</vt:lpstr>
      <vt:lpstr>Предмет дослідження:</vt:lpstr>
      <vt:lpstr>Об’єкт дослідження:</vt:lpstr>
      <vt:lpstr>Наукова новизна дослідження:</vt:lpstr>
      <vt:lpstr>Хід дослідження:</vt:lpstr>
      <vt:lpstr>Хід дослідження:</vt:lpstr>
      <vt:lpstr>Практична цінність:</vt:lpstr>
      <vt:lpstr>Висновки: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Окупаційний режим в Харкові в роки Другої світової війни.  Повсякденне життя харків’ян</dc:title>
  <dc:creator>Юличка</dc:creator>
  <cp:lastModifiedBy>Юленочек</cp:lastModifiedBy>
  <cp:revision>52</cp:revision>
  <dcterms:created xsi:type="dcterms:W3CDTF">2022-11-17T23:42:07Z</dcterms:created>
  <dcterms:modified xsi:type="dcterms:W3CDTF">2023-04-20T20:11:43Z</dcterms:modified>
</cp:coreProperties>
</file>