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Montserrat"/>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532B3C6-48ED-4C58-BD21-5661E7968922}">
  <a:tblStyle styleId="{B532B3C6-48ED-4C58-BD21-5661E796892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Lato-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2a07ddfb90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2a07ddfb90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2a07ddfb90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2a07ddfb90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2a07ddfb90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2a07ddfb90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2a07ddfb90_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2a07ddfb90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2a07ddfb90_0_3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2a07ddfb90_0_3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2a07ddfb90_0_3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2a07ddfb90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2a07ddfb90_0_3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2a07ddfb90_0_3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2a07ddfb9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2a07ddfb9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2a07ddfb90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2a07ddfb90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2a07ddfb90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2a07ddfb90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2a07ddfb90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2a07ddfb90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2a07ddfb90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2a07ddfb90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youtube.com/watch?v=-ck-ULUnXDw" TargetMode="External"/><Relationship Id="rId4" Type="http://schemas.openxmlformats.org/officeDocument/2006/relationships/image" Target="../media/image1.jpg"/><Relationship Id="rId5"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88083" y="781525"/>
            <a:ext cx="8520600" cy="20526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ru" sz="2500">
                <a:solidFill>
                  <a:srgbClr val="000000"/>
                </a:solidFill>
                <a:highlight>
                  <a:srgbClr val="FFFFFF"/>
                </a:highlight>
                <a:latin typeface="Times New Roman"/>
                <a:ea typeface="Times New Roman"/>
                <a:cs typeface="Times New Roman"/>
                <a:sym typeface="Times New Roman"/>
              </a:rPr>
              <a:t>Вивчення взаємодії комах з навколишнім середовищем, екосистемами та забруднювальними речовинами.</a:t>
            </a:r>
            <a:endParaRPr sz="2500">
              <a:latin typeface="Times New Roman"/>
              <a:ea typeface="Times New Roman"/>
              <a:cs typeface="Times New Roman"/>
              <a:sym typeface="Times New Roman"/>
            </a:endParaRPr>
          </a:p>
        </p:txBody>
      </p:sp>
      <p:pic>
        <p:nvPicPr>
          <p:cNvPr id="135" name="Google Shape;135;p13"/>
          <p:cNvPicPr preferRelativeResize="0"/>
          <p:nvPr/>
        </p:nvPicPr>
        <p:blipFill>
          <a:blip r:embed="rId3">
            <a:alphaModFix/>
          </a:blip>
          <a:stretch>
            <a:fillRect/>
          </a:stretch>
        </p:blipFill>
        <p:spPr>
          <a:xfrm>
            <a:off x="183200" y="1940950"/>
            <a:ext cx="2619375" cy="1962150"/>
          </a:xfrm>
          <a:prstGeom prst="rect">
            <a:avLst/>
          </a:prstGeom>
          <a:noFill/>
          <a:ln>
            <a:noFill/>
          </a:ln>
        </p:spPr>
      </p:pic>
      <p:sp>
        <p:nvSpPr>
          <p:cNvPr id="136" name="Google Shape;136;p13"/>
          <p:cNvSpPr txBox="1"/>
          <p:nvPr/>
        </p:nvSpPr>
        <p:spPr>
          <a:xfrm>
            <a:off x="5630225" y="3459700"/>
            <a:ext cx="31704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a:solidFill>
                  <a:schemeClr val="lt1"/>
                </a:solidFill>
                <a:latin typeface="Lato"/>
                <a:ea typeface="Lato"/>
                <a:cs typeface="Lato"/>
                <a:sym typeface="Lato"/>
              </a:rPr>
              <a:t>Виконала: Ковальова Надія Сергіївна, учениця 10-А класу Харківської загальноосвітньої школи №28 Харківської міської ради Харківської області</a:t>
            </a:r>
            <a:endParaRPr>
              <a:solidFill>
                <a:schemeClr val="lt1"/>
              </a:solidFill>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2"/>
          <p:cNvSpPr txBox="1"/>
          <p:nvPr>
            <p:ph type="title"/>
          </p:nvPr>
        </p:nvSpPr>
        <p:spPr>
          <a:xfrm>
            <a:off x="879750" y="224350"/>
            <a:ext cx="78744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2000"/>
              <a:t>Результат</a:t>
            </a:r>
            <a:endParaRPr sz="2000"/>
          </a:p>
        </p:txBody>
      </p:sp>
      <p:sp>
        <p:nvSpPr>
          <p:cNvPr id="186" name="Google Shape;186;p22"/>
          <p:cNvSpPr txBox="1"/>
          <p:nvPr>
            <p:ph idx="1" type="body"/>
          </p:nvPr>
        </p:nvSpPr>
        <p:spPr>
          <a:xfrm>
            <a:off x="102750" y="901650"/>
            <a:ext cx="85623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ru" sz="1800">
                <a:latin typeface="Times New Roman"/>
                <a:ea typeface="Times New Roman"/>
                <a:cs typeface="Times New Roman"/>
                <a:sym typeface="Times New Roman"/>
              </a:rPr>
              <a:t>Провели дослідження у 2 середовищах.  Висновок дивитись у таблиці.</a:t>
            </a:r>
            <a:endParaRPr sz="1800">
              <a:latin typeface="Times New Roman"/>
              <a:ea typeface="Times New Roman"/>
              <a:cs typeface="Times New Roman"/>
              <a:sym typeface="Times New Roman"/>
            </a:endParaRPr>
          </a:p>
        </p:txBody>
      </p:sp>
      <p:graphicFrame>
        <p:nvGraphicFramePr>
          <p:cNvPr id="187" name="Google Shape;187;p22"/>
          <p:cNvGraphicFramePr/>
          <p:nvPr/>
        </p:nvGraphicFramePr>
        <p:xfrm>
          <a:off x="204625" y="1310675"/>
          <a:ext cx="3000000" cy="3000000"/>
        </p:xfrm>
        <a:graphic>
          <a:graphicData uri="http://schemas.openxmlformats.org/drawingml/2006/table">
            <a:tbl>
              <a:tblPr>
                <a:noFill/>
                <a:tableStyleId>{B532B3C6-48ED-4C58-BD21-5661E7968922}</a:tableStyleId>
              </a:tblPr>
              <a:tblGrid>
                <a:gridCol w="2413000"/>
                <a:gridCol w="2413000"/>
                <a:gridCol w="2413000"/>
              </a:tblGrid>
              <a:tr h="381000">
                <a:tc>
                  <a:txBody>
                    <a:bodyPr/>
                    <a:lstStyle/>
                    <a:p>
                      <a:pPr indent="0" lvl="0" marL="0" rtl="0" algn="l">
                        <a:spcBef>
                          <a:spcPts val="0"/>
                        </a:spcBef>
                        <a:spcAft>
                          <a:spcPts val="0"/>
                        </a:spcAft>
                        <a:buNone/>
                      </a:pPr>
                      <a:r>
                        <a:rPr lang="ru">
                          <a:solidFill>
                            <a:schemeClr val="lt1"/>
                          </a:solidFill>
                          <a:highlight>
                            <a:srgbClr val="0000FF"/>
                          </a:highlight>
                        </a:rPr>
                        <a:t>Об’єкт</a:t>
                      </a:r>
                      <a:endParaRPr>
                        <a:solidFill>
                          <a:schemeClr val="lt1"/>
                        </a:solidFill>
                        <a:highlight>
                          <a:srgbClr val="0000FF"/>
                        </a:highlight>
                      </a:endParaRPr>
                    </a:p>
                  </a:txBody>
                  <a:tcPr marT="91425" marB="91425" marR="91425" marL="91425"/>
                </a:tc>
                <a:tc>
                  <a:txBody>
                    <a:bodyPr/>
                    <a:lstStyle/>
                    <a:p>
                      <a:pPr indent="0" lvl="0" marL="0" rtl="0" algn="l">
                        <a:spcBef>
                          <a:spcPts val="0"/>
                        </a:spcBef>
                        <a:spcAft>
                          <a:spcPts val="0"/>
                        </a:spcAft>
                        <a:buNone/>
                      </a:pPr>
                      <a:r>
                        <a:rPr lang="ru">
                          <a:solidFill>
                            <a:schemeClr val="lt1"/>
                          </a:solidFill>
                          <a:highlight>
                            <a:srgbClr val="0000FF"/>
                          </a:highlight>
                        </a:rPr>
                        <a:t>1 середовище</a:t>
                      </a:r>
                      <a:endParaRPr>
                        <a:solidFill>
                          <a:schemeClr val="lt1"/>
                        </a:solidFill>
                        <a:highlight>
                          <a:srgbClr val="0000FF"/>
                        </a:highlight>
                      </a:endParaRPr>
                    </a:p>
                  </a:txBody>
                  <a:tcPr marT="91425" marB="91425" marR="91425" marL="91425"/>
                </a:tc>
                <a:tc>
                  <a:txBody>
                    <a:bodyPr/>
                    <a:lstStyle/>
                    <a:p>
                      <a:pPr indent="0" lvl="0" marL="0" rtl="0" algn="l">
                        <a:spcBef>
                          <a:spcPts val="0"/>
                        </a:spcBef>
                        <a:spcAft>
                          <a:spcPts val="0"/>
                        </a:spcAft>
                        <a:buNone/>
                      </a:pPr>
                      <a:r>
                        <a:rPr lang="ru">
                          <a:solidFill>
                            <a:schemeClr val="lt1"/>
                          </a:solidFill>
                          <a:highlight>
                            <a:srgbClr val="0000FF"/>
                          </a:highlight>
                        </a:rPr>
                        <a:t>2 середовище</a:t>
                      </a:r>
                      <a:endParaRPr>
                        <a:solidFill>
                          <a:schemeClr val="lt1"/>
                        </a:solidFill>
                        <a:highlight>
                          <a:srgbClr val="0000FF"/>
                        </a:highlight>
                      </a:endParaRPr>
                    </a:p>
                  </a:txBody>
                  <a:tcPr marT="91425" marB="91425" marR="91425" marL="91425"/>
                </a:tc>
              </a:tr>
              <a:tr h="943575">
                <a:tc>
                  <a:txBody>
                    <a:bodyPr/>
                    <a:lstStyle/>
                    <a:p>
                      <a:pPr indent="0" lvl="0" marL="0" rtl="0" algn="l">
                        <a:spcBef>
                          <a:spcPts val="0"/>
                        </a:spcBef>
                        <a:spcAft>
                          <a:spcPts val="0"/>
                        </a:spcAft>
                        <a:buNone/>
                      </a:pPr>
                      <a:r>
                        <a:rPr lang="ru">
                          <a:solidFill>
                            <a:schemeClr val="lt1"/>
                          </a:solidFill>
                        </a:rPr>
                        <a:t>Бджола медоносна </a:t>
                      </a:r>
                      <a:r>
                        <a:rPr lang="ru" sz="2000">
                          <a:solidFill>
                            <a:schemeClr val="lt1"/>
                          </a:solidFill>
                          <a:latin typeface="Montserrat"/>
                          <a:ea typeface="Montserrat"/>
                          <a:cs typeface="Montserrat"/>
                          <a:sym typeface="Montserrat"/>
                        </a:rPr>
                        <a:t> </a:t>
                      </a:r>
                      <a:r>
                        <a:rPr lang="ru">
                          <a:solidFill>
                            <a:schemeClr val="lt1"/>
                          </a:solidFill>
                          <a:highlight>
                            <a:schemeClr val="dk1"/>
                          </a:highlight>
                          <a:latin typeface="Times New Roman"/>
                          <a:ea typeface="Times New Roman"/>
                          <a:cs typeface="Times New Roman"/>
                          <a:sym typeface="Times New Roman"/>
                        </a:rPr>
                        <a:t>(Apis mellifera).</a:t>
                      </a:r>
                      <a:endParaRPr>
                        <a:solidFill>
                          <a:schemeClr val="lt1"/>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lt1"/>
                        </a:solidFill>
                        <a:uFill>
                          <a:noFill/>
                        </a:uFill>
                        <a:hlinkClick r:id="rId3">
                          <a:extLst>
                            <a:ext uri="{A12FA001-AC4F-418D-AE19-62706E023703}">
                              <ahyp:hlinkClr val="tx"/>
                            </a:ext>
                          </a:extLst>
                        </a:hlinkClick>
                      </a:endParaRPr>
                    </a:p>
                    <a:p>
                      <a:pPr indent="0" lvl="0" marL="0" rtl="0" algn="l">
                        <a:spcBef>
                          <a:spcPts val="0"/>
                        </a:spcBef>
                        <a:spcAft>
                          <a:spcPts val="0"/>
                        </a:spcAft>
                        <a:buNone/>
                      </a:pPr>
                      <a:r>
                        <a:t/>
                      </a:r>
                      <a:endParaRPr>
                        <a:solidFill>
                          <a:schemeClr val="lt1"/>
                        </a:solidFill>
                      </a:endParaRPr>
                    </a:p>
                  </a:txBody>
                  <a:tcPr marT="91425" marB="91425" marR="91425" marL="91425"/>
                </a:tc>
                <a:tc>
                  <a:txBody>
                    <a:bodyPr/>
                    <a:lstStyle/>
                    <a:p>
                      <a:pPr indent="0" lvl="0" marL="0" rtl="0" algn="l">
                        <a:spcBef>
                          <a:spcPts val="0"/>
                        </a:spcBef>
                        <a:spcAft>
                          <a:spcPts val="0"/>
                        </a:spcAft>
                        <a:buNone/>
                      </a:pPr>
                      <a:r>
                        <a:rPr lang="ru">
                          <a:solidFill>
                            <a:schemeClr val="lt1"/>
                          </a:solidFill>
                        </a:rPr>
                        <a:t>100%-мертвих</a:t>
                      </a:r>
                      <a:endParaRPr>
                        <a:solidFill>
                          <a:schemeClr val="lt1"/>
                        </a:solidFill>
                      </a:endParaRPr>
                    </a:p>
                    <a:p>
                      <a:pPr indent="0" lvl="0" marL="0" rtl="0" algn="l">
                        <a:spcBef>
                          <a:spcPts val="0"/>
                        </a:spcBef>
                        <a:spcAft>
                          <a:spcPts val="0"/>
                        </a:spcAft>
                        <a:buNone/>
                      </a:pPr>
                      <a:r>
                        <a:rPr lang="ru">
                          <a:solidFill>
                            <a:schemeClr val="lt1"/>
                          </a:solidFill>
                        </a:rPr>
                        <a:t>0%-живих</a:t>
                      </a:r>
                      <a:endParaRPr>
                        <a:solidFill>
                          <a:schemeClr val="lt1"/>
                        </a:solidFill>
                      </a:endParaRPr>
                    </a:p>
                  </a:txBody>
                  <a:tcPr marT="91425" marB="91425" marR="91425" marL="91425"/>
                </a:tc>
                <a:tc>
                  <a:txBody>
                    <a:bodyPr/>
                    <a:lstStyle/>
                    <a:p>
                      <a:pPr indent="0" lvl="0" marL="0" rtl="0" algn="l">
                        <a:spcBef>
                          <a:spcPts val="0"/>
                        </a:spcBef>
                        <a:spcAft>
                          <a:spcPts val="0"/>
                        </a:spcAft>
                        <a:buNone/>
                      </a:pPr>
                      <a:r>
                        <a:rPr lang="ru">
                          <a:solidFill>
                            <a:schemeClr val="lt1"/>
                          </a:solidFill>
                        </a:rPr>
                        <a:t>0%-мертвих</a:t>
                      </a:r>
                      <a:endParaRPr>
                        <a:solidFill>
                          <a:schemeClr val="lt1"/>
                        </a:solidFill>
                      </a:endParaRPr>
                    </a:p>
                    <a:p>
                      <a:pPr indent="0" lvl="0" marL="0" rtl="0" algn="l">
                        <a:spcBef>
                          <a:spcPts val="0"/>
                        </a:spcBef>
                        <a:spcAft>
                          <a:spcPts val="0"/>
                        </a:spcAft>
                        <a:buNone/>
                      </a:pPr>
                      <a:r>
                        <a:rPr lang="ru">
                          <a:solidFill>
                            <a:schemeClr val="lt1"/>
                          </a:solidFill>
                        </a:rPr>
                        <a:t>100%-живих</a:t>
                      </a:r>
                      <a:endParaRPr>
                        <a:solidFill>
                          <a:schemeClr val="lt1"/>
                        </a:solidFill>
                      </a:endParaRPr>
                    </a:p>
                  </a:txBody>
                  <a:tcPr marT="91425" marB="91425" marR="91425" marL="91425"/>
                </a:tc>
              </a:tr>
            </a:tbl>
          </a:graphicData>
        </a:graphic>
      </p:graphicFrame>
      <p:sp>
        <p:nvSpPr>
          <p:cNvPr id="188" name="Google Shape;188;p22"/>
          <p:cNvSpPr txBox="1"/>
          <p:nvPr/>
        </p:nvSpPr>
        <p:spPr>
          <a:xfrm>
            <a:off x="1052375" y="2302075"/>
            <a:ext cx="7577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Lato"/>
              <a:ea typeface="Lato"/>
              <a:cs typeface="Lato"/>
              <a:sym typeface="Lato"/>
            </a:endParaRPr>
          </a:p>
        </p:txBody>
      </p:sp>
      <p:pic>
        <p:nvPicPr>
          <p:cNvPr id="189" name="Google Shape;189;p22"/>
          <p:cNvPicPr preferRelativeResize="0"/>
          <p:nvPr/>
        </p:nvPicPr>
        <p:blipFill>
          <a:blip r:embed="rId4">
            <a:alphaModFix/>
          </a:blip>
          <a:stretch>
            <a:fillRect/>
          </a:stretch>
        </p:blipFill>
        <p:spPr>
          <a:xfrm>
            <a:off x="438425" y="3219750"/>
            <a:ext cx="3118900" cy="1708300"/>
          </a:xfrm>
          <a:prstGeom prst="rect">
            <a:avLst/>
          </a:prstGeom>
          <a:noFill/>
          <a:ln>
            <a:noFill/>
          </a:ln>
        </p:spPr>
      </p:pic>
      <p:pic>
        <p:nvPicPr>
          <p:cNvPr id="190" name="Google Shape;190;p22"/>
          <p:cNvPicPr preferRelativeResize="0"/>
          <p:nvPr/>
        </p:nvPicPr>
        <p:blipFill>
          <a:blip r:embed="rId5">
            <a:alphaModFix/>
          </a:blip>
          <a:stretch>
            <a:fillRect/>
          </a:stretch>
        </p:blipFill>
        <p:spPr>
          <a:xfrm>
            <a:off x="4950550" y="3208175"/>
            <a:ext cx="3118901" cy="1735125"/>
          </a:xfrm>
          <a:prstGeom prst="rect">
            <a:avLst/>
          </a:prstGeom>
          <a:noFill/>
          <a:ln>
            <a:noFill/>
          </a:ln>
        </p:spPr>
      </p:pic>
      <p:sp>
        <p:nvSpPr>
          <p:cNvPr id="191" name="Google Shape;191;p22"/>
          <p:cNvSpPr txBox="1"/>
          <p:nvPr/>
        </p:nvSpPr>
        <p:spPr>
          <a:xfrm>
            <a:off x="569650" y="2834625"/>
            <a:ext cx="2756700" cy="661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ru" sz="1700">
                <a:solidFill>
                  <a:schemeClr val="lt1"/>
                </a:solidFill>
                <a:latin typeface="Lato"/>
                <a:ea typeface="Lato"/>
                <a:cs typeface="Lato"/>
                <a:sym typeface="Lato"/>
              </a:rPr>
              <a:t>№1 середовище</a:t>
            </a:r>
            <a:endParaRPr b="1" i="1" sz="1700">
              <a:solidFill>
                <a:schemeClr val="lt1"/>
              </a:solidFill>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p:txBody>
      </p:sp>
      <p:sp>
        <p:nvSpPr>
          <p:cNvPr id="192" name="Google Shape;192;p22"/>
          <p:cNvSpPr txBox="1"/>
          <p:nvPr/>
        </p:nvSpPr>
        <p:spPr>
          <a:xfrm>
            <a:off x="4943300" y="2834625"/>
            <a:ext cx="26487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ru" sz="1700">
                <a:solidFill>
                  <a:schemeClr val="lt1"/>
                </a:solidFill>
                <a:latin typeface="Lato"/>
                <a:ea typeface="Lato"/>
                <a:cs typeface="Lato"/>
                <a:sym typeface="Lato"/>
              </a:rPr>
              <a:t>№2 середовище</a:t>
            </a:r>
            <a:endParaRPr b="1" i="1" sz="1700">
              <a:solidFill>
                <a:schemeClr val="lt1"/>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3"/>
          <p:cNvSpPr txBox="1"/>
          <p:nvPr>
            <p:ph type="title"/>
          </p:nvPr>
        </p:nvSpPr>
        <p:spPr>
          <a:xfrm>
            <a:off x="1297500" y="393750"/>
            <a:ext cx="7038900" cy="68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Аналіз даного експерименту</a:t>
            </a:r>
            <a:endParaRPr/>
          </a:p>
        </p:txBody>
      </p:sp>
      <p:sp>
        <p:nvSpPr>
          <p:cNvPr id="198" name="Google Shape;198;p23"/>
          <p:cNvSpPr txBox="1"/>
          <p:nvPr>
            <p:ph idx="1" type="body"/>
          </p:nvPr>
        </p:nvSpPr>
        <p:spPr>
          <a:xfrm>
            <a:off x="368325" y="1223400"/>
            <a:ext cx="7968000" cy="33807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ru" sz="1800">
                <a:highlight>
                  <a:schemeClr val="dk1"/>
                </a:highlight>
                <a:latin typeface="Times New Roman"/>
                <a:ea typeface="Times New Roman"/>
                <a:cs typeface="Times New Roman"/>
                <a:sym typeface="Times New Roman"/>
              </a:rPr>
              <a:t>Даний експеримент показав, що чим більше забруднене середовище тим більше помирає комах. Це пов’язано з хімікатами які є викидами з промислових підприємств або засобів дорожнього транспорту.  Продукт, зроблений таким шляхом є небезпечним для споживання, містить велику кількість хімічних домішок.</a:t>
            </a:r>
            <a:endParaRPr sz="1800">
              <a:highlight>
                <a:schemeClr val="dk1"/>
              </a:highlight>
              <a:latin typeface="Times New Roman"/>
              <a:ea typeface="Times New Roman"/>
              <a:cs typeface="Times New Roman"/>
              <a:sym typeface="Times New Roman"/>
            </a:endParaRPr>
          </a:p>
          <a:p>
            <a:pPr indent="0" lvl="0" marL="0" rtl="0" algn="l">
              <a:spcBef>
                <a:spcPts val="1200"/>
              </a:spcBef>
              <a:spcAft>
                <a:spcPts val="0"/>
              </a:spcAft>
              <a:buNone/>
            </a:pPr>
            <a:r>
              <a:rPr lang="ru" sz="1800">
                <a:highlight>
                  <a:schemeClr val="dk1"/>
                </a:highlight>
                <a:latin typeface="Times New Roman"/>
                <a:ea typeface="Times New Roman"/>
                <a:cs typeface="Times New Roman"/>
                <a:sym typeface="Times New Roman"/>
              </a:rPr>
              <a:t>Для збереження життя комах та свого, варто зайнятись очищенням навколишнього середовища.</a:t>
            </a:r>
            <a:endParaRPr sz="1800">
              <a:highlight>
                <a:schemeClr val="dk1"/>
              </a:highlight>
              <a:latin typeface="Times New Roman"/>
              <a:ea typeface="Times New Roman"/>
              <a:cs typeface="Times New Roman"/>
              <a:sym typeface="Times New Roman"/>
            </a:endParaRPr>
          </a:p>
          <a:p>
            <a:pPr indent="0" lvl="0" marL="0" rtl="0" algn="l">
              <a:spcBef>
                <a:spcPts val="1200"/>
              </a:spcBef>
              <a:spcAft>
                <a:spcPts val="0"/>
              </a:spcAft>
              <a:buNone/>
            </a:pPr>
            <a:r>
              <a:rPr lang="ru" sz="1800">
                <a:highlight>
                  <a:schemeClr val="dk1"/>
                </a:highlight>
                <a:latin typeface="Times New Roman"/>
                <a:ea typeface="Times New Roman"/>
                <a:cs typeface="Times New Roman"/>
                <a:sym typeface="Times New Roman"/>
              </a:rPr>
              <a:t>Ситуація з бжолами є критичною, з кожним роком їх все менше, але наше існування щільно пов’язано з ними, вони опилють не тільки квіти, але й квітки овочевих культур. (Наразі є штучне опилення,але вони не замінює опилення комахами)</a:t>
            </a:r>
            <a:endParaRPr sz="1800">
              <a:highlight>
                <a:schemeClr val="dk1"/>
              </a:highlight>
              <a:latin typeface="Times New Roman"/>
              <a:ea typeface="Times New Roman"/>
              <a:cs typeface="Times New Roman"/>
              <a:sym typeface="Times New Roman"/>
            </a:endParaRPr>
          </a:p>
          <a:p>
            <a:pPr indent="0" lvl="0" marL="0" rtl="0" algn="l">
              <a:spcBef>
                <a:spcPts val="11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ВИСНОВКИ</a:t>
            </a:r>
            <a:endParaRPr/>
          </a:p>
        </p:txBody>
      </p:sp>
      <p:sp>
        <p:nvSpPr>
          <p:cNvPr id="204" name="Google Shape;204;p24"/>
          <p:cNvSpPr txBox="1"/>
          <p:nvPr>
            <p:ph idx="1" type="body"/>
          </p:nvPr>
        </p:nvSpPr>
        <p:spPr>
          <a:xfrm>
            <a:off x="460425" y="1012925"/>
            <a:ext cx="8406000" cy="346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1800">
                <a:latin typeface="Times New Roman"/>
                <a:ea typeface="Times New Roman"/>
                <a:cs typeface="Times New Roman"/>
                <a:sym typeface="Times New Roman"/>
              </a:rPr>
              <a:t>За результатами проведеного дослідження, можна сформулювати :</a:t>
            </a:r>
            <a:endParaRPr sz="1800">
              <a:latin typeface="Times New Roman"/>
              <a:ea typeface="Times New Roman"/>
              <a:cs typeface="Times New Roman"/>
              <a:sym typeface="Times New Roman"/>
            </a:endParaRPr>
          </a:p>
          <a:p>
            <a:pPr indent="-342900" lvl="0" marL="457200" rtl="0" algn="l">
              <a:spcBef>
                <a:spcPts val="1200"/>
              </a:spcBef>
              <a:spcAft>
                <a:spcPts val="0"/>
              </a:spcAft>
              <a:buSzPts val="1800"/>
              <a:buFont typeface="Times New Roman"/>
              <a:buAutoNum type="arabicPeriod"/>
            </a:pPr>
            <a:r>
              <a:rPr lang="ru" sz="1800">
                <a:latin typeface="Times New Roman"/>
                <a:ea typeface="Times New Roman"/>
                <a:cs typeface="Times New Roman"/>
                <a:sym typeface="Times New Roman"/>
              </a:rPr>
              <a:t>Показано вплив хімікатів з навколишнього середовища на комах-негативний, у 100% випадків-летальний.</a:t>
            </a:r>
            <a:endParaRPr sz="1800">
              <a:latin typeface="Times New Roman"/>
              <a:ea typeface="Times New Roman"/>
              <a:cs typeface="Times New Roman"/>
              <a:sym typeface="Times New Roman"/>
            </a:endParaRPr>
          </a:p>
          <a:p>
            <a:pPr indent="0" lvl="0" marL="914400" rtl="0" algn="l">
              <a:spcBef>
                <a:spcPts val="1200"/>
              </a:spcBef>
              <a:spcAft>
                <a:spcPts val="0"/>
              </a:spcAft>
              <a:buNone/>
            </a:pPr>
            <a:r>
              <a:t/>
            </a:r>
            <a:endParaRPr sz="1800">
              <a:latin typeface="Times New Roman"/>
              <a:ea typeface="Times New Roman"/>
              <a:cs typeface="Times New Roman"/>
              <a:sym typeface="Times New Roman"/>
            </a:endParaRPr>
          </a:p>
          <a:p>
            <a:pPr indent="-342900" lvl="0" marL="457200" rtl="0" algn="l">
              <a:spcBef>
                <a:spcPts val="1200"/>
              </a:spcBef>
              <a:spcAft>
                <a:spcPts val="0"/>
              </a:spcAft>
              <a:buSzPts val="1800"/>
              <a:buFont typeface="Times New Roman"/>
              <a:buAutoNum type="arabicPeriod"/>
            </a:pPr>
            <a:r>
              <a:rPr lang="ru" sz="1800">
                <a:latin typeface="Times New Roman"/>
                <a:ea typeface="Times New Roman"/>
                <a:cs typeface="Times New Roman"/>
                <a:sym typeface="Times New Roman"/>
              </a:rPr>
              <a:t>Показано життєздатність комах та пристосування їх до умов життя в даних середовищах</a:t>
            </a:r>
            <a:endParaRPr sz="1800">
              <a:latin typeface="Times New Roman"/>
              <a:ea typeface="Times New Roman"/>
              <a:cs typeface="Times New Roman"/>
              <a:sym typeface="Times New Roman"/>
            </a:endParaRPr>
          </a:p>
          <a:p>
            <a:pPr indent="0" lvl="0" marL="914400" rtl="0" algn="l">
              <a:spcBef>
                <a:spcPts val="1200"/>
              </a:spcBef>
              <a:spcAft>
                <a:spcPts val="0"/>
              </a:spcAft>
              <a:buNone/>
            </a:pPr>
            <a:r>
              <a:t/>
            </a:r>
            <a:endParaRPr sz="1800">
              <a:latin typeface="Times New Roman"/>
              <a:ea typeface="Times New Roman"/>
              <a:cs typeface="Times New Roman"/>
              <a:sym typeface="Times New Roman"/>
            </a:endParaRPr>
          </a:p>
          <a:p>
            <a:pPr indent="-342900" lvl="0" marL="457200" rtl="0" algn="l">
              <a:spcBef>
                <a:spcPts val="1200"/>
              </a:spcBef>
              <a:spcAft>
                <a:spcPts val="0"/>
              </a:spcAft>
              <a:buSzPts val="1800"/>
              <a:buFont typeface="Times New Roman"/>
              <a:buAutoNum type="arabicPeriod"/>
            </a:pPr>
            <a:r>
              <a:rPr lang="ru" sz="1800">
                <a:latin typeface="Times New Roman"/>
                <a:ea typeface="Times New Roman"/>
                <a:cs typeface="Times New Roman"/>
                <a:sym typeface="Times New Roman"/>
              </a:rPr>
              <a:t>Комахи в екологічно чистому середовищі на 100% залишилися живими, продукт є безпечним для споживання.</a:t>
            </a:r>
            <a:endParaRPr sz="18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ru" sz="2600"/>
              <a:t>ДЯКУЮ ЗА УВАГУ!</a:t>
            </a:r>
            <a:endParaRPr sz="2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4"/>
          <p:cNvSpPr txBox="1"/>
          <p:nvPr>
            <p:ph idx="1" type="body"/>
          </p:nvPr>
        </p:nvSpPr>
        <p:spPr>
          <a:xfrm>
            <a:off x="246400" y="169400"/>
            <a:ext cx="8608500" cy="4727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2000" u="sng"/>
              <a:t>Актуальність. </a:t>
            </a:r>
            <a:r>
              <a:rPr lang="ru" sz="2000"/>
              <a:t> за допомогою даного досліду можна визначити вплив факторів з навколишнього середовище, яке значення це має, зробити висновки про забрудненність екосистем.</a:t>
            </a:r>
            <a:endParaRPr sz="2000"/>
          </a:p>
          <a:p>
            <a:pPr indent="0" lvl="0" marL="0" rtl="0" algn="l">
              <a:spcBef>
                <a:spcPts val="1200"/>
              </a:spcBef>
              <a:spcAft>
                <a:spcPts val="0"/>
              </a:spcAft>
              <a:buNone/>
            </a:pPr>
            <a:r>
              <a:rPr lang="ru" sz="2000" u="sng"/>
              <a:t>Метою даної роботи</a:t>
            </a:r>
            <a:r>
              <a:rPr lang="ru" sz="2000"/>
              <a:t> було провести дослід взаємодії комах з навколишнім середовищем,  екосистемами та забруднювальними речовинами.</a:t>
            </a:r>
            <a:endParaRPr sz="2000"/>
          </a:p>
          <a:p>
            <a:pPr indent="0" lvl="0" marL="0" rtl="0" algn="l">
              <a:spcBef>
                <a:spcPts val="1200"/>
              </a:spcBef>
              <a:spcAft>
                <a:spcPts val="0"/>
              </a:spcAft>
              <a:buNone/>
            </a:pPr>
            <a:r>
              <a:rPr lang="ru" sz="2000" u="sng"/>
              <a:t>Об’єкт дослідження </a:t>
            </a:r>
            <a:r>
              <a:rPr lang="ru" sz="2000"/>
              <a:t>: бджола медоносна </a:t>
            </a:r>
            <a:r>
              <a:rPr lang="ru" sz="1800">
                <a:highlight>
                  <a:schemeClr val="dk1"/>
                </a:highlight>
                <a:latin typeface="Times New Roman"/>
                <a:ea typeface="Times New Roman"/>
                <a:cs typeface="Times New Roman"/>
                <a:sym typeface="Times New Roman"/>
              </a:rPr>
              <a:t>(Apis mellifera).</a:t>
            </a:r>
            <a:endParaRPr sz="1800">
              <a:highlight>
                <a:schemeClr val="dk1"/>
              </a:highlight>
              <a:latin typeface="Times New Roman"/>
              <a:ea typeface="Times New Roman"/>
              <a:cs typeface="Times New Roman"/>
              <a:sym typeface="Times New Roman"/>
            </a:endParaRPr>
          </a:p>
          <a:p>
            <a:pPr indent="0" lvl="0" marL="0" rtl="0" algn="l">
              <a:spcBef>
                <a:spcPts val="1200"/>
              </a:spcBef>
              <a:spcAft>
                <a:spcPts val="0"/>
              </a:spcAft>
              <a:buNone/>
            </a:pPr>
            <a:r>
              <a:t/>
            </a:r>
            <a:endParaRPr sz="1800">
              <a:solidFill>
                <a:srgbClr val="4D5156"/>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800">
              <a:solidFill>
                <a:srgbClr val="4D5156"/>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Методи дослідження </a:t>
            </a:r>
            <a:endParaRPr/>
          </a:p>
        </p:txBody>
      </p:sp>
      <p:sp>
        <p:nvSpPr>
          <p:cNvPr id="147" name="Google Shape;147;p15"/>
          <p:cNvSpPr txBox="1"/>
          <p:nvPr>
            <p:ph idx="1" type="body"/>
          </p:nvPr>
        </p:nvSpPr>
        <p:spPr>
          <a:xfrm>
            <a:off x="385000" y="1139575"/>
            <a:ext cx="8238900" cy="329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1800" u="sng">
                <a:latin typeface="Times New Roman"/>
                <a:ea typeface="Times New Roman"/>
                <a:cs typeface="Times New Roman"/>
                <a:sym typeface="Times New Roman"/>
              </a:rPr>
              <a:t>Методи дослідження </a:t>
            </a:r>
            <a:r>
              <a:rPr lang="ru" sz="1800">
                <a:latin typeface="Times New Roman"/>
                <a:ea typeface="Times New Roman"/>
                <a:cs typeface="Times New Roman"/>
                <a:sym typeface="Times New Roman"/>
              </a:rPr>
              <a:t>: в роботі проведено емпіричні та теоритичні методи дослідження взаємодії комах з навколишнім середовищем, екосистемами та забруднювальними речовинами.</a:t>
            </a:r>
            <a:endParaRPr sz="1800">
              <a:latin typeface="Times New Roman"/>
              <a:ea typeface="Times New Roman"/>
              <a:cs typeface="Times New Roman"/>
              <a:sym typeface="Times New Roman"/>
            </a:endParaRPr>
          </a:p>
          <a:p>
            <a:pPr indent="0" lvl="0" marL="0" rtl="0" algn="l">
              <a:spcBef>
                <a:spcPts val="1200"/>
              </a:spcBef>
              <a:spcAft>
                <a:spcPts val="1200"/>
              </a:spcAft>
              <a:buNone/>
            </a:pPr>
            <a:r>
              <a:rPr lang="ru" sz="1800">
                <a:latin typeface="Times New Roman"/>
                <a:ea typeface="Times New Roman"/>
                <a:cs typeface="Times New Roman"/>
                <a:sym typeface="Times New Roman"/>
              </a:rPr>
              <a:t>Аналізували вплив хімікатів на комах, порівняли показники життєздатності комах з різних середовищ. </a:t>
            </a:r>
            <a:endParaRPr sz="18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idx="1" type="body"/>
          </p:nvPr>
        </p:nvSpPr>
        <p:spPr>
          <a:xfrm>
            <a:off x="446600" y="323400"/>
            <a:ext cx="8408100" cy="4155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1800" u="sng">
                <a:latin typeface="Times New Roman"/>
                <a:ea typeface="Times New Roman"/>
                <a:cs typeface="Times New Roman"/>
                <a:sym typeface="Times New Roman"/>
              </a:rPr>
              <a:t>Завдання роботи:</a:t>
            </a:r>
            <a:endParaRPr sz="1800" u="sng">
              <a:latin typeface="Times New Roman"/>
              <a:ea typeface="Times New Roman"/>
              <a:cs typeface="Times New Roman"/>
              <a:sym typeface="Times New Roman"/>
            </a:endParaRPr>
          </a:p>
          <a:p>
            <a:pPr indent="0" lvl="0" marL="0" rtl="0" algn="l">
              <a:spcBef>
                <a:spcPts val="1200"/>
              </a:spcBef>
              <a:spcAft>
                <a:spcPts val="0"/>
              </a:spcAft>
              <a:buNone/>
            </a:pPr>
            <a:r>
              <a:rPr lang="ru" sz="1800">
                <a:latin typeface="Times New Roman"/>
                <a:ea typeface="Times New Roman"/>
                <a:cs typeface="Times New Roman"/>
                <a:sym typeface="Times New Roman"/>
              </a:rPr>
              <a:t>Дослідити за допомогою емпіричного методу вплив факторів з забруднювального навколишнього середовища на комах та якість харчового продукту(меду), а саме :</a:t>
            </a:r>
            <a:endParaRPr sz="1800">
              <a:latin typeface="Times New Roman"/>
              <a:ea typeface="Times New Roman"/>
              <a:cs typeface="Times New Roman"/>
              <a:sym typeface="Times New Roman"/>
            </a:endParaRPr>
          </a:p>
          <a:p>
            <a:pPr indent="0" lvl="0" marL="457200" rtl="0" algn="l">
              <a:spcBef>
                <a:spcPts val="1200"/>
              </a:spcBef>
              <a:spcAft>
                <a:spcPts val="0"/>
              </a:spcAft>
              <a:buNone/>
            </a:pPr>
            <a:r>
              <a:rPr lang="ru" sz="1800">
                <a:latin typeface="Times New Roman"/>
                <a:ea typeface="Times New Roman"/>
                <a:cs typeface="Times New Roman"/>
                <a:sym typeface="Times New Roman"/>
              </a:rPr>
              <a:t>- Дослідження 2 середовищ на наявність хімікатів, визначення яких саме,якщо вони є.</a:t>
            </a:r>
            <a:endParaRPr sz="1800">
              <a:latin typeface="Times New Roman"/>
              <a:ea typeface="Times New Roman"/>
              <a:cs typeface="Times New Roman"/>
              <a:sym typeface="Times New Roman"/>
            </a:endParaRPr>
          </a:p>
          <a:p>
            <a:pPr indent="0" lvl="0" marL="457200" rtl="0" algn="l">
              <a:spcBef>
                <a:spcPts val="1200"/>
              </a:spcBef>
              <a:spcAft>
                <a:spcPts val="0"/>
              </a:spcAft>
              <a:buNone/>
            </a:pPr>
            <a:r>
              <a:rPr lang="ru" sz="1800">
                <a:latin typeface="Times New Roman"/>
                <a:ea typeface="Times New Roman"/>
                <a:cs typeface="Times New Roman"/>
                <a:sym typeface="Times New Roman"/>
              </a:rPr>
              <a:t>-Дослідження життєвих показників бджіл.</a:t>
            </a:r>
            <a:endParaRPr sz="1800">
              <a:latin typeface="Times New Roman"/>
              <a:ea typeface="Times New Roman"/>
              <a:cs typeface="Times New Roman"/>
              <a:sym typeface="Times New Roman"/>
            </a:endParaRPr>
          </a:p>
          <a:p>
            <a:pPr indent="0" lvl="0" marL="457200" rtl="0" algn="l">
              <a:spcBef>
                <a:spcPts val="1200"/>
              </a:spcBef>
              <a:spcAft>
                <a:spcPts val="0"/>
              </a:spcAft>
              <a:buNone/>
            </a:pPr>
            <a:r>
              <a:rPr lang="ru" sz="1800">
                <a:latin typeface="Times New Roman"/>
                <a:ea typeface="Times New Roman"/>
                <a:cs typeface="Times New Roman"/>
                <a:sym typeface="Times New Roman"/>
              </a:rPr>
              <a:t>-Наявність хімікатів в харчовому продукту, його придатність до споживання.</a:t>
            </a:r>
            <a:endParaRPr sz="1800">
              <a:latin typeface="Times New Roman"/>
              <a:ea typeface="Times New Roman"/>
              <a:cs typeface="Times New Roman"/>
              <a:sym typeface="Times New Roman"/>
            </a:endParaRPr>
          </a:p>
          <a:p>
            <a:pPr indent="0" lvl="0" marL="0" rtl="0" algn="l">
              <a:spcBef>
                <a:spcPts val="1200"/>
              </a:spcBef>
              <a:spcAft>
                <a:spcPts val="1200"/>
              </a:spcAft>
              <a:buNone/>
            </a:pPr>
            <a:r>
              <a:rPr lang="ru" sz="1800" u="sng">
                <a:latin typeface="Times New Roman"/>
                <a:ea typeface="Times New Roman"/>
                <a:cs typeface="Times New Roman"/>
                <a:sym typeface="Times New Roman"/>
              </a:rPr>
              <a:t>Практичне значення</a:t>
            </a:r>
            <a:r>
              <a:rPr lang="ru" sz="1800">
                <a:latin typeface="Times New Roman"/>
                <a:ea typeface="Times New Roman"/>
                <a:cs typeface="Times New Roman"/>
                <a:sym typeface="Times New Roman"/>
              </a:rPr>
              <a:t> : вивчення впливу хімікатів з навколишнього середовища на комах, для надання причин для збереження та очищення екосистем.</a:t>
            </a:r>
            <a:endParaRPr sz="18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idx="1" type="body"/>
          </p:nvPr>
        </p:nvSpPr>
        <p:spPr>
          <a:xfrm>
            <a:off x="431200" y="369600"/>
            <a:ext cx="8423700" cy="410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1800">
                <a:latin typeface="Times New Roman"/>
                <a:ea typeface="Times New Roman"/>
                <a:cs typeface="Times New Roman"/>
                <a:sym typeface="Times New Roman"/>
              </a:rPr>
              <a:t>В oстанній час спoстерігається бурхлива екoлoгізація різних галузей діяльності людини, під якoю слід рoзуміти процес неухильного та послідовного впровадження системи технологічних, управлінських та інших рішень, які дозволять підвищувати ефективність використання природних процесів поряд з поліпшенням, або хоча б зі збереженням якості природного середовища. Започаткувались найрізноманітніші напрямки екологічних досліджень, які можна об’єднати за ознаками галузевої належності, пріоритетності, теоретичного та практичного значення. Саме за останнє десятиліття кардинально змінилась структура екології, чому сприяли розвиток таких галузей знань як екологічний менеджмент, еконoміка природокористування, екологічне право, екологічна культура, екологічна освіта тощо.</a:t>
            </a:r>
            <a:endParaRPr sz="1800">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8"/>
          <p:cNvSpPr txBox="1"/>
          <p:nvPr>
            <p:ph idx="1" type="body"/>
          </p:nvPr>
        </p:nvSpPr>
        <p:spPr>
          <a:xfrm>
            <a:off x="477400" y="385000"/>
            <a:ext cx="8346600" cy="44967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ru" sz="1800">
                <a:latin typeface="Times New Roman"/>
                <a:ea typeface="Times New Roman"/>
                <a:cs typeface="Times New Roman"/>
                <a:sym typeface="Times New Roman"/>
              </a:rPr>
              <a:t>Навколишнім середовищем, а точніше довкіллям називають сукупність взаємопов’язаних природних, видозмінених природних, штучно утворених та соціальних компонентів в оточенні якої живе організм і з якою він безпосередньо взаємодіє. Довкілля складається з багатьох елементів, умов, явищ, тобто факторів. Одним із завдань загальної екології є вивчення впливу факторів довкілля (екологічних факторів) на живі організми</a:t>
            </a:r>
            <a:endParaRPr sz="1800">
              <a:latin typeface="Times New Roman"/>
              <a:ea typeface="Times New Roman"/>
              <a:cs typeface="Times New Roman"/>
              <a:sym typeface="Times New Roman"/>
            </a:endParaRPr>
          </a:p>
          <a:p>
            <a:pPr indent="0" lvl="0" marL="0" rtl="0" algn="l">
              <a:spcBef>
                <a:spcPts val="0"/>
              </a:spcBef>
              <a:spcAft>
                <a:spcPts val="0"/>
              </a:spcAft>
              <a:buNone/>
            </a:pPr>
            <a:r>
              <a:rPr lang="ru" sz="1800">
                <a:latin typeface="Times New Roman"/>
                <a:ea typeface="Times New Roman"/>
                <a:cs typeface="Times New Roman"/>
                <a:sym typeface="Times New Roman"/>
              </a:rPr>
              <a:t>Комахи є важливим складовим екосистеми.</a:t>
            </a:r>
            <a:r>
              <a:rPr lang="ru" sz="1800">
                <a:highlight>
                  <a:schemeClr val="dk1"/>
                </a:highlight>
                <a:latin typeface="Times New Roman"/>
                <a:ea typeface="Times New Roman"/>
                <a:cs typeface="Times New Roman"/>
                <a:sym typeface="Times New Roman"/>
              </a:rPr>
              <a:t> За допомогою бджіл, мурах і метеликів рослини запилюються і розносять своє насіння далі. Як і будь-який живий орагнізм, комахи не можуть жити в поганих умовах.</a:t>
            </a:r>
            <a:endParaRPr sz="1800">
              <a:highlight>
                <a:schemeClr val="dk1"/>
              </a:highlight>
              <a:latin typeface="Times New Roman"/>
              <a:ea typeface="Times New Roman"/>
              <a:cs typeface="Times New Roman"/>
              <a:sym typeface="Times New Roman"/>
            </a:endParaRPr>
          </a:p>
          <a:p>
            <a:pPr indent="0" lvl="0" marL="0" rtl="0" algn="l">
              <a:spcBef>
                <a:spcPts val="0"/>
              </a:spcBef>
              <a:spcAft>
                <a:spcPts val="0"/>
              </a:spcAft>
              <a:buNone/>
            </a:pPr>
            <a:r>
              <a:rPr lang="ru" sz="1800">
                <a:highlight>
                  <a:schemeClr val="dk1"/>
                </a:highlight>
                <a:latin typeface="Times New Roman"/>
                <a:ea typeface="Times New Roman"/>
                <a:cs typeface="Times New Roman"/>
                <a:sym typeface="Times New Roman"/>
              </a:rPr>
              <a:t> Існує багато комах, які запилюють рослини, проте бджоли – поза конкуренцією. Лише одна колонія медоносних бджіл може запилювати приблизно 300 тисяч квітів щодня.</a:t>
            </a:r>
            <a:endParaRPr sz="1800">
              <a:highlight>
                <a:schemeClr val="dk1"/>
              </a:highlight>
              <a:latin typeface="Times New Roman"/>
              <a:ea typeface="Times New Roman"/>
              <a:cs typeface="Times New Roman"/>
              <a:sym typeface="Times New Roman"/>
            </a:endParaRPr>
          </a:p>
          <a:p>
            <a:pPr indent="0" lvl="0" marL="0" rtl="0" algn="l">
              <a:spcBef>
                <a:spcPts val="0"/>
              </a:spcBef>
              <a:spcAft>
                <a:spcPts val="0"/>
              </a:spcAft>
              <a:buNone/>
            </a:pPr>
            <a:r>
              <a:rPr lang="ru" sz="1800">
                <a:highlight>
                  <a:schemeClr val="dk1"/>
                </a:highlight>
                <a:latin typeface="Times New Roman"/>
                <a:ea typeface="Times New Roman"/>
                <a:cs typeface="Times New Roman"/>
                <a:sym typeface="Times New Roman"/>
              </a:rPr>
              <a:t>Людина залежна від бджіл – 70 зі 100 найкращих світових культур, якими харчується світ, запилюються саме бджолами. Ці культури – аж 90 відсотків світового харчування.</a:t>
            </a:r>
            <a:endParaRPr sz="1800">
              <a:highlight>
                <a:schemeClr val="dk1"/>
              </a:highlight>
              <a:latin typeface="Times New Roman"/>
              <a:ea typeface="Times New Roman"/>
              <a:cs typeface="Times New Roman"/>
              <a:sym typeface="Times New Roman"/>
            </a:endParaRPr>
          </a:p>
          <a:p>
            <a:pPr indent="0" lvl="0" marL="0" rtl="0" algn="l">
              <a:spcBef>
                <a:spcPts val="27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Яке значення мають комахи в природі?</a:t>
            </a:r>
            <a:endParaRPr/>
          </a:p>
        </p:txBody>
      </p:sp>
      <p:sp>
        <p:nvSpPr>
          <p:cNvPr id="168" name="Google Shape;168;p19"/>
          <p:cNvSpPr txBox="1"/>
          <p:nvPr>
            <p:ph idx="1" type="body"/>
          </p:nvPr>
        </p:nvSpPr>
        <p:spPr>
          <a:xfrm>
            <a:off x="462000" y="1139575"/>
            <a:ext cx="8054100" cy="33393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ru" sz="1800">
                <a:latin typeface="Times New Roman"/>
                <a:ea typeface="Times New Roman"/>
                <a:cs typeface="Times New Roman"/>
                <a:sym typeface="Times New Roman"/>
              </a:rPr>
              <a:t>Багато комах-запилювачів підвищують врожаї ягід, насіння, плодів культурних рослин – овочевих, квіткових, плодово-ягідних, кормових. Хижаки і паразити допомагають знищити шкідників сільського господарства.</a:t>
            </a:r>
            <a:endParaRPr sz="1800">
              <a:latin typeface="Times New Roman"/>
              <a:ea typeface="Times New Roman"/>
              <a:cs typeface="Times New Roman"/>
              <a:sym typeface="Times New Roman"/>
            </a:endParaRPr>
          </a:p>
          <a:p>
            <a:pPr indent="0" lvl="0" marL="0" rtl="0" algn="l">
              <a:spcBef>
                <a:spcPts val="1200"/>
              </a:spcBef>
              <a:spcAft>
                <a:spcPts val="0"/>
              </a:spcAft>
              <a:buNone/>
            </a:pPr>
            <a:r>
              <a:rPr lang="ru" sz="1800">
                <a:highlight>
                  <a:schemeClr val="dk1"/>
                </a:highlight>
                <a:latin typeface="Times New Roman"/>
                <a:ea typeface="Times New Roman"/>
                <a:cs typeface="Times New Roman"/>
                <a:sym typeface="Times New Roman"/>
              </a:rPr>
              <a:t>Комахи одночасно виконують роль санітарів і є учасниками кругообігу речовин в природі.</a:t>
            </a:r>
            <a:endParaRPr sz="1800">
              <a:highlight>
                <a:schemeClr val="dk1"/>
              </a:highlight>
              <a:latin typeface="Times New Roman"/>
              <a:ea typeface="Times New Roman"/>
              <a:cs typeface="Times New Roman"/>
              <a:sym typeface="Times New Roman"/>
            </a:endParaRPr>
          </a:p>
          <a:p>
            <a:pPr indent="0" lvl="0" marL="0" rtl="0" algn="l">
              <a:spcBef>
                <a:spcPts val="1200"/>
              </a:spcBef>
              <a:spcAft>
                <a:spcPts val="0"/>
              </a:spcAft>
              <a:buNone/>
            </a:pPr>
            <a:r>
              <a:rPr lang="ru" sz="1800">
                <a:latin typeface="Times New Roman"/>
                <a:ea typeface="Times New Roman"/>
                <a:cs typeface="Times New Roman"/>
                <a:sym typeface="Times New Roman"/>
              </a:rPr>
              <a:t> Медоносні бджоли виробляють віск, мед, прополіс, маточне молочко і апілак. На основі цих «дарів» люди розвинули бджільництво.</a:t>
            </a:r>
            <a:endParaRPr sz="1800">
              <a:latin typeface="Times New Roman"/>
              <a:ea typeface="Times New Roman"/>
              <a:cs typeface="Times New Roman"/>
              <a:sym typeface="Times New Roman"/>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0"/>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sz="2000"/>
              <a:t>Дослідження впливу факторів з навколишнього середовища на бджолу медоносну </a:t>
            </a:r>
            <a:r>
              <a:rPr lang="ru" sz="2000">
                <a:highlight>
                  <a:schemeClr val="dk1"/>
                </a:highlight>
              </a:rPr>
              <a:t>(Apis mellifera).</a:t>
            </a:r>
            <a:endParaRPr sz="2000"/>
          </a:p>
          <a:p>
            <a:pPr indent="0" lvl="0" marL="0" rtl="0" algn="l">
              <a:spcBef>
                <a:spcPts val="0"/>
              </a:spcBef>
              <a:spcAft>
                <a:spcPts val="0"/>
              </a:spcAft>
              <a:buNone/>
            </a:pPr>
            <a:r>
              <a:t/>
            </a:r>
            <a:endParaRPr/>
          </a:p>
        </p:txBody>
      </p:sp>
      <p:sp>
        <p:nvSpPr>
          <p:cNvPr id="174" name="Google Shape;174;p20"/>
          <p:cNvSpPr txBox="1"/>
          <p:nvPr>
            <p:ph idx="1" type="body"/>
          </p:nvPr>
        </p:nvSpPr>
        <p:spPr>
          <a:xfrm>
            <a:off x="289400" y="1567550"/>
            <a:ext cx="8046900" cy="29112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ru" sz="1800">
                <a:highlight>
                  <a:schemeClr val="dk1"/>
                </a:highlight>
                <a:latin typeface="Times New Roman"/>
                <a:ea typeface="Times New Roman"/>
                <a:cs typeface="Times New Roman"/>
                <a:sym typeface="Times New Roman"/>
              </a:rPr>
              <a:t>Було проведено дослідження у якому ми протягом місяця спостерігали за колонією бджіл, що запилюють квіти у забрудненому середовищі та ще однією колонією, що опилювала квіти у чистому середовищі, без антропогенних чинників.</a:t>
            </a:r>
            <a:endParaRPr sz="1800">
              <a:highlight>
                <a:schemeClr val="dk1"/>
              </a:highlight>
              <a:latin typeface="Times New Roman"/>
              <a:ea typeface="Times New Roman"/>
              <a:cs typeface="Times New Roman"/>
              <a:sym typeface="Times New Roman"/>
            </a:endParaRPr>
          </a:p>
          <a:p>
            <a:pPr indent="0" lvl="0" marL="0" rtl="0" algn="l">
              <a:spcBef>
                <a:spcPts val="2700"/>
              </a:spcBef>
              <a:spcAft>
                <a:spcPts val="0"/>
              </a:spcAft>
              <a:buNone/>
            </a:pPr>
            <a:r>
              <a:rPr lang="ru" sz="1800">
                <a:highlight>
                  <a:schemeClr val="dk1"/>
                </a:highlight>
                <a:latin typeface="Times New Roman"/>
                <a:ea typeface="Times New Roman"/>
                <a:cs typeface="Times New Roman"/>
                <a:sym typeface="Times New Roman"/>
              </a:rPr>
              <a:t>Для двох експериментів було взято 20тис. бджіл. ( 10тис. для 1 експерименту) </a:t>
            </a:r>
            <a:endParaRPr sz="1800">
              <a:highlight>
                <a:schemeClr val="dk1"/>
              </a:highlight>
              <a:latin typeface="Times New Roman"/>
              <a:ea typeface="Times New Roman"/>
              <a:cs typeface="Times New Roman"/>
              <a:sym typeface="Times New Roman"/>
            </a:endParaRPr>
          </a:p>
          <a:p>
            <a:pPr indent="0" lvl="0" marL="0" rtl="0" algn="l">
              <a:spcBef>
                <a:spcPts val="2700"/>
              </a:spcBef>
              <a:spcAft>
                <a:spcPts val="0"/>
              </a:spcAft>
              <a:buNone/>
            </a:pPr>
            <a:r>
              <a:t/>
            </a:r>
            <a:endParaRPr sz="1800">
              <a:solidFill>
                <a:srgbClr val="000000"/>
              </a:solidFill>
              <a:highlight>
                <a:schemeClr val="dk1"/>
              </a:highlight>
              <a:latin typeface="Times New Roman"/>
              <a:ea typeface="Times New Roman"/>
              <a:cs typeface="Times New Roman"/>
              <a:sym typeface="Times New Roman"/>
            </a:endParaRPr>
          </a:p>
          <a:p>
            <a:pPr indent="0" lvl="0" marL="0" rtl="0" algn="l">
              <a:spcBef>
                <a:spcPts val="27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1"/>
          <p:cNvSpPr txBox="1"/>
          <p:nvPr>
            <p:ph type="title"/>
          </p:nvPr>
        </p:nvSpPr>
        <p:spPr>
          <a:xfrm>
            <a:off x="1126500" y="301675"/>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sz="2000"/>
              <a:t>Дослідження впливу факторів з навколишнього середовища на бджолу медоносну </a:t>
            </a:r>
            <a:r>
              <a:rPr lang="ru" sz="2000">
                <a:highlight>
                  <a:schemeClr val="dk1"/>
                </a:highlight>
              </a:rPr>
              <a:t>(Apis mellifera).</a:t>
            </a:r>
            <a:endParaRPr sz="20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0" name="Google Shape;180;p21"/>
          <p:cNvSpPr txBox="1"/>
          <p:nvPr>
            <p:ph idx="1" type="body"/>
          </p:nvPr>
        </p:nvSpPr>
        <p:spPr>
          <a:xfrm>
            <a:off x="263100" y="1289175"/>
            <a:ext cx="8073300" cy="3643800"/>
          </a:xfrm>
          <a:prstGeom prst="rect">
            <a:avLst/>
          </a:prstGeom>
        </p:spPr>
        <p:txBody>
          <a:bodyPr anchorCtr="0" anchor="t" bIns="91425" lIns="91425" spcFirstLastPara="1" rIns="91425" wrap="square" tIns="91425">
            <a:normAutofit fontScale="85000" lnSpcReduction="20000"/>
          </a:bodyPr>
          <a:lstStyle/>
          <a:p>
            <a:pPr indent="0" lvl="0" marL="0" rtl="0" algn="l">
              <a:lnSpc>
                <a:spcPct val="100000"/>
              </a:lnSpc>
              <a:spcBef>
                <a:spcPts val="0"/>
              </a:spcBef>
              <a:spcAft>
                <a:spcPts val="0"/>
              </a:spcAft>
              <a:buNone/>
            </a:pPr>
            <a:r>
              <a:rPr lang="ru" sz="1900">
                <a:highlight>
                  <a:schemeClr val="dk1"/>
                </a:highlight>
                <a:latin typeface="Times New Roman"/>
                <a:ea typeface="Times New Roman"/>
                <a:cs typeface="Times New Roman"/>
                <a:sym typeface="Times New Roman"/>
              </a:rPr>
              <a:t>Середовище №1- забруднене хімікатами та важкими металами. Результати показали, що бджоли, що обпилювали квіти в забрудненому середовищі-померли від хімічного отруєння оксидом углерода та оксидом азоту, та через велику кількість важких металів. 70% з них померли менше ніж за 1 добу, а 30% ще протрималися трохи більше доби( або за 1 добу). Після опилення такої квітки більшість бджіл були не в змозі долетіти до вулика ,або через дуже забрудненну квітку, помирали навіть не відлетівши, падаючи на землю.  Продукт зроблений таким шляхом є небезпечним для споживання. </a:t>
            </a:r>
            <a:endParaRPr sz="1900">
              <a:highlight>
                <a:schemeClr val="dk1"/>
              </a:highlight>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900">
              <a:highlight>
                <a:schemeClr val="dk1"/>
              </a:highlight>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ru" sz="1900">
                <a:highlight>
                  <a:schemeClr val="dk1"/>
                </a:highlight>
                <a:latin typeface="Times New Roman"/>
                <a:ea typeface="Times New Roman"/>
                <a:cs typeface="Times New Roman"/>
                <a:sym typeface="Times New Roman"/>
              </a:rPr>
              <a:t>Середовище №2-екологічно чисте.</a:t>
            </a:r>
            <a:endParaRPr sz="1900">
              <a:highlight>
                <a:schemeClr val="dk1"/>
              </a:highlight>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900">
              <a:highlight>
                <a:schemeClr val="dk1"/>
              </a:highlight>
              <a:latin typeface="Times New Roman"/>
              <a:ea typeface="Times New Roman"/>
              <a:cs typeface="Times New Roman"/>
              <a:sym typeface="Times New Roman"/>
            </a:endParaRPr>
          </a:p>
          <a:p>
            <a:pPr indent="0" lvl="0" marL="0" rtl="0" algn="l">
              <a:spcBef>
                <a:spcPts val="0"/>
              </a:spcBef>
              <a:spcAft>
                <a:spcPts val="0"/>
              </a:spcAft>
              <a:buNone/>
            </a:pPr>
            <a:r>
              <a:rPr lang="ru" sz="1900">
                <a:highlight>
                  <a:schemeClr val="dk1"/>
                </a:highlight>
                <a:latin typeface="Times New Roman"/>
                <a:ea typeface="Times New Roman"/>
                <a:cs typeface="Times New Roman"/>
                <a:sym typeface="Times New Roman"/>
              </a:rPr>
              <a:t> Бджоли які опилювали квіти в екологічно чистому середовищі на 100% залишились живими, продукт є безпечним для споживання.</a:t>
            </a:r>
            <a:endParaRPr sz="1900">
              <a:highlight>
                <a:schemeClr val="dk1"/>
              </a:highlight>
              <a:latin typeface="Times New Roman"/>
              <a:ea typeface="Times New Roman"/>
              <a:cs typeface="Times New Roman"/>
              <a:sym typeface="Times New Roman"/>
            </a:endParaRPr>
          </a:p>
          <a:p>
            <a:pPr indent="0" lvl="0" marL="0" rtl="0" algn="l">
              <a:lnSpc>
                <a:spcPct val="100000"/>
              </a:lnSpc>
              <a:spcBef>
                <a:spcPts val="270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