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1" r:id="rId3"/>
    <p:sldId id="279" r:id="rId4"/>
    <p:sldId id="280" r:id="rId5"/>
    <p:sldId id="308" r:id="rId6"/>
    <p:sldId id="309" r:id="rId7"/>
    <p:sldId id="311" r:id="rId8"/>
    <p:sldId id="281" r:id="rId9"/>
    <p:sldId id="283" r:id="rId10"/>
    <p:sldId id="292" r:id="rId11"/>
    <p:sldId id="295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12" r:id="rId20"/>
    <p:sldId id="305" r:id="rId21"/>
    <p:sldId id="30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50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2" y="146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63A-4E0C-8D5F-B4206AD005CD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63A-4E0C-8D5F-B4206AD005C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63A-4E0C-8D5F-B4206AD005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63A-4E0C-8D5F-B4206AD005C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63A-4E0C-8D5F-B4206AD005C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63A-4E0C-8D5F-B4206AD005C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63A-4E0C-8D5F-B4206AD005C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63A-4E0C-8D5F-B4206AD005C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D63A-4E0C-8D5F-B4206AD005C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D63A-4E0C-8D5F-B4206AD005C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Лист1!$A$1:$A$5</c:f>
              <c:strCache>
                <c:ptCount val="5"/>
                <c:pt idx="0">
                  <c:v>Скло </c:v>
                </c:pt>
                <c:pt idx="1">
                  <c:v>Папір та інша паперова продукція</c:v>
                </c:pt>
                <c:pt idx="2">
                  <c:v>Пластик</c:v>
                </c:pt>
                <c:pt idx="3">
                  <c:v>Металобрухт </c:v>
                </c:pt>
                <c:pt idx="4">
                  <c:v>Батарейки 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60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63A-4E0C-8D5F-B4206AD005C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F3AE-4738-906F-690FCEBB264E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F3AE-4738-906F-690FCEBB264E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F3AE-4738-906F-690FCEBB26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F3AE-4738-906F-690FCEBB264E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F3AE-4738-906F-690FCEBB264E}"/>
              </c:ext>
            </c:extLst>
          </c:dPt>
          <c:dPt>
            <c:idx val="5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F3AE-4738-906F-690FCEBB26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Лист1!$A$7:$A$12</c:f>
              <c:strCache>
                <c:ptCount val="6"/>
                <c:pt idx="0">
                  <c:v>скло</c:v>
                </c:pt>
                <c:pt idx="1">
                  <c:v>папір</c:v>
                </c:pt>
                <c:pt idx="2">
                  <c:v>пластик</c:v>
                </c:pt>
                <c:pt idx="3">
                  <c:v>метал</c:v>
                </c:pt>
                <c:pt idx="4">
                  <c:v>харчові відходи</c:v>
                </c:pt>
                <c:pt idx="5">
                  <c:v>батарейки</c:v>
                </c:pt>
              </c:strCache>
            </c:strRef>
          </c:cat>
          <c:val>
            <c:numRef>
              <c:f>Лист1!$B$7:$B$12</c:f>
              <c:numCache>
                <c:formatCode>General</c:formatCode>
                <c:ptCount val="6"/>
                <c:pt idx="0">
                  <c:v>21.5</c:v>
                </c:pt>
                <c:pt idx="1">
                  <c:v>32.200000000000003</c:v>
                </c:pt>
                <c:pt idx="2">
                  <c:v>2.46</c:v>
                </c:pt>
                <c:pt idx="3">
                  <c:v>12.5</c:v>
                </c:pt>
                <c:pt idx="4">
                  <c:v>31.3</c:v>
                </c:pt>
                <c:pt idx="5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3AE-4738-906F-690FCEBB264E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C5D-437C-8A7D-200C3D95072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C5D-437C-8A7D-200C3D950729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C5D-437C-8A7D-200C3D95072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C5D-437C-8A7D-200C3D95072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6C5D-437C-8A7D-200C3D950729}"/>
              </c:ext>
            </c:extLst>
          </c:dPt>
          <c:dLbls>
            <c:dLbl>
              <c:idx val="0"/>
              <c:layout>
                <c:manualLayout>
                  <c:x val="-0.11666666666666679"/>
                  <c:y val="0.101851851851851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C5D-437C-8A7D-200C3D950729}"/>
                </c:ext>
              </c:extLst>
            </c:dLbl>
            <c:dLbl>
              <c:idx val="1"/>
              <c:layout>
                <c:manualLayout>
                  <c:x val="0.15277777777777779"/>
                  <c:y val="-0.370370370370371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C5D-437C-8A7D-200C3D950729}"/>
                </c:ext>
              </c:extLst>
            </c:dLbl>
            <c:dLbl>
              <c:idx val="2"/>
              <c:layout>
                <c:manualLayout>
                  <c:x val="0.13055555555555537"/>
                  <c:y val="4.62962962962963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C5D-437C-8A7D-200C3D950729}"/>
                </c:ext>
              </c:extLst>
            </c:dLbl>
            <c:dLbl>
              <c:idx val="3"/>
              <c:layout>
                <c:manualLayout>
                  <c:x val="8.6111111111110958E-2"/>
                  <c:y val="0.120370370370370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C5D-437C-8A7D-200C3D950729}"/>
                </c:ext>
              </c:extLst>
            </c:dLbl>
            <c:dLbl>
              <c:idx val="4"/>
              <c:layout>
                <c:manualLayout>
                  <c:x val="5.5555555555555046E-3"/>
                  <c:y val="2.77777777777778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C5D-437C-8A7D-200C3D950729}"/>
                </c:ext>
              </c:extLst>
            </c:dLbl>
            <c:spPr>
              <a:noFill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Лист1!$F$7:$F$11</c:f>
              <c:strCache>
                <c:ptCount val="5"/>
                <c:pt idx="0">
                  <c:v>скло</c:v>
                </c:pt>
                <c:pt idx="1">
                  <c:v>папір</c:v>
                </c:pt>
                <c:pt idx="2">
                  <c:v>пластик</c:v>
                </c:pt>
                <c:pt idx="3">
                  <c:v>метал</c:v>
                </c:pt>
                <c:pt idx="4">
                  <c:v>батарейки</c:v>
                </c:pt>
              </c:strCache>
            </c:strRef>
          </c:cat>
          <c:val>
            <c:numRef>
              <c:f>Лист1!$G$7:$G$11</c:f>
              <c:numCache>
                <c:formatCode>General</c:formatCode>
                <c:ptCount val="5"/>
                <c:pt idx="0">
                  <c:v>31.2</c:v>
                </c:pt>
                <c:pt idx="1">
                  <c:v>46.8</c:v>
                </c:pt>
                <c:pt idx="2">
                  <c:v>3.6</c:v>
                </c:pt>
                <c:pt idx="3">
                  <c:v>18.100000000000001</c:v>
                </c:pt>
                <c:pt idx="4">
                  <c:v>0.30000000000000032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C5D-437C-8A7D-200C3D9507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833333333333368E-2"/>
          <c:y val="0.18287037037037041"/>
          <c:w val="0.81388888888889011"/>
          <c:h val="0.7731481481481498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515-4D13-AC93-36C8DFA8D43C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515-4D13-AC93-36C8DFA8D43C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515-4D13-AC93-36C8DFA8D4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515-4D13-AC93-36C8DFA8D43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515-4D13-AC93-36C8DFA8D43C}"/>
              </c:ext>
            </c:extLst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515-4D13-AC93-36C8DFA8D43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515-4D13-AC93-36C8DFA8D43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515-4D13-AC93-36C8DFA8D43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515-4D13-AC93-36C8DFA8D43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515-4D13-AC93-36C8DFA8D43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515-4D13-AC93-36C8DFA8D43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7515-4D13-AC93-36C8DFA8D43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Лист1!$A$1:$A$6</c:f>
              <c:strCache>
                <c:ptCount val="6"/>
                <c:pt idx="0">
                  <c:v>Скло </c:v>
                </c:pt>
                <c:pt idx="1">
                  <c:v>Папір та інша паперова продукція</c:v>
                </c:pt>
                <c:pt idx="2">
                  <c:v>Пластик</c:v>
                </c:pt>
                <c:pt idx="3">
                  <c:v>Металобрухт </c:v>
                </c:pt>
                <c:pt idx="4">
                  <c:v>Батарейки </c:v>
                </c:pt>
                <c:pt idx="5">
                  <c:v>Харчові відходи та прирівняні до них</c:v>
                </c:pt>
              </c:strCache>
            </c:strRef>
          </c:cat>
          <c:val>
            <c:numRef>
              <c:f>Лист1!$B$1:$B$6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60</c:v>
                </c:pt>
                <c:pt idx="3">
                  <c:v>5</c:v>
                </c:pt>
                <c:pt idx="4">
                  <c:v>1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515-4D13-AC93-36C8DFA8D43C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61695E-CD95-4720-9506-8FCBD2C97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0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4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90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3240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2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6637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58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71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3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7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4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7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4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2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869D755-319D-4318-A60C-43DE846FC380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262473E-305C-46D6-B084-E99FE8A17B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CBE26B-9904-4F18-BC3D-FA9A8608074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72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340FD4-78DE-476A-AE67-FFEFF85B2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049" y="3126445"/>
            <a:ext cx="4116779" cy="25639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Кирилюк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Володимир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учень 10-Б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клaсу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ОЗО «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Клiшковецький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ЗЗСО 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I-III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ступенiв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член еколого-натуралістичного гуртка «Стержень»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Нaукові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керiвники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Кирилюк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О.В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., к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андидат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географічних наук, керівник еколого-натуралістичного гуртка ОЗО «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Клiшковецький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ЗЗСО I-III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ступенiв</a:t>
            </a:r>
            <a:r>
              <a:rPr lang="uk-UA" sz="140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605640" y="705559"/>
            <a:ext cx="8070273" cy="177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 сміття й відходи допомагають людині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267" y="2157518"/>
            <a:ext cx="3822470" cy="4501768"/>
          </a:xfrm>
          <a:prstGeom prst="rect">
            <a:avLst/>
          </a:prstGeom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842911" y="236312"/>
            <a:ext cx="5846106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ОЗО «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Клiшковецький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зaклaд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зaгaльної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середньої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освiти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I-III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ступенiв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99504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20329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ДОСВІД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АЛЬТЕРНАТИВНОМУ  ВИКОРИСТАННІ СМІТТЄВОЇ/ВІДХОДНОЇ СИРОВИНИ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04" t="2815" r="7176"/>
          <a:stretch>
            <a:fillRect/>
          </a:stretch>
        </p:blipFill>
        <p:spPr bwMode="auto">
          <a:xfrm>
            <a:off x="628650" y="1750423"/>
            <a:ext cx="7772400" cy="461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Анкетування населення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Безымянный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981351" y="533400"/>
            <a:ext cx="3658886" cy="3767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4" y="0"/>
            <a:ext cx="8786948" cy="201682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Етапи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експерименту</a:t>
            </a:r>
            <a:b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Підготовка пластику – сюди входить збирання пластику, обмивання його всередині, висушування, подрібнення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56" y="1828800"/>
            <a:ext cx="2923308" cy="383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1" y="1870363"/>
            <a:ext cx="2812473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90946"/>
            <a:ext cx="3707823" cy="59574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Підготовка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яєчної шкаралупи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7778"/>
          <a:stretch>
            <a:fillRect/>
          </a:stretch>
        </p:blipFill>
        <p:spPr bwMode="auto">
          <a:xfrm>
            <a:off x="665018" y="1025237"/>
            <a:ext cx="3560617" cy="439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7"/>
          <a:stretch>
            <a:fillRect/>
          </a:stretch>
        </p:blipFill>
        <p:spPr bwMode="auto">
          <a:xfrm>
            <a:off x="4807527" y="1039091"/>
            <a:ext cx="3851564" cy="4378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92836"/>
            <a:ext cx="7886700" cy="452291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Підготовка піску  - 2 ємності – для піщаної бані та для додавання у масу 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2" y="1136072"/>
            <a:ext cx="3449782" cy="4364182"/>
          </a:xfrm>
          <a:prstGeom prst="rect">
            <a:avLst/>
          </a:prstGeom>
          <a:noFill/>
          <a:ln>
            <a:noFill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4343400" y="1777498"/>
            <a:ext cx="4557713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піщаній бані нагріти пісок у каструлі для плавлення, помістити подрібнені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ПЕТ-пляшки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поліетилен, у ході плавки додати пісок, або гравій чи щебінь.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876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Відлив маси у форми: Вилити у форми для застигання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55417" t="23715" r="21197" b="9586"/>
          <a:stretch/>
        </p:blipFill>
        <p:spPr bwMode="auto">
          <a:xfrm>
            <a:off x="902143" y="1465405"/>
            <a:ext cx="3254221" cy="4810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22687" t="23410" r="53196" b="16794"/>
          <a:stretch/>
        </p:blipFill>
        <p:spPr bwMode="auto">
          <a:xfrm>
            <a:off x="4671448" y="1467487"/>
            <a:ext cx="3558152" cy="4697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7" y="392836"/>
            <a:ext cx="4184073" cy="54927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«Ямковий» ремонт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1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89" y="2511773"/>
            <a:ext cx="2941319" cy="361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40" y="2495304"/>
            <a:ext cx="3146987" cy="3600696"/>
          </a:xfrm>
          <a:prstGeom prst="rect">
            <a:avLst/>
          </a:prstGeom>
          <a:noFill/>
          <a:ln>
            <a:noFill/>
          </a:ln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526473" y="1056915"/>
            <a:ext cx="7910945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Даною сумішшю можна замінити, або власне верхнє дорожнє покриття, або другий прошарок – між ґрунтовкою та власне асфальтом. Таким чином, пластикові відходи, які дуже забруднюють навколишнє середовище, можна успішно використовувати для ремонту доріг.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0"/>
            <a:ext cx="8097339" cy="1274619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Досвід з паперовою продукцією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Одержання паперу з вторинної сировини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collag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82436"/>
            <a:ext cx="7886700" cy="2854037"/>
          </a:xfrm>
          <a:prstGeom prst="rect">
            <a:avLst/>
          </a:prstGeom>
          <a:noFill/>
          <a:ln>
            <a:noFill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595745" y="4627085"/>
            <a:ext cx="7897092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одержання паперу з вторинної сировини ми використали таку технологію: паперові відходи подрібнюємо, замочуємо у воді (найкраще – на   декілька днів), добре розминаємо руками. Подрібнюємо в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блендері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кашоподібного стану.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7819"/>
            <a:ext cx="7886700" cy="90054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Виготовлення паперу з альтернативної сировини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49" y="1108365"/>
            <a:ext cx="7984128" cy="103909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Першим кроком стала заготівля сировини, яку ми збирали протягом весни-літа-осені. Другим – висушування сировини на сонці. Третім – обробка сировини. Четвертий крок – безпосередньо лиття паперу.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ollage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53" y="2223967"/>
            <a:ext cx="4656221" cy="4183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4171" y="87086"/>
            <a:ext cx="4493623" cy="389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7794" y="2760618"/>
            <a:ext cx="4476205" cy="40235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82342" y="156754"/>
            <a:ext cx="4561658" cy="11843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Виготовлення паперу та паперових виробів із відходів технічних культур(соняшник)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78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28255"/>
            <a:ext cx="7928496" cy="127461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дослідницька діяльність проводилася в  рамках сіл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Зарожани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Клішківці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й на території цукрового заводу зокрема.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934411"/>
            <a:ext cx="3902407" cy="2633877"/>
          </a:xfrm>
          <a:prstGeom prst="rect">
            <a:avLst/>
          </a:prstGeom>
        </p:spPr>
      </p:pic>
      <p:pic>
        <p:nvPicPr>
          <p:cNvPr id="5" name="Picture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48" y="2934411"/>
            <a:ext cx="3651198" cy="26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30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865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Порівняльна характеристика отриманих зразків паперу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246909"/>
            <a:ext cx="7886700" cy="493005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Також вирішили узагальнити свої спостереження стосовно одержаних зразків паперу та сировини, з якої вони виготовлялися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Паперові зразки з вторинної сировини та із сировини з додаванням яєчної шкаралупи: папір легко виготовляти в домашніх умовах, чудово підходить для ручної роботи, піддається подальшій переробці, однак зразки паперу порівняно важкі, що при промисловій переробці може нівелюватися.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Паперові зразки з кори верби, стебел лопуха та сінокісної трави, кукурудзи, кропиви, бананових хвостиків, стебел бамбуку та лушпиння цибулі: папір виготовляється в домашніх умовах, щоправда потребує більше часу, додаткового використання лугу, однак зразки легкі й підходять для виготовлення відкриток ручної роботи, подальшій переробці піддаються, однак вихід при наступному литті менший.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умов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промислового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характеристики – особливо,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неперебитих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волокон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покращені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1" y="0"/>
            <a:ext cx="3344090" cy="649659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Паперові зразки з використаної заварки чайного листя: п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апір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рветься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гладенький та легкий. У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домашніх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варто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братися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промислових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масштабах результат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0239" t="21257" r="26334" b="7385"/>
          <a:stretch/>
        </p:blipFill>
        <p:spPr bwMode="auto">
          <a:xfrm>
            <a:off x="3526971" y="399830"/>
            <a:ext cx="5617029" cy="5452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320791"/>
            <a:ext cx="8381943" cy="177124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ході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виконaння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роботи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нaми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підрaховaно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кількість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продуковaного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сміття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мешкaнцями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селa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Клішківці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продукувaння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плaстикових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відходів узято із попередніх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нaших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досліджень).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Підрaхунок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виконaний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рaмкaх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вивчення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фaкультaтивного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курсу з екології учнями ОЗО «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Клішковецький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ЗЗСО І-ІІІ ступенів».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92" r="1505" b="3922"/>
          <a:stretch>
            <a:fillRect/>
          </a:stretch>
        </p:blipFill>
        <p:spPr bwMode="auto">
          <a:xfrm>
            <a:off x="387927" y="2092035"/>
            <a:ext cx="8381943" cy="354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5283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Якщо опустити харчові відходи домогосподарств як сміття, оскільки воно усе ж таки знаходить своє застосування у господарстві – чи для годування свійської худоби або у якості компосту, то матимемо таку картину: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0941" y="2299854"/>
          <a:ext cx="7886700" cy="3934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20375" y="1803461"/>
            <a:ext cx="355866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Розподіл сміття по </a:t>
            </a:r>
            <a:r>
              <a:rPr lang="uk-UA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Клішківцям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43753" cy="13601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той же час мешканці села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Зарожани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переважна більшість відходів яких опиняється на території цукрового заводу, показали наступний розподіл: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925" y="1725252"/>
            <a:ext cx="7916478" cy="356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74" y="365126"/>
            <a:ext cx="7841672" cy="923347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Розподіл сміття по </a:t>
            </a:r>
            <a:r>
              <a:rPr lang="uk-UA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Зарожанам</a:t>
            </a:r>
            <a:r>
              <a:rPr lang="uk-UA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(включно з харчовими відходами)</a:t>
            </a: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73504" y="1464206"/>
          <a:ext cx="7822351" cy="474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Розподіл сміття по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Зарожанам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(без  харчових відходів)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66760" y="1130603"/>
          <a:ext cx="7967639" cy="407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564" y="365126"/>
            <a:ext cx="7669876" cy="113274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Розподіл сміття на «цукровому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сміттєзвалищі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49" y="1759526"/>
            <a:ext cx="8085859" cy="479367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734292" y="1565564"/>
          <a:ext cx="7495308" cy="4793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807" y="0"/>
            <a:ext cx="8394666" cy="1704109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Переважаючий вміст пластику у смітті наводить на роздуми, що мешканці не обізнані у питанні можливостей використання пластику як сировини (про що буде йтися у 4 розділі роботи), однак у той же час позитивним моментом є те, що цей пластик не спалили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" y="1704109"/>
            <a:ext cx="3893127" cy="3394364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1732228"/>
            <a:ext cx="4156363" cy="4723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675</TotalTime>
  <Words>647</Words>
  <Application>Microsoft Office PowerPoint</Application>
  <PresentationFormat>Экран (4:3)</PresentationFormat>
  <Paragraphs>54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 3</vt:lpstr>
      <vt:lpstr>Сектор</vt:lpstr>
      <vt:lpstr>Коли сміття й відходи допомагають людині    </vt:lpstr>
      <vt:lpstr>Наша дослідницька діяльність проводилася в  рамках сіл Зарожани та Клішківці й на території цукрового заводу зокрема. </vt:lpstr>
      <vt:lpstr>У ході виконaння роботи нaми підрaховaно кількість продуковaного сміття мешкaнцями селa Клішківці (продукувaння плaстикових відходів узято із попередніх нaших досліджень). Підрaхунок виконaний у рaмкaх вивчення фaкультaтивного курсу з екології учнями ОЗО «Клішковецький ЗЗСО І-ІІІ ступенів».</vt:lpstr>
      <vt:lpstr>Якщо опустити харчові відходи домогосподарств як сміття, оскільки воно усе ж таки знаходить своє застосування у господарстві – чи для годування свійської худоби або у якості компосту, то матимемо таку картину: </vt:lpstr>
      <vt:lpstr>У той же час мешканці села Зарожани, переважна більшість відходів яких опиняється на території цукрового заводу, показали наступний розподіл:</vt:lpstr>
      <vt:lpstr>Розподіл сміття по Зарожанам (включно з харчовими відходами)</vt:lpstr>
      <vt:lpstr> Розподіл сміття по Зарожанам (без  харчових відходів)</vt:lpstr>
      <vt:lpstr>Розподіл сміття на «цукровому сміттєзвалищі» </vt:lpstr>
      <vt:lpstr>Переважаючий вміст пластику у смітті наводить на роздуми, що мешканці не обізнані у питанні можливостей використання пластику як сировини (про що буде йтися у 4 розділі роботи), однак у той же час позитивним моментом є те, що цей пластик не спалили</vt:lpstr>
      <vt:lpstr>НАШ ДОСВІД У АЛЬТЕРНАТИВНОМУ  ВИКОРИСТАННІ СМІТТЄВОЇ/ВІДХОДНОЇ СИРОВИНИ</vt:lpstr>
      <vt:lpstr>Анкетування населення </vt:lpstr>
      <vt:lpstr>Етапи проведення експерименту 1.Підготовка пластику – сюди входить збирання пластику, обмивання його всередині, висушування, подрібнення.</vt:lpstr>
      <vt:lpstr>2.Підготовка  яєчної шкаралупи</vt:lpstr>
      <vt:lpstr>3. Підготовка піску  - 2 ємності – для піщаної бані та для додавання у масу </vt:lpstr>
      <vt:lpstr>4.Відлив маси у форми: Вилити у форми для застигання</vt:lpstr>
      <vt:lpstr>5. «Ямковий» ремонт</vt:lpstr>
      <vt:lpstr>Досвід з паперовою продукцією Одержання паперу з вторинної сировини</vt:lpstr>
      <vt:lpstr>Виготовлення паперу з альтернативної сировини</vt:lpstr>
      <vt:lpstr>Презентация PowerPoint</vt:lpstr>
      <vt:lpstr>Порівняльна характеристика отриманих зразків паперу</vt:lpstr>
      <vt:lpstr>Паперові зразки з використаної заварки чайного листя: папір рветься, однак дуже гладенький та легкий. У домашніх умовах навіть не варто братися, можливо, у промислових масштабах результат був би кращий.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28</cp:revision>
  <dcterms:created xsi:type="dcterms:W3CDTF">2020-10-04T11:23:22Z</dcterms:created>
  <dcterms:modified xsi:type="dcterms:W3CDTF">2023-04-09T12:31:31Z</dcterms:modified>
</cp:coreProperties>
</file>