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66" r:id="rId8"/>
    <p:sldId id="267" r:id="rId9"/>
    <p:sldId id="263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4605-661F-F74D-2EC5-ABFCDC63B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7C38DF6-E910-4D08-30AC-2063C26D3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4C91CF-B19C-6731-D4E7-180AE9F0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E3F-3202-4411-B4C0-08494FDC511E}" type="datetimeFigureOut">
              <a:rPr lang="ru-UA" smtClean="0"/>
              <a:t>20.04.2023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C82016-6BDE-04B2-9A69-4ECEB78C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1B641B-9705-B65D-FDF4-41637C92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E225-746A-465A-B521-94DA6907FE8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282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0E9DA-CBC0-A0E2-F27C-D34D2677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F60013-9E63-380B-2502-81FAFBEE5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77E01E-9A24-138E-D361-A0D65445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E3F-3202-4411-B4C0-08494FDC511E}" type="datetimeFigureOut">
              <a:rPr lang="ru-UA" smtClean="0"/>
              <a:t>20.04.2023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733D4C-BAE9-400A-EF6E-8D931A50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40067D-0079-F022-077F-42D5E73C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E225-746A-465A-B521-94DA6907FE8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455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D4BB638-8B88-BD4B-197E-CCBC6466E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B085D63-687C-ABE0-B7D0-8EE013B00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D69C19-FE59-3710-358F-B42A5016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E3F-3202-4411-B4C0-08494FDC511E}" type="datetimeFigureOut">
              <a:rPr lang="ru-UA" smtClean="0"/>
              <a:t>20.04.2023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2A8736-68EF-8B7B-7BDA-01715E29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4E0194-C935-8B2B-90FC-AC513541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E225-746A-465A-B521-94DA6907FE8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374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EE287-6AA9-9770-C68E-CFBC8C10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3F9460-F14A-A954-A050-65C050C02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E22F08-48A9-70BE-5144-E942286A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E3F-3202-4411-B4C0-08494FDC511E}" type="datetimeFigureOut">
              <a:rPr lang="ru-UA" smtClean="0"/>
              <a:t>20.04.2023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BF5A20-F9B7-0D01-7CC2-A636B4FD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D03E0B-B311-FAF5-AEFE-356600C3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E225-746A-465A-B521-94DA6907FE8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1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582D3-8468-9E96-B4A0-AC4D02D3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7455AC8-31ED-695D-2336-E58740088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0383-A1FE-0E5C-3C52-6D5BC2763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E3F-3202-4411-B4C0-08494FDC511E}" type="datetimeFigureOut">
              <a:rPr lang="ru-UA" smtClean="0"/>
              <a:t>20.04.2023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34780C-F49F-F67A-F769-EBD66779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64D625-7787-6323-2674-07FAD16F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E225-746A-465A-B521-94DA6907FE8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232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60FFE-27E4-535A-D7C6-DBF21FEC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2D65B0-8530-9402-8C02-B84B93BFF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1AED533-85BB-E497-4D4E-09820EABB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ADFC9C-C8B6-3F4C-E3C0-39F48B0C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E3F-3202-4411-B4C0-08494FDC511E}" type="datetimeFigureOut">
              <a:rPr lang="ru-UA" smtClean="0"/>
              <a:t>20.04.2023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74DC8FA-171F-2FDE-A8F3-E9F38598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CCD5A4-9C7A-23D4-CAE8-E89FD0D3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E225-746A-465A-B521-94DA6907FE8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706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F413A-EF92-AF4B-B7CC-011917AF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151E2C-3F4A-6456-3D7E-0ED5F84BD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9611E5-0F9D-FB1D-5C27-21E0DBABE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CD52291-7FFC-DDD0-F648-128BECC6B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F9287BD-651A-A9D0-70B9-09FCB80AA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8DC4BA5-6037-2687-BAC9-B6905B24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E3F-3202-4411-B4C0-08494FDC511E}" type="datetimeFigureOut">
              <a:rPr lang="ru-UA" smtClean="0"/>
              <a:t>20.04.2023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40132D2-B4A9-A236-04C9-FB74EBE0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EF42EC8-C60A-C7ED-E4DE-798A0CA9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E225-746A-465A-B521-94DA6907FE8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43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C43D1-CC67-D592-91D0-B9CB0C37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6328891-8F3D-229E-335E-649EC00C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E3F-3202-4411-B4C0-08494FDC511E}" type="datetimeFigureOut">
              <a:rPr lang="ru-UA" smtClean="0"/>
              <a:t>20.04.2023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000DCC5-C2C8-B1ED-3463-5EAF0673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52615A-D945-9C48-F178-194BC933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E225-746A-465A-B521-94DA6907FE8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07D1A0-48D6-916E-9336-6F88889C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E3F-3202-4411-B4C0-08494FDC511E}" type="datetimeFigureOut">
              <a:rPr lang="ru-UA" smtClean="0"/>
              <a:t>20.04.2023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EBEABEA-8C07-AB7D-69A7-14FCCA77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CE208E7-0E57-992F-9A35-39435E92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E225-746A-465A-B521-94DA6907FE8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66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DA821-F945-99C2-F82F-3944C0F9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F46416-239B-7923-FE05-F6692FAB5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E9892A-4A7C-B214-FBA3-E9B795A69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B673AD-9377-5A04-AC21-2B552C11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E3F-3202-4411-B4C0-08494FDC511E}" type="datetimeFigureOut">
              <a:rPr lang="ru-UA" smtClean="0"/>
              <a:t>20.04.2023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6DB5AB-AD91-14B0-A38F-E51DFA8B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4E900DB-17B7-EBE6-4E24-7A4EA799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E225-746A-465A-B521-94DA6907FE8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184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42EC5-715C-8A97-D54E-A7028603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F38F6A2-9157-ADA9-D1F5-F13A2A304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8977AE8-E72A-51B7-789F-BBB4A5AB7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6EB91FF-F5BE-1478-F952-B30525EF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1E3F-3202-4411-B4C0-08494FDC511E}" type="datetimeFigureOut">
              <a:rPr lang="ru-UA" smtClean="0"/>
              <a:t>20.04.2023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6A48AB4-12EB-BA84-B9F1-E50E9ED2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E6236BB-6235-A0EE-A5CB-70575D25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E225-746A-465A-B521-94DA6907FE8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947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F2C70F2-E2D5-61FB-0B0A-B96CEBAA3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64FE9F-1D18-4EC6-07A2-4190A840F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397495-0D1C-033D-C0A2-DC6346FB6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11E3F-3202-4411-B4C0-08494FDC511E}" type="datetimeFigureOut">
              <a:rPr lang="ru-UA" smtClean="0"/>
              <a:t>20.04.2023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7E1131-E28A-F701-FD3D-4335FD703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2F22C3-8EBA-42F4-9F26-E4015A285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E225-746A-465A-B521-94DA6907FE8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90000">
              <a:schemeClr val="accent2">
                <a:lumMod val="20000"/>
                <a:lumOff val="8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91D3C-0CD6-37FF-8B49-A4D78D0D1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099" y="236839"/>
            <a:ext cx="6705600" cy="2387600"/>
          </a:xfrm>
        </p:spPr>
        <p:txBody>
          <a:bodyPr>
            <a:normAutofit/>
          </a:bodyPr>
          <a:lstStyle/>
          <a:p>
            <a:r>
              <a:rPr lang="uk-UA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Ілюстрація закону Архімеда з використанням пляшок</a:t>
            </a:r>
            <a:endParaRPr lang="ru-UA" sz="115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0AC758C-97CF-B4B8-2397-8236DD8BC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3069" y="1799303"/>
            <a:ext cx="4639377" cy="4986508"/>
          </a:xfrm>
        </p:spPr>
        <p:txBody>
          <a:bodyPr>
            <a:normAutofit fontScale="92500" lnSpcReduction="10000"/>
          </a:bodyPr>
          <a:lstStyle/>
          <a:p>
            <a:pPr marL="216000" indent="252000" algn="r">
              <a:lnSpc>
                <a:spcPct val="150000"/>
              </a:lnSpc>
              <a:spcAft>
                <a:spcPts val="800"/>
              </a:spcAft>
            </a:pP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Кириленко Тимофій Романович;</a:t>
            </a:r>
            <a:endParaRPr lang="ru-UA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indent="252000" algn="r">
              <a:lnSpc>
                <a:spcPct val="150000"/>
              </a:lnSpc>
              <a:spcAft>
                <a:spcPts val="800"/>
              </a:spcAft>
            </a:pP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Дніпропетровський обласний ліцей-інтернат фізико-математичного профілю, 9 клас;</a:t>
            </a:r>
            <a:endParaRPr lang="ru-UA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indent="252000" algn="r">
              <a:lnSpc>
                <a:spcPct val="150000"/>
              </a:lnSpc>
              <a:spcAft>
                <a:spcPts val="800"/>
              </a:spcAft>
            </a:pP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Дніпропетровське відділення Малої академії наук України, Дніпро;</a:t>
            </a:r>
            <a:endParaRPr lang="ru-UA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indent="252000" algn="r">
              <a:lnSpc>
                <a:spcPct val="150000"/>
              </a:lnSpc>
              <a:spcAft>
                <a:spcPts val="800"/>
              </a:spcAft>
            </a:pP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Керівник 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Стаценко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Володимир Іванович, </a:t>
            </a:r>
            <a:r>
              <a:rPr lang="ru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тарший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ФТФ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Дніпровського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університету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імені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Олеся Гончар</a:t>
            </a:r>
            <a:r>
              <a:rPr lang="ru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94737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90000">
              <a:schemeClr val="accent2">
                <a:lumMod val="20000"/>
                <a:lumOff val="8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FC16E-02F0-6239-4B88-4A46F4D7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757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Мета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дослідження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наглядно дослідити поведінку об’єкта(далі пляшки) в різних його станах у водному середовищі</a:t>
            </a:r>
            <a:endParaRPr lang="ru-UA" sz="6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D0B0B54-8518-27CB-8C70-CCDD4259F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13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дослідження</a:t>
            </a:r>
            <a:r>
              <a:rPr lang="uk-U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створити такі умови, щоб на пляшку діяли сили такі, що а) сила Архімеда переважала силу тяжіння; б) сила тяжіння переважала силу Архімеда; в) сила Архімеду дорівнювала силі тяжіння.</a:t>
            </a:r>
            <a:endParaRPr lang="ru-UA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0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90000">
              <a:schemeClr val="accent2">
                <a:lumMod val="20000"/>
                <a:lumOff val="8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AB2EE-5D2D-2225-D0F6-6E48D1759E7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Обладнення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E845C7-8A30-0672-6A26-31575591E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03921" y="58913"/>
            <a:ext cx="2110761" cy="2814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7208B-16B5-6397-2FDE-146874465A8E}"/>
              </a:ext>
            </a:extLst>
          </p:cNvPr>
          <p:cNvSpPr txBox="1"/>
          <p:nvPr/>
        </p:nvSpPr>
        <p:spPr>
          <a:xfrm>
            <a:off x="6889871" y="2695590"/>
            <a:ext cx="41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Ванна з водою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B4051-607A-4F75-2131-0C6843779530}"/>
              </a:ext>
            </a:extLst>
          </p:cNvPr>
          <p:cNvSpPr txBox="1"/>
          <p:nvPr/>
        </p:nvSpPr>
        <p:spPr>
          <a:xfrm>
            <a:off x="6925563" y="6004658"/>
            <a:ext cx="406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Бутилка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важілями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камінням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C5381E-E1AC-C717-BFC6-C3F48D9CD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128" y="3571743"/>
            <a:ext cx="2814347" cy="21107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69AB98-6FFE-8E09-94BD-A254C79EC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41773"/>
            <a:ext cx="4232603" cy="3174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732581-EA66-E4BF-A86B-047DA4EA603C}"/>
              </a:ext>
            </a:extLst>
          </p:cNvPr>
          <p:cNvSpPr txBox="1"/>
          <p:nvPr/>
        </p:nvSpPr>
        <p:spPr>
          <a:xfrm>
            <a:off x="838200" y="5265994"/>
            <a:ext cx="3974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зануренні пляшки без рідини, але з каміннями, вона тримається на поверхні, майже не занурюючись</a:t>
            </a:r>
          </a:p>
        </p:txBody>
      </p:sp>
    </p:spTree>
    <p:extLst>
      <p:ext uri="{BB962C8B-B14F-4D97-AF65-F5344CB8AC3E}">
        <p14:creationId xmlns:p14="http://schemas.microsoft.com/office/powerpoint/2010/main" val="27578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90000">
              <a:schemeClr val="accent2">
                <a:lumMod val="20000"/>
                <a:lumOff val="8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046BD3-DE8D-4374-3D33-146F62B2D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996" y="1959754"/>
            <a:ext cx="3591460" cy="26935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8BEC0-F2C4-26BD-F671-265AA4A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Експеремент 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E27DB-DC1A-5FAD-1CC3-650B03DD9AA4}"/>
              </a:ext>
            </a:extLst>
          </p:cNvPr>
          <p:cNvSpPr txBox="1"/>
          <p:nvPr/>
        </p:nvSpPr>
        <p:spPr>
          <a:xfrm>
            <a:off x="4632201" y="5162192"/>
            <a:ext cx="292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води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950AF-9D8D-564A-96C3-5538D562D0CB}"/>
              </a:ext>
            </a:extLst>
          </p:cNvPr>
          <p:cNvSpPr txBox="1"/>
          <p:nvPr/>
        </p:nvSpPr>
        <p:spPr>
          <a:xfrm>
            <a:off x="7623208" y="5047905"/>
            <a:ext cx="436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рідині</a:t>
            </a:r>
          </a:p>
        </p:txBody>
      </p: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0D7D0007-F3B1-B6AA-BE42-35C2EDEB9279}"/>
              </a:ext>
            </a:extLst>
          </p:cNvPr>
          <p:cNvGrpSpPr/>
          <p:nvPr/>
        </p:nvGrpSpPr>
        <p:grpSpPr>
          <a:xfrm>
            <a:off x="9431779" y="1713049"/>
            <a:ext cx="721895" cy="1329451"/>
            <a:chOff x="9567512" y="1519627"/>
            <a:chExt cx="721895" cy="1329451"/>
          </a:xfrm>
        </p:grpSpPr>
        <p:cxnSp>
          <p:nvCxnSpPr>
            <p:cNvPr id="22" name="Пряма зі стрілкою 21">
              <a:extLst>
                <a:ext uri="{FF2B5EF4-FFF2-40B4-BE49-F238E27FC236}">
                  <a16:creationId xmlns:a16="http://schemas.microsoft.com/office/drawing/2014/main" id="{EFC952FC-1208-DD6C-48E2-0E0069536F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7512" y="1519627"/>
              <a:ext cx="0" cy="13294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6E124F-06A1-25EB-7098-D5757ABAAAA2}"/>
                </a:ext>
              </a:extLst>
            </p:cNvPr>
            <p:cNvSpPr txBox="1"/>
            <p:nvPr/>
          </p:nvSpPr>
          <p:spPr>
            <a:xfrm>
              <a:off x="9567512" y="1707213"/>
              <a:ext cx="721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err="1"/>
                <a:t>F</a:t>
              </a:r>
              <a:r>
                <a:rPr lang="uk-UA" sz="1400" dirty="0" err="1"/>
                <a:t>арх</a:t>
              </a:r>
              <a:endParaRPr lang="ru-UA" sz="2400" dirty="0"/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A6037D33-CBC5-B7F6-09C3-364215815CFA}"/>
              </a:ext>
            </a:extLst>
          </p:cNvPr>
          <p:cNvGrpSpPr/>
          <p:nvPr/>
        </p:nvGrpSpPr>
        <p:grpSpPr>
          <a:xfrm>
            <a:off x="9431779" y="3284144"/>
            <a:ext cx="895150" cy="1347537"/>
            <a:chOff x="9567512" y="3234088"/>
            <a:chExt cx="895150" cy="1347537"/>
          </a:xfrm>
        </p:grpSpPr>
        <p:cxnSp>
          <p:nvCxnSpPr>
            <p:cNvPr id="25" name="Пряма зі стрілкою 24">
              <a:extLst>
                <a:ext uri="{FF2B5EF4-FFF2-40B4-BE49-F238E27FC236}">
                  <a16:creationId xmlns:a16="http://schemas.microsoft.com/office/drawing/2014/main" id="{41B1B89E-7521-F82A-9C00-7F98BF899796}"/>
                </a:ext>
              </a:extLst>
            </p:cNvPr>
            <p:cNvCxnSpPr/>
            <p:nvPr/>
          </p:nvCxnSpPr>
          <p:spPr>
            <a:xfrm>
              <a:off x="9567512" y="3234088"/>
              <a:ext cx="0" cy="13475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29670C-69A2-4607-F809-C614D8568EA9}"/>
                </a:ext>
              </a:extLst>
            </p:cNvPr>
            <p:cNvSpPr txBox="1"/>
            <p:nvPr/>
          </p:nvSpPr>
          <p:spPr>
            <a:xfrm>
              <a:off x="9740767" y="4078101"/>
              <a:ext cx="721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/>
                <a:t>F</a:t>
              </a:r>
              <a:r>
                <a:rPr lang="ru-UA" sz="1400" dirty="0"/>
                <a:t>тяж</a:t>
              </a:r>
              <a:endParaRPr lang="ru-UA" sz="2400" dirty="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11DAE7-9F24-288D-9978-41BB289B4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062" y="1847646"/>
            <a:ext cx="2281875" cy="304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E662E6-9565-B7EC-6951-B8897585949D}"/>
              </a:ext>
            </a:extLst>
          </p:cNvPr>
          <p:cNvSpPr txBox="1"/>
          <p:nvPr/>
        </p:nvSpPr>
        <p:spPr>
          <a:xfrm>
            <a:off x="679010" y="1847646"/>
            <a:ext cx="3889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бачимо, якщо наповнити водою майже половину пляшки, вона залишиться на поверхні води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95DAE7-942D-3240-9B85-2D99F8BB5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910" y="544270"/>
            <a:ext cx="2157262" cy="6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90000">
              <a:schemeClr val="accent2">
                <a:lumMod val="20000"/>
                <a:lumOff val="8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F9BB8B-83A4-0571-B72A-C2BF8F027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94" b="26394"/>
          <a:stretch/>
        </p:blipFill>
        <p:spPr>
          <a:xfrm>
            <a:off x="7925462" y="2431699"/>
            <a:ext cx="3428338" cy="21581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8BEC0-F2C4-26BD-F671-265AA4A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Експеремент 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E27DB-DC1A-5FAD-1CC3-650B03DD9AA4}"/>
              </a:ext>
            </a:extLst>
          </p:cNvPr>
          <p:cNvSpPr txBox="1"/>
          <p:nvPr/>
        </p:nvSpPr>
        <p:spPr>
          <a:xfrm>
            <a:off x="4632201" y="5162192"/>
            <a:ext cx="292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води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950AF-9D8D-564A-96C3-5538D562D0CB}"/>
              </a:ext>
            </a:extLst>
          </p:cNvPr>
          <p:cNvSpPr txBox="1"/>
          <p:nvPr/>
        </p:nvSpPr>
        <p:spPr>
          <a:xfrm>
            <a:off x="7623208" y="5047905"/>
            <a:ext cx="436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рідині</a:t>
            </a:r>
          </a:p>
        </p:txBody>
      </p: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0D7D0007-F3B1-B6AA-BE42-35C2EDEB9279}"/>
              </a:ext>
            </a:extLst>
          </p:cNvPr>
          <p:cNvGrpSpPr/>
          <p:nvPr/>
        </p:nvGrpSpPr>
        <p:grpSpPr>
          <a:xfrm>
            <a:off x="9431779" y="1713049"/>
            <a:ext cx="721895" cy="1329451"/>
            <a:chOff x="9567512" y="1519627"/>
            <a:chExt cx="721895" cy="1329451"/>
          </a:xfrm>
        </p:grpSpPr>
        <p:cxnSp>
          <p:nvCxnSpPr>
            <p:cNvPr id="22" name="Пряма зі стрілкою 21">
              <a:extLst>
                <a:ext uri="{FF2B5EF4-FFF2-40B4-BE49-F238E27FC236}">
                  <a16:creationId xmlns:a16="http://schemas.microsoft.com/office/drawing/2014/main" id="{EFC952FC-1208-DD6C-48E2-0E0069536F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7512" y="1519627"/>
              <a:ext cx="0" cy="13294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6E124F-06A1-25EB-7098-D5757ABAAAA2}"/>
                </a:ext>
              </a:extLst>
            </p:cNvPr>
            <p:cNvSpPr txBox="1"/>
            <p:nvPr/>
          </p:nvSpPr>
          <p:spPr>
            <a:xfrm>
              <a:off x="9567512" y="1707213"/>
              <a:ext cx="721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err="1"/>
                <a:t>F</a:t>
              </a:r>
              <a:r>
                <a:rPr lang="uk-UA" sz="1400" dirty="0" err="1"/>
                <a:t>арх</a:t>
              </a:r>
              <a:endParaRPr lang="ru-UA" sz="2400" dirty="0"/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A6037D33-CBC5-B7F6-09C3-364215815CFA}"/>
              </a:ext>
            </a:extLst>
          </p:cNvPr>
          <p:cNvGrpSpPr/>
          <p:nvPr/>
        </p:nvGrpSpPr>
        <p:grpSpPr>
          <a:xfrm>
            <a:off x="9431779" y="3284144"/>
            <a:ext cx="895150" cy="1347537"/>
            <a:chOff x="9567512" y="3234088"/>
            <a:chExt cx="895150" cy="1347537"/>
          </a:xfrm>
        </p:grpSpPr>
        <p:cxnSp>
          <p:nvCxnSpPr>
            <p:cNvPr id="25" name="Пряма зі стрілкою 24">
              <a:extLst>
                <a:ext uri="{FF2B5EF4-FFF2-40B4-BE49-F238E27FC236}">
                  <a16:creationId xmlns:a16="http://schemas.microsoft.com/office/drawing/2014/main" id="{41B1B89E-7521-F82A-9C00-7F98BF899796}"/>
                </a:ext>
              </a:extLst>
            </p:cNvPr>
            <p:cNvCxnSpPr/>
            <p:nvPr/>
          </p:nvCxnSpPr>
          <p:spPr>
            <a:xfrm>
              <a:off x="9567512" y="3234088"/>
              <a:ext cx="0" cy="13475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29670C-69A2-4607-F809-C614D8568EA9}"/>
                </a:ext>
              </a:extLst>
            </p:cNvPr>
            <p:cNvSpPr txBox="1"/>
            <p:nvPr/>
          </p:nvSpPr>
          <p:spPr>
            <a:xfrm>
              <a:off x="9740767" y="4078101"/>
              <a:ext cx="721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/>
                <a:t>F</a:t>
              </a:r>
              <a:r>
                <a:rPr lang="ru-UA" sz="1400" dirty="0"/>
                <a:t>тяж</a:t>
              </a:r>
              <a:endParaRPr lang="ru-UA" sz="24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BE662E6-9565-B7EC-6951-B8897585949D}"/>
              </a:ext>
            </a:extLst>
          </p:cNvPr>
          <p:cNvSpPr txBox="1"/>
          <p:nvPr/>
        </p:nvSpPr>
        <p:spPr>
          <a:xfrm>
            <a:off x="679010" y="1847646"/>
            <a:ext cx="3889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побачити, що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навіть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якщо наповнити водою більше половини пляшки, вона все ще буде перебувати на поверхні, хоч сила Архімеда буде переваж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менше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30BD05-1633-53EC-080D-37C2904A8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794" y="1959754"/>
            <a:ext cx="2226197" cy="29682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F50A28-9ADE-F39E-50AA-4786B81EF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979" y="676764"/>
            <a:ext cx="2157262" cy="6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1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90000">
              <a:schemeClr val="accent2">
                <a:lumMod val="20000"/>
                <a:lumOff val="8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8C8367-F74A-75A5-1AB7-8A69DEA34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858" y="3366479"/>
            <a:ext cx="3044792" cy="22835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8BEC0-F2C4-26BD-F671-265AA4A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Експеремент 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E27DB-DC1A-5FAD-1CC3-650B03DD9AA4}"/>
              </a:ext>
            </a:extLst>
          </p:cNvPr>
          <p:cNvSpPr txBox="1"/>
          <p:nvPr/>
        </p:nvSpPr>
        <p:spPr>
          <a:xfrm>
            <a:off x="4632201" y="5162192"/>
            <a:ext cx="292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води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950AF-9D8D-564A-96C3-5538D562D0CB}"/>
              </a:ext>
            </a:extLst>
          </p:cNvPr>
          <p:cNvSpPr txBox="1"/>
          <p:nvPr/>
        </p:nvSpPr>
        <p:spPr>
          <a:xfrm>
            <a:off x="7611000" y="6089987"/>
            <a:ext cx="436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рідині</a:t>
            </a:r>
          </a:p>
        </p:txBody>
      </p: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0D7D0007-F3B1-B6AA-BE42-35C2EDEB9279}"/>
              </a:ext>
            </a:extLst>
          </p:cNvPr>
          <p:cNvGrpSpPr/>
          <p:nvPr/>
        </p:nvGrpSpPr>
        <p:grpSpPr>
          <a:xfrm>
            <a:off x="9277870" y="3152963"/>
            <a:ext cx="721895" cy="1329451"/>
            <a:chOff x="9567512" y="1519627"/>
            <a:chExt cx="721895" cy="1329451"/>
          </a:xfrm>
        </p:grpSpPr>
        <p:cxnSp>
          <p:nvCxnSpPr>
            <p:cNvPr id="22" name="Пряма зі стрілкою 21">
              <a:extLst>
                <a:ext uri="{FF2B5EF4-FFF2-40B4-BE49-F238E27FC236}">
                  <a16:creationId xmlns:a16="http://schemas.microsoft.com/office/drawing/2014/main" id="{EFC952FC-1208-DD6C-48E2-0E0069536F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7512" y="1519627"/>
              <a:ext cx="0" cy="13294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6E124F-06A1-25EB-7098-D5757ABAAAA2}"/>
                </a:ext>
              </a:extLst>
            </p:cNvPr>
            <p:cNvSpPr txBox="1"/>
            <p:nvPr/>
          </p:nvSpPr>
          <p:spPr>
            <a:xfrm>
              <a:off x="9567512" y="1707213"/>
              <a:ext cx="721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err="1"/>
                <a:t>F</a:t>
              </a:r>
              <a:r>
                <a:rPr lang="uk-UA" sz="1400" dirty="0" err="1"/>
                <a:t>арх</a:t>
              </a:r>
              <a:endParaRPr lang="ru-UA" sz="2400" dirty="0"/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A6037D33-CBC5-B7F6-09C3-364215815CFA}"/>
              </a:ext>
            </a:extLst>
          </p:cNvPr>
          <p:cNvGrpSpPr/>
          <p:nvPr/>
        </p:nvGrpSpPr>
        <p:grpSpPr>
          <a:xfrm>
            <a:off x="9277870" y="4724058"/>
            <a:ext cx="895150" cy="1329451"/>
            <a:chOff x="9567512" y="3234088"/>
            <a:chExt cx="895150" cy="1347537"/>
          </a:xfrm>
        </p:grpSpPr>
        <p:cxnSp>
          <p:nvCxnSpPr>
            <p:cNvPr id="25" name="Пряма зі стрілкою 24">
              <a:extLst>
                <a:ext uri="{FF2B5EF4-FFF2-40B4-BE49-F238E27FC236}">
                  <a16:creationId xmlns:a16="http://schemas.microsoft.com/office/drawing/2014/main" id="{41B1B89E-7521-F82A-9C00-7F98BF899796}"/>
                </a:ext>
              </a:extLst>
            </p:cNvPr>
            <p:cNvCxnSpPr/>
            <p:nvPr/>
          </p:nvCxnSpPr>
          <p:spPr>
            <a:xfrm>
              <a:off x="9567512" y="3234088"/>
              <a:ext cx="0" cy="13475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29670C-69A2-4607-F809-C614D8568EA9}"/>
                </a:ext>
              </a:extLst>
            </p:cNvPr>
            <p:cNvSpPr txBox="1"/>
            <p:nvPr/>
          </p:nvSpPr>
          <p:spPr>
            <a:xfrm>
              <a:off x="9740767" y="4078101"/>
              <a:ext cx="721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/>
                <a:t>F</a:t>
              </a:r>
              <a:r>
                <a:rPr lang="ru-UA" sz="1400" dirty="0"/>
                <a:t>тяж</a:t>
              </a:r>
              <a:endParaRPr lang="ru-UA" sz="24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BE662E6-9565-B7EC-6951-B8897585949D}"/>
              </a:ext>
            </a:extLst>
          </p:cNvPr>
          <p:cNvSpPr txBox="1"/>
          <p:nvPr/>
        </p:nvSpPr>
        <p:spPr>
          <a:xfrm>
            <a:off x="679010" y="1847646"/>
            <a:ext cx="3889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наповнити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пляшку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пляшка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густину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густина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котрій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перебуває, тому на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повернхні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залишаеється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C9206A-C517-2A23-641F-68A0FD04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029" y="1862310"/>
            <a:ext cx="2346194" cy="31282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1E4912-5102-585E-9532-E4278710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386" y="514276"/>
            <a:ext cx="3518249" cy="26386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D1A6D9-8A43-3A43-67A2-7EB8A8B3E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993" y="365125"/>
            <a:ext cx="1855449" cy="63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4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90000">
              <a:schemeClr val="accent2">
                <a:lumMod val="20000"/>
                <a:lumOff val="8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933D22-B494-55CE-689D-886BBFD3C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4"/>
          <a:stretch/>
        </p:blipFill>
        <p:spPr>
          <a:xfrm>
            <a:off x="8019615" y="2183059"/>
            <a:ext cx="4030415" cy="31531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8BEC0-F2C4-26BD-F671-265AA4A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Експеремент 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E27DB-DC1A-5FAD-1CC3-650B03DD9AA4}"/>
              </a:ext>
            </a:extLst>
          </p:cNvPr>
          <p:cNvSpPr txBox="1"/>
          <p:nvPr/>
        </p:nvSpPr>
        <p:spPr>
          <a:xfrm>
            <a:off x="4568790" y="6123543"/>
            <a:ext cx="292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води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950AF-9D8D-564A-96C3-5538D562D0CB}"/>
              </a:ext>
            </a:extLst>
          </p:cNvPr>
          <p:cNvSpPr txBox="1"/>
          <p:nvPr/>
        </p:nvSpPr>
        <p:spPr>
          <a:xfrm>
            <a:off x="7686582" y="5683416"/>
            <a:ext cx="436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рідині</a:t>
            </a:r>
          </a:p>
        </p:txBody>
      </p: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0D7D0007-F3B1-B6AA-BE42-35C2EDEB9279}"/>
              </a:ext>
            </a:extLst>
          </p:cNvPr>
          <p:cNvGrpSpPr/>
          <p:nvPr/>
        </p:nvGrpSpPr>
        <p:grpSpPr>
          <a:xfrm>
            <a:off x="9318529" y="2578328"/>
            <a:ext cx="721895" cy="1329451"/>
            <a:chOff x="9567512" y="1519627"/>
            <a:chExt cx="721895" cy="1329451"/>
          </a:xfrm>
        </p:grpSpPr>
        <p:cxnSp>
          <p:nvCxnSpPr>
            <p:cNvPr id="22" name="Пряма зі стрілкою 21">
              <a:extLst>
                <a:ext uri="{FF2B5EF4-FFF2-40B4-BE49-F238E27FC236}">
                  <a16:creationId xmlns:a16="http://schemas.microsoft.com/office/drawing/2014/main" id="{EFC952FC-1208-DD6C-48E2-0E0069536F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7512" y="1519627"/>
              <a:ext cx="0" cy="13294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6E124F-06A1-25EB-7098-D5757ABAAAA2}"/>
                </a:ext>
              </a:extLst>
            </p:cNvPr>
            <p:cNvSpPr txBox="1"/>
            <p:nvPr/>
          </p:nvSpPr>
          <p:spPr>
            <a:xfrm>
              <a:off x="9567512" y="1707213"/>
              <a:ext cx="721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err="1"/>
                <a:t>F</a:t>
              </a:r>
              <a:r>
                <a:rPr lang="uk-UA" sz="1400" dirty="0" err="1"/>
                <a:t>арх</a:t>
              </a:r>
              <a:endParaRPr lang="ru-UA" sz="2400" dirty="0"/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A6037D33-CBC5-B7F6-09C3-364215815CFA}"/>
              </a:ext>
            </a:extLst>
          </p:cNvPr>
          <p:cNvGrpSpPr/>
          <p:nvPr/>
        </p:nvGrpSpPr>
        <p:grpSpPr>
          <a:xfrm>
            <a:off x="9318529" y="4004605"/>
            <a:ext cx="895150" cy="1347537"/>
            <a:chOff x="9567512" y="3234088"/>
            <a:chExt cx="895150" cy="1347537"/>
          </a:xfrm>
        </p:grpSpPr>
        <p:cxnSp>
          <p:nvCxnSpPr>
            <p:cNvPr id="25" name="Пряма зі стрілкою 24">
              <a:extLst>
                <a:ext uri="{FF2B5EF4-FFF2-40B4-BE49-F238E27FC236}">
                  <a16:creationId xmlns:a16="http://schemas.microsoft.com/office/drawing/2014/main" id="{41B1B89E-7521-F82A-9C00-7F98BF899796}"/>
                </a:ext>
              </a:extLst>
            </p:cNvPr>
            <p:cNvCxnSpPr/>
            <p:nvPr/>
          </p:nvCxnSpPr>
          <p:spPr>
            <a:xfrm>
              <a:off x="9567512" y="3234088"/>
              <a:ext cx="0" cy="13475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29670C-69A2-4607-F809-C614D8568EA9}"/>
                </a:ext>
              </a:extLst>
            </p:cNvPr>
            <p:cNvSpPr txBox="1"/>
            <p:nvPr/>
          </p:nvSpPr>
          <p:spPr>
            <a:xfrm>
              <a:off x="9740767" y="4078101"/>
              <a:ext cx="721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/>
                <a:t>F</a:t>
              </a:r>
              <a:r>
                <a:rPr lang="ru-UA" sz="1400" dirty="0"/>
                <a:t>тяж</a:t>
              </a:r>
              <a:endParaRPr lang="ru-UA" sz="24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BE662E6-9565-B7EC-6951-B8897585949D}"/>
              </a:ext>
            </a:extLst>
          </p:cNvPr>
          <p:cNvSpPr txBox="1"/>
          <p:nvPr/>
        </p:nvSpPr>
        <p:spPr>
          <a:xfrm>
            <a:off x="679010" y="1847646"/>
            <a:ext cx="3340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підібрати правильний об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</a:t>
            </a:r>
            <a:r>
              <a:rPr 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в пляшці, то густина пляшки стане дорівнювати густині рідині, в якій перебуває, а отже буде в рівновазі сил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A8259E-E837-78AA-3CBA-FC01FE3C5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790" y="1690688"/>
            <a:ext cx="3054417" cy="40725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F1DD04-190D-22FB-7789-FCA32DC3D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037" y="208167"/>
            <a:ext cx="1650764" cy="5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9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90000">
              <a:schemeClr val="accent2">
                <a:lumMod val="20000"/>
                <a:lumOff val="8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8BEC0-F2C4-26BD-F671-265AA4A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Джерела: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662E6-9565-B7EC-6951-B8897585949D}"/>
              </a:ext>
            </a:extLst>
          </p:cNvPr>
          <p:cNvSpPr txBox="1"/>
          <p:nvPr/>
        </p:nvSpPr>
        <p:spPr>
          <a:xfrm>
            <a:off x="679010" y="1847646"/>
            <a:ext cx="1040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Засєкіна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Засєкін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Фізика 7 клас. Підручник для загальноосвітніх навчальних закладів. 2015</a:t>
            </a:r>
          </a:p>
        </p:txBody>
      </p:sp>
    </p:spTree>
    <p:extLst>
      <p:ext uri="{BB962C8B-B14F-4D97-AF65-F5344CB8AC3E}">
        <p14:creationId xmlns:p14="http://schemas.microsoft.com/office/powerpoint/2010/main" val="2333828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90000">
              <a:schemeClr val="accent2">
                <a:lumMod val="20000"/>
                <a:lumOff val="8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8BEC0-F2C4-26BD-F671-265AA4A2B0D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004FF-C231-EB23-FE11-5E96ECA4E53C}"/>
              </a:ext>
            </a:extLst>
          </p:cNvPr>
          <p:cNvSpPr txBox="1"/>
          <p:nvPr/>
        </p:nvSpPr>
        <p:spPr>
          <a:xfrm>
            <a:off x="933651" y="1799924"/>
            <a:ext cx="95001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UA" sz="2000" dirty="0"/>
              <a:t>Ми </a:t>
            </a:r>
            <a:r>
              <a:rPr lang="ru-UA" sz="2000" dirty="0" err="1"/>
              <a:t>змогли</a:t>
            </a:r>
            <a:r>
              <a:rPr lang="ru-UA" sz="2000" dirty="0"/>
              <a:t> </a:t>
            </a:r>
            <a:r>
              <a:rPr lang="ru-UA" sz="2000" dirty="0" err="1"/>
              <a:t>побачити</a:t>
            </a:r>
            <a:r>
              <a:rPr lang="ru-UA" sz="2000" dirty="0"/>
              <a:t> </a:t>
            </a:r>
            <a:r>
              <a:rPr lang="ru-UA" sz="2000" dirty="0" err="1"/>
              <a:t>поведінку</a:t>
            </a:r>
            <a:r>
              <a:rPr lang="ru-UA" sz="2000" dirty="0"/>
              <a:t> об</a:t>
            </a:r>
            <a:r>
              <a:rPr lang="en-US" sz="2000" dirty="0"/>
              <a:t>’</a:t>
            </a:r>
            <a:r>
              <a:rPr lang="ru-UA" sz="2000" dirty="0" err="1"/>
              <a:t>єкта</a:t>
            </a:r>
            <a:r>
              <a:rPr lang="ru-UA" sz="2000" dirty="0"/>
              <a:t> (пляшки за </a:t>
            </a:r>
            <a:r>
              <a:rPr lang="ru-UA" sz="2000" dirty="0" err="1"/>
              <a:t>камінням</a:t>
            </a:r>
            <a:r>
              <a:rPr lang="ru-UA" sz="2000" dirty="0"/>
              <a:t>) за </a:t>
            </a:r>
            <a:r>
              <a:rPr lang="ru-UA" sz="2000" dirty="0" err="1"/>
              <a:t>різною</a:t>
            </a:r>
            <a:r>
              <a:rPr lang="ru-UA" sz="2000" dirty="0"/>
              <a:t> </a:t>
            </a:r>
            <a:r>
              <a:rPr lang="ru-UA" sz="2000" dirty="0" err="1"/>
              <a:t>густиною</a:t>
            </a:r>
            <a:r>
              <a:rPr lang="ru-UA" sz="2000" dirty="0"/>
              <a:t> об</a:t>
            </a:r>
            <a:r>
              <a:rPr lang="en-US" sz="2000" dirty="0"/>
              <a:t>’</a:t>
            </a:r>
            <a:r>
              <a:rPr lang="ru-UA" sz="2000" dirty="0" err="1"/>
              <a:t>єкта</a:t>
            </a:r>
            <a:endParaRPr lang="ru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UA" sz="2000" dirty="0" err="1"/>
              <a:t>Завдання</a:t>
            </a:r>
            <a:r>
              <a:rPr lang="ru-UA" sz="2000" dirty="0"/>
              <a:t> В, коли сила </a:t>
            </a:r>
            <a:r>
              <a:rPr lang="ru-UA" sz="2000" dirty="0" err="1"/>
              <a:t>Архімеда</a:t>
            </a:r>
            <a:r>
              <a:rPr lang="ru-UA" sz="2000" dirty="0"/>
              <a:t> повинна дорівнювати </a:t>
            </a:r>
            <a:r>
              <a:rPr lang="ru-UA" sz="2000" dirty="0" err="1"/>
              <a:t>силі</a:t>
            </a:r>
            <a:r>
              <a:rPr lang="ru-UA" sz="2000" dirty="0"/>
              <a:t> </a:t>
            </a:r>
            <a:r>
              <a:rPr lang="ru-UA" sz="2000" dirty="0" err="1"/>
              <a:t>тяжіння</a:t>
            </a:r>
            <a:r>
              <a:rPr lang="ru-UA" sz="2000" dirty="0"/>
              <a:t>, </a:t>
            </a:r>
            <a:r>
              <a:rPr lang="ru-UA" sz="2000" dirty="0" err="1"/>
              <a:t>дуже</a:t>
            </a:r>
            <a:r>
              <a:rPr lang="ru-UA" sz="2000" dirty="0"/>
              <a:t> складно </a:t>
            </a:r>
            <a:r>
              <a:rPr lang="ru-UA" sz="2000" dirty="0" err="1"/>
              <a:t>реалізувати</a:t>
            </a:r>
            <a:r>
              <a:rPr lang="ru-UA" sz="2000" dirty="0"/>
              <a:t>, через велику </a:t>
            </a:r>
            <a:r>
              <a:rPr lang="ru-UA" sz="2000" dirty="0" err="1"/>
              <a:t>похибку</a:t>
            </a:r>
            <a:r>
              <a:rPr lang="ru-UA" sz="2000" dirty="0"/>
              <a:t> </a:t>
            </a:r>
            <a:r>
              <a:rPr lang="ru-UA" sz="2000" dirty="0" err="1"/>
              <a:t>людини</a:t>
            </a:r>
            <a:r>
              <a:rPr lang="ru-UA" sz="2000" dirty="0"/>
              <a:t>. </a:t>
            </a:r>
            <a:r>
              <a:rPr lang="ru-UA" sz="2000" dirty="0" err="1"/>
              <a:t>Проте</a:t>
            </a:r>
            <a:r>
              <a:rPr lang="ru-UA" sz="2000" dirty="0"/>
              <a:t> я </a:t>
            </a:r>
            <a:r>
              <a:rPr lang="ru-UA" sz="2000" dirty="0" err="1"/>
              <a:t>намагався</a:t>
            </a:r>
            <a:r>
              <a:rPr lang="ru-UA" sz="2000" dirty="0"/>
              <a:t> </a:t>
            </a:r>
            <a:r>
              <a:rPr lang="ru-UA" sz="2000" dirty="0" err="1"/>
              <a:t>наблизитись</a:t>
            </a:r>
            <a:r>
              <a:rPr lang="ru-UA" sz="2000" dirty="0"/>
              <a:t> до </a:t>
            </a:r>
            <a:r>
              <a:rPr lang="ru-UA" sz="2000" dirty="0" err="1"/>
              <a:t>цієї</a:t>
            </a:r>
            <a:r>
              <a:rPr lang="ru-UA" sz="2000" dirty="0"/>
              <a:t> </a:t>
            </a:r>
            <a:r>
              <a:rPr lang="ru-UA" sz="2000" dirty="0" err="1"/>
              <a:t>рівності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1420019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337</Words>
  <Application>Microsoft Office PowerPoint</Application>
  <PresentationFormat>Широкий екран</PresentationFormat>
  <Paragraphs>40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Ілюстрація закону Архімеда з використанням пляшок</vt:lpstr>
      <vt:lpstr>Мета дослідження: наглядно дослідити поведінку об’єкта(далі пляшки) в різних його станах у водному середовищі</vt:lpstr>
      <vt:lpstr>Обладнення</vt:lpstr>
      <vt:lpstr>Експеремент А</vt:lpstr>
      <vt:lpstr>Експеремент А</vt:lpstr>
      <vt:lpstr>Експеремент Б</vt:lpstr>
      <vt:lpstr>Експеремент В</vt:lpstr>
      <vt:lpstr>Джерела:</vt:lpstr>
      <vt:lpstr>Висновки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Ілюстрація закону Архімеда з використанням пляшок</dc:title>
  <dc:creator>Кириленко Тимофій</dc:creator>
  <cp:lastModifiedBy>Кириленко Тимофій</cp:lastModifiedBy>
  <cp:revision>5</cp:revision>
  <dcterms:created xsi:type="dcterms:W3CDTF">2023-04-11T13:11:04Z</dcterms:created>
  <dcterms:modified xsi:type="dcterms:W3CDTF">2023-04-20T12:03:47Z</dcterms:modified>
</cp:coreProperties>
</file>