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70" r:id="rId13"/>
    <p:sldId id="269" r:id="rId14"/>
    <p:sldId id="268" r:id="rId15"/>
    <p:sldId id="271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CAED0468-3149-4E87-9930-35B4623EF6E9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72"/>
            <p14:sldId id="270"/>
            <p14:sldId id="269"/>
            <p14:sldId id="268"/>
            <p14:sldId id="271"/>
          </p14:sldIdLst>
        </p14:section>
        <p14:section name="Раздел без заголовка" id="{07D561EC-33B9-45F1-83A2-FAD6974F344B}">
          <p14:sldIdLst/>
        </p14:section>
        <p14:section name="Раздел без заголовка" id="{A5660445-2DC4-4737-9BE8-29C300F873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102" y="2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3306424988965533"/>
          <c:y val="2.066591434059867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4"/>
                <c:pt idx="0">
                  <c:v>Інфекції</c:v>
                </c:pt>
                <c:pt idx="1">
                  <c:v>Наявність шкідників
</c:v>
                </c:pt>
                <c:pt idx="2">
                  <c:v>Переохолодження та нестачі корму
</c:v>
                </c:pt>
                <c:pt idx="3">
                  <c:v>Впливу пестицидів та хімікатів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299-45CB-8F8A-F0EE95ACAB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5360512"/>
        <c:axId val="225464704"/>
        <c:axId val="0"/>
      </c:bar3DChart>
      <c:catAx>
        <c:axId val="2253605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464704"/>
        <c:crosses val="autoZero"/>
        <c:auto val="1"/>
        <c:lblAlgn val="ctr"/>
        <c:lblOffset val="100"/>
        <c:noMultiLvlLbl val="0"/>
      </c:catAx>
      <c:valAx>
        <c:axId val="225464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5360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05E401-9E85-46EE-A0CA-7F94A301C1D6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CE5855-BF63-41ED-B952-0D5ACF769F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891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CE5855-BF63-41ED-B952-0D5ACF769F8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212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72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245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95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0018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937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10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66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9913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37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395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331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80CF9F-7B0A-4C65-B75B-4D0E57C7F8F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EBADB-717D-4088-99E0-F084C9F686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8589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s://www.google.com.ua/url?sa=i&amp;rct=j&amp;q=&amp;esrc=s&amp;source=images&amp;cd=&amp;cad=rja&amp;uact=8&amp;ved=0ahUKEwiCuKvOse_QAhVBkSwKHcpgCBIQjRwIBw&amp;url=http://dovidkam.com/sadigorod/doglyad-za-bdzholami/kandi-dlya-bdzhil-recept-prigotuvannya-pidkormki.html&amp;psig=AFQjCNGemely3hvhiECLtxdFCcgHrfhxwg&amp;ust=1481646529244113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ystopt.com.ua/article-hvoroby-bdzhil-ta-yih-likuvannya" TargetMode="External"/><Relationship Id="rId2" Type="http://schemas.openxmlformats.org/officeDocument/2006/relationships/hyperlink" Target="https://pasika.pp.ua/about-apiary/diseases-of-the-bees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asika.news/pamyatka-bdzholyaru-shhodo-likuvannya-ta-profilaktyky-hvorob-bdzhil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hyperlink" Target="https://www.google.com.ua/url?sa=i&amp;rct=j&amp;q=&amp;esrc=s&amp;source=images&amp;cd=&amp;cad=rja&amp;uact=8&amp;ved=0ahUKEwjimc3zwYDRAhWL2SwKHatGBv4QjRwIBw&amp;url=http://poradum.com/sad-i-gorod/doglyad-za-bdzholami/obrobka-bdzhil-bipinom-instrukciya-i-dozuvannya.html&amp;psig=AFQjCNGt0Tosyb1P5OqUcRJTA5gdnmenJg&amp;ust=1482245744066965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jpeg"/><Relationship Id="rId11" Type="http://schemas.openxmlformats.org/officeDocument/2006/relationships/image" Target="../media/image24.jpeg"/><Relationship Id="rId5" Type="http://schemas.openxmlformats.org/officeDocument/2006/relationships/image" Target="../media/image19.png"/><Relationship Id="rId10" Type="http://schemas.openxmlformats.org/officeDocument/2006/relationships/image" Target="../media/image23.jpeg"/><Relationship Id="rId4" Type="http://schemas.openxmlformats.org/officeDocument/2006/relationships/image" Target="../media/image18.jpeg"/><Relationship Id="rId9" Type="http://schemas.openxmlformats.org/officeDocument/2006/relationships/hyperlink" Target="https://www.google.com.ua/url?sa=i&amp;rct=j&amp;q=&amp;esrc=s&amp;source=images&amp;cd=&amp;cad=rja&amp;uact=8&amp;ved=0ahUKEwib3Zah1sTQAhVCP5oKHQ6xD5oQjRwIBw&amp;url=https://www.youtube.com/watch?v=FRR0OGCBEm0&amp;psig=AFQjCNEo4-oxjE4EY1ztnJs-GAeIXlrL_w&amp;ust=1480189509674879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google.com.ua/url?sa=i&amp;rct=j&amp;q=&amp;esrc=s&amp;source=images&amp;cd=&amp;cad=rja&amp;uact=8&amp;ved=0ahUKEwjMmbfJvs7QAhUlCpoKHXbfApgQjRwIBw&amp;url=http://www.pchelovod.info/lofiversion/index.php/t50398-500.html&amp;psig=AFQjCNH19DNRx37JkD2F8rHaTiD30t-VRA&amp;ust=1480525150461807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26.png"/><Relationship Id="rId7" Type="http://schemas.openxmlformats.org/officeDocument/2006/relationships/image" Target="../media/image28.jpeg"/><Relationship Id="rId12" Type="http://schemas.openxmlformats.org/officeDocument/2006/relationships/hyperlink" Target="https://www.google.com.ua/url?sa=i&amp;rct=j&amp;q=&amp;esrc=s&amp;source=images&amp;cd=&amp;cad=rja&amp;uact=8&amp;ved=0ahUKEwjNjIj1t87QAhXGDywKHQOPDcEQjRwIBw&amp;url=http://fitoapteka.org/herbs-p/2053-artemisia-absinthium&amp;psig=AFQjCNGSQRe2f5o256HC_858riIH5FqqHw&amp;ust=1480524645466478" TargetMode="External"/><Relationship Id="rId17" Type="http://schemas.openxmlformats.org/officeDocument/2006/relationships/image" Target="../media/image33.jpeg"/><Relationship Id="rId2" Type="http://schemas.openxmlformats.org/officeDocument/2006/relationships/image" Target="../media/image25.jpeg"/><Relationship Id="rId16" Type="http://schemas.openxmlformats.org/officeDocument/2006/relationships/hyperlink" Target="https://www.google.com.ua/url?sa=i&amp;rct=j&amp;q=&amp;esrc=s&amp;source=images&amp;cd=&amp;cad=rja&amp;uact=8&amp;ved=0ahUKEwihzonwvs7QAhUDG5oKHfN0CJgQjRwIBw&amp;url=http://fermagid.ru/pchelovodstvo/bolezni/294-varroatoz-pchel-lechenie.html&amp;psig=AFQjCNH19DNRx37JkD2F8rHaTiD30t-VRA&amp;ust=1480525150461807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google.com.ua/url?sa=i&amp;rct=j&amp;q=&amp;esrc=s&amp;source=images&amp;cd=&amp;cad=rja&amp;uact=8&amp;ved=0ahUKEwiSi6OvuM7QAhUGkSwKHRNSAM0QjRwIBw&amp;url=http://beebazar.ru/2014/12/22/klesch-varroa/&amp;psig=AFQjCNH19DNRx37JkD2F8rHaTiD30t-VRA&amp;ust=1480525150461807" TargetMode="External"/><Relationship Id="rId11" Type="http://schemas.openxmlformats.org/officeDocument/2006/relationships/image" Target="../media/image30.jpeg"/><Relationship Id="rId5" Type="http://schemas.openxmlformats.org/officeDocument/2006/relationships/image" Target="../media/image27.jpeg"/><Relationship Id="rId15" Type="http://schemas.openxmlformats.org/officeDocument/2006/relationships/image" Target="../media/image32.jpeg"/><Relationship Id="rId10" Type="http://schemas.openxmlformats.org/officeDocument/2006/relationships/hyperlink" Target="https://www.google.com.ua/url?sa=i&amp;rct=j&amp;q=&amp;esrc=s&amp;source=images&amp;cd=&amp;cad=rja&amp;uact=8&amp;ved=0ahUKEwit4qmKuc7QAhXJfywKHQomBO8QjRwIBw&amp;url=http://mirpchel.com/varroatoz-pchel.html&amp;psig=AFQjCNH19DNRx37JkD2F8rHaTiD30t-VRA&amp;ust=1480525150461807" TargetMode="External"/><Relationship Id="rId4" Type="http://schemas.openxmlformats.org/officeDocument/2006/relationships/hyperlink" Target="https://www.google.com.ua/url?sa=i&amp;rct=j&amp;q=&amp;esrc=s&amp;source=images&amp;cd=&amp;cad=rja&amp;uact=8&amp;ved=0ahUKEwjAvZ_kwIDRAhVDjSwKHe7yANMQjRwIBw&amp;url=http://hollydolly.com.ua/%D1%85%D0%B2%D0%BE%D1%80%D0%BE%D0%B1%D0%B8-%D0%B1%D0%B4%D0%B6%D1%96%D0%BB-%D1%82%D0%B0-%D1%97%D1%85-%D0%BB%D1%96%D0%BA%D1%83%D0%B2%D0%B0%D0%BD%D0%BD%D1%8F.html&amp;psig=AFQjCNH-mHv96kVjnvnN88N7IMClyyKt6g&amp;ust=1482245343030361" TargetMode="External"/><Relationship Id="rId9" Type="http://schemas.openxmlformats.org/officeDocument/2006/relationships/image" Target="../media/image29.jpeg"/><Relationship Id="rId14" Type="http://schemas.openxmlformats.org/officeDocument/2006/relationships/hyperlink" Target="https://www.google.com.ua/url?sa=i&amp;rct=j&amp;q=&amp;esrc=s&amp;source=images&amp;cd=&amp;cad=rja&amp;uact=8&amp;ved=0ahUKEwji-oelt87QAhUGFCwKHZFwBHwQjRwIBw&amp;url=http://healthday.in.ua/narmed/nastoyanka-polinu-zastosuvannya-i-prigotuvannya&amp;psig=AFQjCNGSQRe2f5o256HC_858riIH5FqqHw&amp;ust=1480524645466478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90406" y="280769"/>
            <a:ext cx="9144000" cy="2387600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altLang="ru-RU" sz="1800" b="1" dirty="0">
                <a:latin typeface="Times New Roman" panose="02020603050405020304" pitchFamily="18" charset="0"/>
                <a:cs typeface="Times New Roman" pitchFamily="18" charset="0"/>
              </a:rPr>
              <a:t>Всеукраїнський  інтерактивний конкурс</a:t>
            </a:r>
            <a:br>
              <a:rPr lang="uk-UA" alt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altLang="ru-RU" sz="1800" b="1" dirty="0">
                <a:latin typeface="Times New Roman" panose="02020603050405020304" pitchFamily="18" charset="0"/>
                <a:cs typeface="Times New Roman" pitchFamily="18" charset="0"/>
              </a:rPr>
              <a:t>“</a:t>
            </a:r>
            <a:r>
              <a:rPr lang="uk-UA" alt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МАН</a:t>
            </a:r>
            <a:r>
              <a:rPr lang="uk-UA" altLang="ru-RU" sz="1800" b="1" dirty="0">
                <a:latin typeface="Times New Roman" panose="02020603050405020304" pitchFamily="18" charset="0"/>
                <a:cs typeface="Times New Roman" pitchFamily="18" charset="0"/>
              </a:rPr>
              <a:t>−Юніор Дослідник 2023”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b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Номінація “Екологія”</a:t>
            </a:r>
            <a:b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itchFamily="18" charset="0"/>
              </a:rPr>
              <a:t>Вивчення взаємодії бджіл з навколишнім середовищем,  та його вплив на процеси життєдіяльності.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                                                         </a:t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38101" y="2078935"/>
            <a:ext cx="5507419" cy="1655762"/>
          </a:xfrm>
        </p:spPr>
        <p:txBody>
          <a:bodyPr>
            <a:noAutofit/>
          </a:bodyPr>
          <a:lstStyle/>
          <a:p>
            <a:pPr algn="l">
              <a:lnSpc>
                <a:spcPct val="120000"/>
              </a:lnSpc>
            </a:pP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Виконав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: 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Карнас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Богдан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Дмитрович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</a:p>
          <a:p>
            <a:pPr algn="l">
              <a:lnSpc>
                <a:spcPct val="120000"/>
              </a:lnSpc>
            </a:pP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учень 9 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кл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вихованець гуртка “Юні екологи”</a:t>
            </a:r>
          </a:p>
          <a:p>
            <a:pPr algn="l">
              <a:lnSpc>
                <a:spcPct val="120000"/>
              </a:lnSpc>
            </a:pP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Науковий керівник :вчитель хімії та біології 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Добріогло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Віра Іванівна,</a:t>
            </a:r>
          </a:p>
          <a:p>
            <a:pPr algn="l">
              <a:lnSpc>
                <a:spcPct val="120000"/>
              </a:lnSpc>
            </a:pPr>
            <a:r>
              <a:rPr lang="uk-UA" sz="1800" b="1" dirty="0" smtClean="0">
                <a:latin typeface="Times New Roman" panose="02020603050405020304" pitchFamily="18" charset="0"/>
                <a:cs typeface="Times New Roman" pitchFamily="18" charset="0"/>
              </a:rPr>
              <a:t>Педагог- 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організатор, керівник гуртка 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Ташогло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Марія Панасівна</a:t>
            </a:r>
          </a:p>
          <a:p>
            <a:pPr algn="l">
              <a:lnSpc>
                <a:spcPct val="120000"/>
              </a:lnSpc>
            </a:pP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Дмитрівського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ліцею ім. 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С.С.Курогло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Городненської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сільської ради Болградського району Одеської області</a:t>
            </a:r>
            <a:endParaRPr lang="ru-RU" sz="1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F68CE-6C3B-42C6-86D2-23C1BBFC5E9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2138" r="12138"/>
          <a:stretch>
            <a:fillRect/>
          </a:stretch>
        </p:blipFill>
        <p:spPr>
          <a:xfrm>
            <a:off x="2604441" y="2355014"/>
            <a:ext cx="4045092" cy="275936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2920062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13794" y="1282262"/>
            <a:ext cx="3869394" cy="1612794"/>
          </a:xfrm>
        </p:spPr>
        <p:txBody>
          <a:bodyPr>
            <a:normAutofit fontScale="90000"/>
          </a:bodyPr>
          <a:lstStyle/>
          <a:p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Аскосфероз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вапняний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розплід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відноситься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грибкових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захворювань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Найчастіше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зустрічається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бджолиних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сім'ях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вулики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низинних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сирих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місцях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820" y="997225"/>
            <a:ext cx="2938242" cy="1958828"/>
          </a:xfrm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50074" y="1222460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4352413" y="-35471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Аскосфероз</a:t>
            </a:r>
            <a:endParaRPr lang="ru-RU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8243038" y="5087007"/>
            <a:ext cx="3948962" cy="10441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None/>
            </a:pP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Оприскування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сімей </a:t>
            </a:r>
            <a:r>
              <a:rPr lang="uk-UA" sz="1600" b="1" dirty="0" err="1">
                <a:latin typeface="Times New Roman" pitchFamily="18" charset="0"/>
                <a:cs typeface="Times New Roman" pitchFamily="18" charset="0"/>
              </a:rPr>
              <a:t>нітрофунгіном</a:t>
            </a:r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DD9D16C-7D02-4E85-B3AD-82CDC141D8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794" y="4021046"/>
            <a:ext cx="2719052" cy="1713124"/>
          </a:xfrm>
          <a:prstGeom prst="rect">
            <a:avLst/>
          </a:prstGeom>
        </p:spPr>
      </p:pic>
      <p:pic>
        <p:nvPicPr>
          <p:cNvPr id="10" name="Рисунок 9" descr="Картинки по запросу фото канді для бджіл">
            <a:hlinkClick r:id="rId4" tgtFrame="&quot;_blank&quot;"/>
            <a:extLst>
              <a:ext uri="{FF2B5EF4-FFF2-40B4-BE49-F238E27FC236}">
                <a16:creationId xmlns:a16="http://schemas.microsoft.com/office/drawing/2014/main" id="{218F7586-D89F-404F-9B7D-1FDBE483F90C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2413" y="4017608"/>
            <a:ext cx="2689517" cy="1716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1" name="Прямокутник 2">
            <a:extLst>
              <a:ext uri="{FF2B5EF4-FFF2-40B4-BE49-F238E27FC236}">
                <a16:creationId xmlns:a16="http://schemas.microsoft.com/office/drawing/2014/main" id="{0638A80D-28AA-47F4-8E80-0EB99112A2F9}"/>
              </a:ext>
            </a:extLst>
          </p:cNvPr>
          <p:cNvSpPr/>
          <p:nvPr/>
        </p:nvSpPr>
        <p:spPr>
          <a:xfrm>
            <a:off x="665162" y="3429143"/>
            <a:ext cx="7649341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Змішування кормового тіста з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ністатіну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і розміщення його над гніздом </a:t>
            </a:r>
          </a:p>
          <a:p>
            <a:pPr algn="r"/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EA751A0-399C-4982-B77B-27A595CAB5D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3794" y="2072094"/>
            <a:ext cx="2300912" cy="292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716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Правила догляду за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бджолами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b="1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62" y="1457106"/>
            <a:ext cx="10470931" cy="4369184"/>
          </a:xfrm>
        </p:spPr>
        <p:txBody>
          <a:bodyPr/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бджолиних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сім'ях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повинні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бути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тільки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повноцінні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матки,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здатні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відкладати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яєць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утримуватись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справних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вуликах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пасіку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необхідно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достатньою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кількістю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стільників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гніздові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слід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використовувати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більше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двох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років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а тому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щороку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треба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відбудовувати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третину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їх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вибраковуючи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старі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пасіку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треба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напувалками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підігрівом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особливо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навесні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першого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обльоту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коли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комахам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дуже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потрібна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вода для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підготовки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корму личинкам.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пасіці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немає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напувалки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бджоли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набирають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воду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поблизу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своєї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оселі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повертається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вулика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Весною вода у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водоймі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холодна,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бджола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набравши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її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, 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може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захолонути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і не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повернутися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сім'ї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потерпатиме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дефіциту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води, і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якщо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загине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бджіл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сім'я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>
                <a:latin typeface="Times New Roman" pitchFamily="18" charset="0"/>
                <a:cs typeface="Times New Roman" pitchFamily="18" charset="0"/>
              </a:rPr>
              <a:t>ослабне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uk-UA" sz="1800" dirty="0" smtClean="0">
                <a:latin typeface="Times New Roman" pitchFamily="18" charset="0"/>
                <a:cs typeface="Times New Roman" pitchFamily="18" charset="0"/>
              </a:rPr>
              <a:t>потрібно </a:t>
            </a:r>
            <a:r>
              <a:rPr lang="uk-UA" sz="1800" dirty="0">
                <a:latin typeface="Times New Roman" pitchFamily="18" charset="0"/>
                <a:cs typeface="Times New Roman" pitchFamily="18" charset="0"/>
              </a:rPr>
              <a:t>постійно слідкувати за порядком на пасіці: боротися із шкідниками, забезпечувати правильний мікроклімат та вчасно проводити профілактичні та лікувальні роботи.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/>
            </a:r>
            <a:br>
              <a:rPr lang="uk-UA"/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665162" y="219076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2">
            <a:extLst>
              <a:ext uri="{FF2B5EF4-FFF2-40B4-BE49-F238E27FC236}">
                <a16:creationId xmlns:a16="http://schemas.microsoft.com/office/drawing/2014/main" id="{0638A80D-28AA-47F4-8E80-0EB99112A2F9}"/>
              </a:ext>
            </a:extLst>
          </p:cNvPr>
          <p:cNvSpPr/>
          <p:nvPr/>
        </p:nvSpPr>
        <p:spPr>
          <a:xfrm>
            <a:off x="414338" y="2820444"/>
            <a:ext cx="8272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910547" y="3244334"/>
            <a:ext cx="230063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                             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3746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98531" y="183356"/>
            <a:ext cx="10515600" cy="1325563"/>
          </a:xfrm>
        </p:spPr>
        <p:txBody>
          <a:bodyPr>
            <a:normAutofit/>
          </a:bodyPr>
          <a:lstStyle/>
          <a:p>
            <a:r>
              <a:rPr lang="uk-UA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 досліджень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uk-UA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lvl="0" indent="-342900">
              <a:lnSpc>
                <a:spcPct val="100000"/>
              </a:lnSpc>
              <a:spcBef>
                <a:spcPct val="20000"/>
              </a:spcBef>
            </a:pPr>
            <a:endParaRPr lang="uk-UA" sz="26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на 98%  вони вільні від кліща, гнізда сухі, чисті, з досить великим запасом меду, бджоли активні, осипання не більше 10 - 20 бджіл на сім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ю.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сім’ї, які були оброблені тільки </a:t>
            </a:r>
            <a:r>
              <a:rPr lang="uk-UA" sz="2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біпіном</a:t>
            </a: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, були вивільнені від кліща на 85%.</a:t>
            </a:r>
            <a:endParaRPr lang="ru-RU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itchFamily="18" charset="0"/>
            </a:endParaRPr>
          </a:p>
          <a:p>
            <a:pPr lvl="1">
              <a:lnSpc>
                <a:spcPct val="100000"/>
              </a:lnSpc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дві сім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k-UA" sz="2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ї ми залишили для контролю без  догляду, обидві сім’ї загинули.</a:t>
            </a: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B32C16"/>
              </a:buClr>
              <a:buFont typeface="Wingdings" panose="05000000000000000000" pitchFamily="2" charset="2"/>
              <a:buChar char="Ø"/>
            </a:pPr>
            <a:r>
              <a:rPr lang="uk-UA" sz="2200" dirty="0">
                <a:latin typeface="Times New Roman" panose="02020603050405020304" pitchFamily="18" charset="0"/>
                <a:cs typeface="Times New Roman" pitchFamily="18" charset="0"/>
              </a:rPr>
              <a:t>отже, виходячи з досліджень, можемо зробити висновок, що сім’ї , до яких було застосовано комплекс заходів (природні і хімічні препарати, будівельна рамка) були набагато активніші і сильніші, ніж сім’ї, оброблені тільки хімічними </a:t>
            </a:r>
            <a:r>
              <a:rPr lang="uk-UA" sz="2200" dirty="0" smtClean="0">
                <a:latin typeface="Times New Roman" panose="02020603050405020304" pitchFamily="18" charset="0"/>
                <a:cs typeface="Times New Roman" pitchFamily="18" charset="0"/>
              </a:rPr>
              <a:t>препаратами, слабкі </a:t>
            </a:r>
            <a:r>
              <a:rPr lang="uk-UA" sz="2200" dirty="0" err="1" smtClean="0">
                <a:latin typeface="Times New Roman" panose="02020603050405020304" pitchFamily="18" charset="0"/>
                <a:cs typeface="Times New Roman" pitchFamily="18" charset="0"/>
              </a:rPr>
              <a:t>сімї</a:t>
            </a:r>
            <a:r>
              <a:rPr lang="uk-UA" sz="2200" dirty="0" smtClean="0">
                <a:latin typeface="Times New Roman" panose="02020603050405020304" pitchFamily="18" charset="0"/>
                <a:cs typeface="Times New Roman" pitchFamily="18" charset="0"/>
              </a:rPr>
              <a:t> гинули ще до наставання весни.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Д</a:t>
            </a: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еякі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бджолярі спостерігали загибель цілих бджолосімей від проносу. </a:t>
            </a:r>
            <a:endParaRPr lang="uk-UA" sz="2200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452628" indent="-342900">
              <a:lnSpc>
                <a:spcPct val="100000"/>
              </a:lnSpc>
              <a:spcBef>
                <a:spcPts val="300"/>
              </a:spcBef>
              <a:buClr>
                <a:srgbClr val="B32C16"/>
              </a:buClr>
              <a:buFont typeface="Wingdings" panose="05000000000000000000" pitchFamily="2" charset="2"/>
              <a:buChar char="Ø"/>
            </a:pPr>
            <a:r>
              <a:rPr lang="uk-UA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Причину </a:t>
            </a:r>
            <a:r>
              <a:rPr lang="uk-UA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проносу пасічники не визначили. 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66928" indent="-457200">
              <a:lnSpc>
                <a:spcPct val="100000"/>
              </a:lnSpc>
              <a:spcBef>
                <a:spcPts val="300"/>
              </a:spcBef>
              <a:buClr>
                <a:srgbClr val="B32C16"/>
              </a:buClr>
            </a:pPr>
            <a:endParaRPr lang="ru-RU" sz="22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endParaRPr lang="ru-RU" sz="26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1136322" y="1757069"/>
            <a:ext cx="1016027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дослідженні </a:t>
            </a:r>
            <a:r>
              <a:rPr lang="uk-UA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та застосуванні всіх профілактичних заходів від захворювань бджіл навесні, ми виявили що :  </a:t>
            </a:r>
            <a:endParaRPr lang="ru-RU" sz="1800" b="1" i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/>
            </a:r>
            <a:br>
              <a:rPr lang="uk-UA"/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665162" y="219076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2">
            <a:extLst>
              <a:ext uri="{FF2B5EF4-FFF2-40B4-BE49-F238E27FC236}">
                <a16:creationId xmlns:a16="http://schemas.microsoft.com/office/drawing/2014/main" id="{0638A80D-28AA-47F4-8E80-0EB99112A2F9}"/>
              </a:ext>
            </a:extLst>
          </p:cNvPr>
          <p:cNvSpPr/>
          <p:nvPr/>
        </p:nvSpPr>
        <p:spPr>
          <a:xfrm>
            <a:off x="414338" y="2820444"/>
            <a:ext cx="8272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39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              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досл</a:t>
            </a:r>
            <a:r>
              <a:rPr lang="uk-UA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іджень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0605" y="12694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нашому селищі існує 10 пасік, в яких нараховується 250 бджолосімей. При опитуванні пасічників та дослідженні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бджолосімей дідусевої пасіки 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виявили основні причини загибелі бджіл: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Інфекції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Наявність шкідників</a:t>
            </a:r>
          </a:p>
          <a:p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Переохолодження та </a:t>
            </a:r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нестача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корму</a:t>
            </a:r>
          </a:p>
          <a:p>
            <a:r>
              <a:rPr lang="uk-UA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Вплив 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 та хімікатів</a:t>
            </a: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/>
            </a:r>
            <a:br>
              <a:rPr lang="uk-UA"/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665162" y="219076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2">
            <a:extLst>
              <a:ext uri="{FF2B5EF4-FFF2-40B4-BE49-F238E27FC236}">
                <a16:creationId xmlns:a16="http://schemas.microsoft.com/office/drawing/2014/main" id="{0638A80D-28AA-47F4-8E80-0EB99112A2F9}"/>
              </a:ext>
            </a:extLst>
          </p:cNvPr>
          <p:cNvSpPr/>
          <p:nvPr/>
        </p:nvSpPr>
        <p:spPr>
          <a:xfrm>
            <a:off x="414338" y="2820444"/>
            <a:ext cx="8272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106770361"/>
              </p:ext>
            </p:extLst>
          </p:nvPr>
        </p:nvGraphicFramePr>
        <p:xfrm>
          <a:off x="4078069" y="1949206"/>
          <a:ext cx="7275731" cy="41111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126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Висновки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162" y="15303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результатами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досліджень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опитувань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зробити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сьогоднішній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день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жодна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хвороба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бджіл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може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спричинити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масову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загибель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пасіки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короткий </a:t>
            </a:r>
            <a:r>
              <a:rPr lang="ru-RU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період</a:t>
            </a: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(1-3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дні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але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трапляється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пестицидів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хімікатів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uk-UA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uk-UA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Екологічна </a:t>
            </a:r>
            <a:r>
              <a:rPr lang="uk-UA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ситуація в Україні</a:t>
            </a: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468313" y="1125538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447675" y="28432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/>
            </a:r>
            <a:br>
              <a:rPr lang="uk-UA"/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665162" y="219076"/>
            <a:ext cx="9144000" cy="6858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кутник 2">
            <a:extLst>
              <a:ext uri="{FF2B5EF4-FFF2-40B4-BE49-F238E27FC236}">
                <a16:creationId xmlns:a16="http://schemas.microsoft.com/office/drawing/2014/main" id="{0638A80D-28AA-47F4-8E80-0EB99112A2F9}"/>
              </a:ext>
            </a:extLst>
          </p:cNvPr>
          <p:cNvSpPr/>
          <p:nvPr/>
        </p:nvSpPr>
        <p:spPr>
          <a:xfrm>
            <a:off x="414338" y="2820444"/>
            <a:ext cx="827246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  <a:p>
            <a:endParaRPr lang="uk-UA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3" t="19747" r="3795" b="4834"/>
          <a:stretch/>
        </p:blipFill>
        <p:spPr bwMode="auto">
          <a:xfrm>
            <a:off x="1044886" y="3754540"/>
            <a:ext cx="3811669" cy="233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049" y="3730934"/>
            <a:ext cx="3680837" cy="2410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29593" y="2617470"/>
            <a:ext cx="48129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uk-UA" dirty="0"/>
          </a:p>
          <a:p>
            <a:endParaRPr lang="uk-UA" dirty="0"/>
          </a:p>
          <a:p>
            <a:r>
              <a:rPr lang="uk-UA" dirty="0"/>
              <a:t>                                 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Застосування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хімікатів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224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183D82-36C6-4CE7-B408-EECDD17E5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Література </a:t>
            </a:r>
            <a:b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9FA68B37-2E2A-4FD0-8A4B-1782FBF9E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В.П. Поліщук бджільництво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Приймак бджільництво: запитання і відповіді </a:t>
            </a: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Є.В.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Бєлин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велике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сучасний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довідник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бджоляра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Кашновський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утримання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розведення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бджіл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https://pasika.pp.ua/about-apiary/diseases-of-the-bees.html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https://www.systopt.com.ua/article-hvoroby-bdzhil-ta-yih-likuvannya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https://pasika.news/pamyatka-bdzholyaru-shhodo-likuvannya-ta-profilaktyky-hvorob-bdzhil/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401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2057400"/>
            <a:ext cx="10311432" cy="1824037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  <a:defRPr/>
            </a:pP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Актуальність </a:t>
            </a:r>
            <a:r>
              <a:rPr lang="uk-UA" sz="1800" b="1" dirty="0" smtClean="0"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теми полягає у вивченні впливу навколишнього середовища на процеси життєдіяльності бджіл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Об</a:t>
            </a:r>
            <a:r>
              <a:rPr lang="ru-RU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anose="02020603050405020304" pitchFamily="18" charset="0"/>
              </a:rPr>
              <a:t>’</a:t>
            </a:r>
            <a:r>
              <a:rPr lang="uk-UA" sz="18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єктом</a:t>
            </a: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наших досліджень є бджола медоносна. </a:t>
            </a:r>
            <a:b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Предмет досліджень</a:t>
            </a:r>
            <a:r>
              <a:rPr lang="uk-UA" sz="1800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це форми та методи утримання бджолосімей та їх хвороби</a:t>
            </a:r>
            <a:b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Метою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науково-дослідницької роботи є</a:t>
            </a:r>
            <a:r>
              <a:rPr lang="uk-UA" sz="1800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itchFamily="34" charset="0"/>
                <a:cs typeface="Times New Roman" pitchFamily="18" charset="0"/>
              </a:rPr>
              <a:t>розведення та утримання бджіл на власній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пасіці для отримання якісного продукту – меду, прополісу, пилку та інших, а також вивчення </a:t>
            </a:r>
            <a:r>
              <a:rPr lang="uk-UA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хвороб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 бджолосімей та їх профілактика.</a:t>
            </a:r>
            <a: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504929" y="5091354"/>
            <a:ext cx="2177350" cy="1761612"/>
          </a:xfrm>
          <a:prstGeom prst="roundRect">
            <a:avLst/>
          </a:prstGeom>
        </p:spPr>
        <p:txBody>
          <a:bodyPr/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>
          <a:xfrm>
            <a:off x="5682279" y="1667649"/>
            <a:ext cx="6172200" cy="4873625"/>
          </a:xfrm>
        </p:spPr>
      </p:sp>
      <p:pic>
        <p:nvPicPr>
          <p:cNvPr id="3076" name="Picture 4" descr="Медоносная пчела Зображення, стокові фотографії та картинки Медоносная пчел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449" y="3671050"/>
            <a:ext cx="3930360" cy="261808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30442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187325"/>
            <a:ext cx="8817168" cy="1600200"/>
          </a:xfrm>
        </p:spPr>
        <p:txBody>
          <a:bodyPr>
            <a:normAutofit/>
          </a:bodyPr>
          <a:lstStyle/>
          <a:p>
            <a:r>
              <a:rPr lang="uk-UA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Для досягнення мети були поставлені такі завдання</a:t>
            </a:r>
            <a: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:</a:t>
            </a:r>
            <a:br>
              <a:rPr lang="ru-RU" sz="2800" b="1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2800" b="1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1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1609106"/>
            <a:ext cx="3932237" cy="3986561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Огляд літературних джерел щодо 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взаємозв</a:t>
            </a:r>
            <a:r>
              <a:rPr lang="en-US" sz="1800" b="1" dirty="0">
                <a:latin typeface="Times New Roman" panose="02020603050405020304" pitchFamily="18" charset="0"/>
                <a:cs typeface="Times New Roman" pitchFamily="18" charset="0"/>
              </a:rPr>
              <a:t>`</a:t>
            </a:r>
            <a:r>
              <a:rPr lang="uk-UA" sz="1800" b="1" dirty="0" err="1">
                <a:latin typeface="Times New Roman" panose="02020603050405020304" pitchFamily="18" charset="0"/>
                <a:cs typeface="Times New Roman" pitchFamily="18" charset="0"/>
              </a:rPr>
              <a:t>язку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  бджіл з навколишнім середовищем та спостереження за їх життям .</a:t>
            </a:r>
            <a:endParaRPr lang="ru-RU" sz="1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З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’</a:t>
            </a: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ясувати корисність бджіл для запилення рослин.</a:t>
            </a:r>
            <a:endParaRPr lang="ru-RU" sz="1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b="1" dirty="0">
                <a:latin typeface="Times New Roman" panose="02020603050405020304" pitchFamily="18" charset="0"/>
                <a:cs typeface="Times New Roman" pitchFamily="18" charset="0"/>
              </a:rPr>
              <a:t>Дізнатися про цілющі властивості продуктів бджільництва.</a:t>
            </a:r>
            <a:endParaRPr lang="ru-RU" sz="1800" b="1" dirty="0">
              <a:latin typeface="Times New Roman" panose="02020603050405020304" pitchFamily="18" charset="0"/>
              <a:cs typeface="Times New Roman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Вивчити захворювання бджіл, профілактика та їх лікування.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uk-UA" sz="1800" b="1" dirty="0">
                <a:latin typeface="Times New Roman" pitchFamily="18" charset="0"/>
                <a:cs typeface="Times New Roman" pitchFamily="18" charset="0"/>
              </a:rPr>
              <a:t> Рівень смертності бджіл у нашій місцевості через захворювання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Місце для зображення 4">
            <a:extLst>
              <a:ext uri="{FF2B5EF4-FFF2-40B4-BE49-F238E27FC236}">
                <a16:creationId xmlns:a16="http://schemas.microsoft.com/office/drawing/2014/main" id="{446323F4-B787-47A8-A66F-FAB2509C6EAA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5078"/>
          <a:stretch>
            <a:fillRect/>
          </a:stretch>
        </p:blipFill>
        <p:spPr>
          <a:xfrm>
            <a:off x="4960571" y="3426151"/>
            <a:ext cx="3570112" cy="2831670"/>
          </a:xfrm>
          <a:prstGeom prst="round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078" y="1095606"/>
            <a:ext cx="4174273" cy="3130705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186028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162843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Навколишнє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середовище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це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сукупність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компонентів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оточенні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якої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живе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організм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і з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якою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він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безпосередньо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взаємодіє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. Одним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із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завдань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загальної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екології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є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вивчення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впливу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факторів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довкілля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 на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живі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організми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err="1" smtClean="0">
                <a:latin typeface="Times New Roman" panose="02020603050405020304" pitchFamily="18" charset="0"/>
                <a:cs typeface="Times New Roman" pitchFamily="18" charset="0"/>
              </a:rPr>
              <a:t>Комахи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, а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itchFamily="18" charset="0"/>
              </a:rPr>
              <a:t>саме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 smtClean="0">
                <a:latin typeface="Times New Roman" panose="02020603050405020304" pitchFamily="18" charset="0"/>
                <a:cs typeface="Times New Roman" pitchFamily="18" charset="0"/>
              </a:rPr>
              <a:t>бджоли</a:t>
            </a:r>
            <a:r>
              <a:rPr lang="ru-RU" sz="1800" b="1" dirty="0" smtClean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є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важливим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складовим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екосистеми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. За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допомогою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бджіл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рослини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запилюються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розносять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своє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насіння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далі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. Але вони 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можуть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жити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поганих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умовах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.</a:t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Існує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близько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20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тисяч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видів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бджіл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Тільки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в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Україні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зустрічається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900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видів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,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які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запилюють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не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тільки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дикі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рослини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, а й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сільськогосподарські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культури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Найвідомішим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видом є </a:t>
            </a:r>
            <a:r>
              <a:rPr lang="ru-RU" sz="1800" b="1" dirty="0" err="1">
                <a:latin typeface="Times New Roman" panose="02020603050405020304" pitchFamily="18" charset="0"/>
                <a:cs typeface="Times New Roman" pitchFamily="18" charset="0"/>
              </a:rPr>
              <a:t>бджола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> медоносна </a:t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Медоносна бджола є одомашненою, її легко досліджувати, легше помітити  зміни у її поведінці, а також побачити докази її смерті, то саме бджолу медоносну ми обрали об'єктом нашого дослідження</a:t>
            </a:r>
            <a:r>
              <a:rPr lang="uk-UA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Оцінка її життєдіяльності буде показником впливу зовнішніх чинників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B7AB6E25-B217-4D0F-84E2-C239D584B5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5002" y="3541314"/>
            <a:ext cx="4286250" cy="2409825"/>
          </a:xfrm>
          <a:prstGeom prst="round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FAD245D-2C17-4B7D-998F-5864BC1A02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522" y="3605184"/>
            <a:ext cx="3440419" cy="228208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621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643905"/>
            <a:ext cx="10515600" cy="1932027"/>
          </a:xfrm>
        </p:spPr>
        <p:txBody>
          <a:bodyPr>
            <a:noAutofit/>
          </a:bodyPr>
          <a:lstStyle/>
          <a:p>
            <a:r>
              <a:rPr lang="uk-UA" sz="1800" b="1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Медоносна бджола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має ряд переваг в запиленні рослин перед іншими дикими комахами. Її тіло і спосіб життя найбільш пристосовані до виконання цієї функції. Всі медоносні трудівниці живуть і трудяться великими сім'ями, вони створюють великі запаси нектару, </a:t>
            </a:r>
            <a:r>
              <a:rPr lang="uk-UA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інтенсивно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дуже </a:t>
            </a:r>
            <a:r>
              <a:rPr lang="uk-UA" sz="1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плідно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працюють. У порівнянні з іншими комахами бджоли запилюють в два рази швидше, саме тому їх використовують для цього нелегкого природного процесу. Великі рої пасічники випускають взимку в теплиці для запилення городніх рослин, навесні в сад на квітучі дерева, влітку на посіви великих медоносних сільськогосподарських угідь.</a:t>
            </a:r>
            <a: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1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  <p:pic>
        <p:nvPicPr>
          <p:cNvPr id="2052" name="Picture 4" descr="Бджола – символ невтомної працелюбності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648" y="2608142"/>
            <a:ext cx="3794270" cy="290894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Скільки пар крил у медоносної бджоли, лапок: фото, опис. Будова медоносної  бджоли: опис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608" y="2575932"/>
            <a:ext cx="3911929" cy="2973361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0084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Бджолярство</a:t>
            </a:r>
            <a:r>
              <a:rPr lang="uk-UA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забезпечує населення екологічно чистими </a:t>
            </a:r>
            <a:r>
              <a:rPr lang="uk-UA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бджолопродуктами</a:t>
            </a:r>
            <a:r>
              <a:rPr lang="uk-UA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uk-UA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b="1" dirty="0" err="1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джоли</a:t>
            </a:r>
            <a:r>
              <a:rPr lang="ru-RU" sz="1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існувати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без людей і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довкілля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А люди не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можуть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бути без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бджіл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і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їхніх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продуктів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Адже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саме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бджоли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забезпечують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цілющим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медом і воском та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сировиною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лікарських</a:t>
            </a:r>
            <a:r>
              <a:rPr lang="ru-RU" sz="1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припаратів</a:t>
            </a:r>
            <a:endParaRPr lang="ru-RU" sz="1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                                     Перга                           Пилок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Прополіс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ru-RU" b="1" dirty="0" err="1" smtClean="0"/>
              <a:t>Маточне</a:t>
            </a:r>
            <a:r>
              <a:rPr lang="ru-RU" b="1" dirty="0" smtClean="0"/>
              <a:t> </a:t>
            </a:r>
            <a:r>
              <a:rPr lang="ru-RU" b="1" dirty="0"/>
              <a:t>молочко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Воск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Картинки по запросу фото мед">
            <a:extLst>
              <a:ext uri="{FF2B5EF4-FFF2-40B4-BE49-F238E27FC236}">
                <a16:creationId xmlns:a16="http://schemas.microsoft.com/office/drawing/2014/main" id="{C89BC757-D4AB-45B3-A662-6E80A47CDAF7}"/>
              </a:ext>
            </a:extLst>
          </p:cNvPr>
          <p:cNvPicPr/>
          <p:nvPr/>
        </p:nvPicPr>
        <p:blipFill>
          <a:blip r:embed="rId2" cstate="print"/>
          <a:srcRect l="5484" r="7265" b="12241"/>
          <a:stretch>
            <a:fillRect/>
          </a:stretch>
        </p:blipFill>
        <p:spPr bwMode="auto">
          <a:xfrm>
            <a:off x="935023" y="2277842"/>
            <a:ext cx="2786082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6" name="Рисунок 5" descr="Картинки по запросу фото прополіса">
            <a:extLst>
              <a:ext uri="{FF2B5EF4-FFF2-40B4-BE49-F238E27FC236}">
                <a16:creationId xmlns:a16="http://schemas.microsoft.com/office/drawing/2014/main" id="{BF348772-9CD3-421F-AFB7-1856D9EAF6EA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6461" y="4838479"/>
            <a:ext cx="2714644" cy="17907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03E05EB-6FF8-4C63-B064-2BF80840F0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46054" y="2250391"/>
            <a:ext cx="2536156" cy="1859441"/>
          </a:xfrm>
          <a:prstGeom prst="rect">
            <a:avLst/>
          </a:prstGeom>
        </p:spPr>
      </p:pic>
      <p:pic>
        <p:nvPicPr>
          <p:cNvPr id="8" name="Рисунок 7" descr="Картинки по запросу фото воску бджолиного">
            <a:extLst>
              <a:ext uri="{FF2B5EF4-FFF2-40B4-BE49-F238E27FC236}">
                <a16:creationId xmlns:a16="http://schemas.microsoft.com/office/drawing/2014/main" id="{6527403D-66FE-483F-A10D-6797561E6A67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1083" y="4973270"/>
            <a:ext cx="2691127" cy="1884730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9" name="AutoShape 2" descr="Перга — что это такое: 20 лечебных свойств и как принимать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Перга — что это такое: 20 лечебных свойств и как принимать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6" descr="Перга — что это такое: 20 лечебных свойств и как принимать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2695" y="2250391"/>
            <a:ext cx="2941769" cy="1956277"/>
          </a:xfrm>
          <a:prstGeom prst="roundRect">
            <a:avLst/>
          </a:prstGeom>
        </p:spPr>
      </p:pic>
      <p:pic>
        <p:nvPicPr>
          <p:cNvPr id="1032" name="Picture 8" descr="маточное молочко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6257" y="4857246"/>
            <a:ext cx="2714644" cy="1884730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352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F36A741-8186-47CA-80F9-4480AED5E21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2888" y="1184023"/>
            <a:ext cx="8226224" cy="53394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</a:t>
            </a:r>
            <a:r>
              <a:rPr lang="uk-UA" alt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ХВОРОБ</a:t>
            </a:r>
            <a:r>
              <a:rPr lang="uk-UA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БДЖОЛИНОЇ СІМ’Ї</a:t>
            </a:r>
            <a: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2800" b="1" dirty="0">
              <a:latin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094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11344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При опитуванні пасічників ми дізналися що в нашій місцевості найчастіше зустрічаються такі хвороби та шкідники бджіл</a:t>
            </a:r>
            <a:b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uk-UA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>Інфекційна хвороба – гнилець</a:t>
            </a:r>
            <a: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  <a:t/>
            </a:r>
            <a:br>
              <a:rPr lang="uk-UA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itchFamily="18" charset="0"/>
              </a:rPr>
            </a:b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480" y="3705109"/>
            <a:ext cx="6127407" cy="823912"/>
          </a:xfrm>
        </p:spPr>
        <p:txBody>
          <a:bodyPr>
            <a:normAutofit/>
          </a:bodyPr>
          <a:lstStyle/>
          <a:p>
            <a:r>
              <a:rPr lang="uk-UA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Готування сиропу з препаратом тетрацикліну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BEB326C-6AB5-45CF-AC03-C6206C0F249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805" y="4512565"/>
            <a:ext cx="1794217" cy="1897540"/>
          </a:xfrm>
          <a:prstGeom prst="roundRect">
            <a:avLst/>
          </a:prstGeom>
        </p:spPr>
      </p:pic>
      <p:pic>
        <p:nvPicPr>
          <p:cNvPr id="8" name="Рисунок 7" descr="Картинки по запросу фото оброблення бджіл">
            <a:hlinkClick r:id="rId3" tgtFrame="&quot;_blank&quot;"/>
            <a:extLst>
              <a:ext uri="{FF2B5EF4-FFF2-40B4-BE49-F238E27FC236}">
                <a16:creationId xmlns:a16="http://schemas.microsoft.com/office/drawing/2014/main" id="{B75D6CA4-F3D2-454F-8914-24253CB6D92D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20618" y="4512564"/>
            <a:ext cx="2243176" cy="1746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9" name="Объект 8">
            <a:extLst>
              <a:ext uri="{FF2B5EF4-FFF2-40B4-BE49-F238E27FC236}">
                <a16:creationId xmlns:a16="http://schemas.microsoft.com/office/drawing/2014/main" id="{4AF7FF74-E941-4898-A276-371ACE1DE2D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6275957" y="4123587"/>
            <a:ext cx="4183887" cy="441072"/>
          </a:xfrm>
          <a:prstGeom prst="rect">
            <a:avLst/>
          </a:prstGeom>
        </p:spPr>
      </p:pic>
      <p:pic>
        <p:nvPicPr>
          <p:cNvPr id="10" name="Picture 5" descr="C:\Moje dokumenty\Predmety\Včelárstvo\obrázky\Choroby\mor3.jpg">
            <a:extLst>
              <a:ext uri="{FF2B5EF4-FFF2-40B4-BE49-F238E27FC236}">
                <a16:creationId xmlns:a16="http://schemas.microsoft.com/office/drawing/2014/main" id="{E0364037-7562-404E-8471-6605F5F152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7480" y="1344053"/>
            <a:ext cx="2806475" cy="2827049"/>
          </a:xfrm>
          <a:prstGeom prst="roundRect">
            <a:avLst/>
          </a:prstGeom>
        </p:spPr>
      </p:pic>
      <p:pic>
        <p:nvPicPr>
          <p:cNvPr id="11" name="Рисунок 10" descr="D:\Бджоли\Кухлик меду\P1010120.JPG">
            <a:extLst>
              <a:ext uri="{FF2B5EF4-FFF2-40B4-BE49-F238E27FC236}">
                <a16:creationId xmlns:a16="http://schemas.microsoft.com/office/drawing/2014/main" id="{2D8A0B03-A338-470A-9019-4BCDA27258FA}"/>
              </a:ext>
            </a:extLst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974072" y="4510730"/>
            <a:ext cx="2243176" cy="17466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1B80743-6930-469F-96B9-2E82F1F637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988" y="1344053"/>
            <a:ext cx="2960260" cy="2827049"/>
          </a:xfrm>
          <a:prstGeom prst="roundRect">
            <a:avLst/>
          </a:prstGeom>
        </p:spPr>
      </p:pic>
      <p:pic>
        <p:nvPicPr>
          <p:cNvPr id="14" name="Содержимое 3" descr="Картинки по запросу фото годування бджіл">
            <a:hlinkClick r:id="rId9" tgtFrame="&quot;_blank&quot;"/>
            <a:extLst>
              <a:ext uri="{FF2B5EF4-FFF2-40B4-BE49-F238E27FC236}">
                <a16:creationId xmlns:a16="http://schemas.microsoft.com/office/drawing/2014/main" id="{8731E600-9B64-41F1-978F-7C34CA424AB9}"/>
              </a:ext>
            </a:extLst>
          </p:cNvPr>
          <p:cNvPicPr>
            <a:picLocks/>
          </p:cNvPicPr>
          <p:nvPr/>
        </p:nvPicPr>
        <p:blipFill>
          <a:blip r:embed="rId10" cstate="print"/>
          <a:srcRect t="14211" b="14210"/>
          <a:stretch>
            <a:fillRect/>
          </a:stretch>
        </p:blipFill>
        <p:spPr bwMode="auto">
          <a:xfrm>
            <a:off x="839788" y="4512564"/>
            <a:ext cx="2482230" cy="19039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4098" name="Picture 2" descr="Гнилець у бджіл. Лікування гнильця по методу Прокоповича, 100 % результат -  YouTub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826" y="1344053"/>
            <a:ext cx="3871291" cy="2818069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32320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3814" y="398168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1" name="Объект 2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820" y="3778573"/>
            <a:ext cx="1407699" cy="1960504"/>
          </a:xfrm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34269" y="755289"/>
            <a:ext cx="5181600" cy="4351338"/>
          </a:xfrm>
        </p:spPr>
        <p:txBody>
          <a:bodyPr/>
          <a:lstStyle/>
          <a:p>
            <a:pPr marL="0" lvl="0" indent="0">
              <a:buNone/>
            </a:pPr>
            <a:r>
              <a:rPr lang="uk-UA" sz="1800" dirty="0"/>
              <a:t> </a:t>
            </a: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Препарат КАС -81      Полин гіркий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583927" y="1158581"/>
            <a:ext cx="4464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 flipH="1">
            <a:off x="563289" y="2876256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endParaRPr lang="ru-RU" sz="1800" i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7" name="Заголовок 7"/>
          <p:cNvSpPr txBox="1">
            <a:spLocks/>
          </p:cNvSpPr>
          <p:nvPr/>
        </p:nvSpPr>
        <p:spPr>
          <a:xfrm>
            <a:off x="572814" y="30768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/>
              <a:t/>
            </a:r>
            <a:br>
              <a:rPr lang="uk-UA"/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8" name="Содержимое 10"/>
          <p:cNvSpPr txBox="1">
            <a:spLocks/>
          </p:cNvSpPr>
          <p:nvPr/>
        </p:nvSpPr>
        <p:spPr>
          <a:xfrm>
            <a:off x="572814" y="1633243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uk-UA" sz="1600"/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Місце для вмісту 3">
            <a:extLst>
              <a:ext uri="{FF2B5EF4-FFF2-40B4-BE49-F238E27FC236}">
                <a16:creationId xmlns:a16="http://schemas.microsoft.com/office/drawing/2014/main" id="{04EED7D1-9267-417A-BD9C-71E469A35018}"/>
              </a:ext>
            </a:extLst>
          </p:cNvPr>
          <p:cNvSpPr txBox="1">
            <a:spLocks/>
          </p:cNvSpPr>
          <p:nvPr/>
        </p:nvSpPr>
        <p:spPr>
          <a:xfrm>
            <a:off x="572814" y="613274"/>
            <a:ext cx="4038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Вражена личинка і бджола кліщем </a:t>
            </a:r>
            <a:r>
              <a:rPr lang="uk-UA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вароа</a:t>
            </a:r>
            <a:endParaRPr lang="ru-RU" dirty="0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E5188BE-DCED-4C43-B66B-1778F941F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377" y="-2109"/>
            <a:ext cx="6303810" cy="963251"/>
          </a:xfrm>
          <a:prstGeom prst="rect">
            <a:avLst/>
          </a:prstGeom>
        </p:spPr>
      </p:pic>
      <p:pic>
        <p:nvPicPr>
          <p:cNvPr id="11" name="Рисунок 10" descr="Картинки по запросу фото оброблення бджіл">
            <a:hlinkClick r:id="rId4" tgtFrame="&quot;_blank&quot;"/>
            <a:extLst>
              <a:ext uri="{FF2B5EF4-FFF2-40B4-BE49-F238E27FC236}">
                <a16:creationId xmlns:a16="http://schemas.microsoft.com/office/drawing/2014/main" id="{D4A762D0-66E0-481A-8434-7952FDD686C8}"/>
              </a:ext>
            </a:extLst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2275" y="1219678"/>
            <a:ext cx="2428892" cy="2000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2" name="Содержимое 3" descr="Картинки по запросу фото кліщ вароа">
            <a:hlinkClick r:id="rId6" tgtFrame="&quot;_blank&quot;"/>
            <a:extLst>
              <a:ext uri="{FF2B5EF4-FFF2-40B4-BE49-F238E27FC236}">
                <a16:creationId xmlns:a16="http://schemas.microsoft.com/office/drawing/2014/main" id="{3B22651B-900B-4036-9B76-37779373451F}"/>
              </a:ext>
            </a:extLst>
          </p:cNvPr>
          <p:cNvPicPr>
            <a:picLocks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1601" y="1225254"/>
            <a:ext cx="2357454" cy="20177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3" name="Рисунок 12" descr="Картинки по запросу фото кліщ вароа">
            <a:hlinkClick r:id="rId8" tgtFrame="&quot;_blank&quot;"/>
            <a:extLst>
              <a:ext uri="{FF2B5EF4-FFF2-40B4-BE49-F238E27FC236}">
                <a16:creationId xmlns:a16="http://schemas.microsoft.com/office/drawing/2014/main" id="{22B29073-A1D5-4E2F-AB16-9CDC39DEECC6}"/>
              </a:ext>
            </a:extLst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63289" y="3957354"/>
            <a:ext cx="2473779" cy="1727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4" name="Рисунок 13" descr="Картинки по запросу фото кліщ вароа">
            <a:hlinkClick r:id="rId10" tgtFrame="&quot;_blank&quot;"/>
            <a:extLst>
              <a:ext uri="{FF2B5EF4-FFF2-40B4-BE49-F238E27FC236}">
                <a16:creationId xmlns:a16="http://schemas.microsoft.com/office/drawing/2014/main" id="{B840485D-31E3-4ECA-B784-9E873C257BE1}"/>
              </a:ext>
            </a:extLst>
          </p:cNvPr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135923" y="3957354"/>
            <a:ext cx="2428892" cy="17817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5" name="Прямокутник 5">
            <a:extLst>
              <a:ext uri="{FF2B5EF4-FFF2-40B4-BE49-F238E27FC236}">
                <a16:creationId xmlns:a16="http://schemas.microsoft.com/office/drawing/2014/main" id="{6A31183E-6496-49A4-B82C-AFE970E99548}"/>
              </a:ext>
            </a:extLst>
          </p:cNvPr>
          <p:cNvSpPr/>
          <p:nvPr/>
        </p:nvSpPr>
        <p:spPr>
          <a:xfrm>
            <a:off x="583927" y="3281039"/>
            <a:ext cx="43825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Осипання бджіл, вражених кліщем</a:t>
            </a:r>
            <a:endParaRPr lang="ru-RU" dirty="0"/>
          </a:p>
        </p:txBody>
      </p:sp>
      <p:pic>
        <p:nvPicPr>
          <p:cNvPr id="16" name="Рисунок 15" descr="Картинки по запросу фото полин гіркий">
            <a:hlinkClick r:id="rId12" tgtFrame="&quot;_blank&quot;"/>
            <a:extLst>
              <a:ext uri="{FF2B5EF4-FFF2-40B4-BE49-F238E27FC236}">
                <a16:creationId xmlns:a16="http://schemas.microsoft.com/office/drawing/2014/main" id="{B0FFF508-5BB8-4E48-9322-8EA89BB074F9}"/>
              </a:ext>
            </a:extLst>
          </p:cNvPr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794260" y="1223576"/>
            <a:ext cx="2005783" cy="171327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7" name="Содержимое 3" descr="Картинки по запросу фото полин гіркий">
            <a:hlinkClick r:id="rId14" tgtFrame="&quot;_blank&quot;"/>
            <a:extLst>
              <a:ext uri="{FF2B5EF4-FFF2-40B4-BE49-F238E27FC236}">
                <a16:creationId xmlns:a16="http://schemas.microsoft.com/office/drawing/2014/main" id="{D5357076-A10D-498F-B4C7-70E79DA45FB2}"/>
              </a:ext>
            </a:extLst>
          </p:cNvPr>
          <p:cNvPicPr>
            <a:picLocks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494193" y="1224854"/>
            <a:ext cx="2040143" cy="17119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19" name="Рисунок 18" descr="Картинки по запросу фото кліщ вароа">
            <a:hlinkClick r:id="rId16" tgtFrame="&quot;_blank&quot;"/>
          </p:cNvPr>
          <p:cNvPicPr/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8914005" y="3988925"/>
            <a:ext cx="1886038" cy="1750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22" name="Прямоугольник 21"/>
          <p:cNvSpPr/>
          <p:nvPr/>
        </p:nvSpPr>
        <p:spPr>
          <a:xfrm>
            <a:off x="6343119" y="2894810"/>
            <a:ext cx="567169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Застосування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біпіну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 допомогою              Розведення і вливання 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біпіну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uk-UA" b="1" dirty="0">
                <a:latin typeface="Times New Roman" pitchFamily="18" charset="0"/>
                <a:cs typeface="Times New Roman" pitchFamily="18" charset="0"/>
              </a:rPr>
              <a:t>димової пушки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83270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810</TotalTime>
  <Words>689</Words>
  <Application>Microsoft Office PowerPoint</Application>
  <PresentationFormat>Широкоэкранный</PresentationFormat>
  <Paragraphs>110</Paragraphs>
  <Slides>15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Times New Roman</vt:lpstr>
      <vt:lpstr>Wingdings</vt:lpstr>
      <vt:lpstr>Тема Office</vt:lpstr>
      <vt:lpstr>Всеукраїнський  інтерактивний конкурс “МАН−Юніор Дослідник 2023”  Номінація “Екологія” Вивчення взаємодії бджіл з навколишнім середовищем,  та його вплив на процеси життєдіяльності.                                                            </vt:lpstr>
      <vt:lpstr>Актуальність теми полягає у вивченні впливу навколишнього середовища на процеси життєдіяльності бджіл  Об’єктом наших досліджень є бджола медоносна.   Предмет досліджень – це форми та методи утримання бджолосімей та їх хвороби   Метою науково-дослідницької роботи є розведення та утримання бджіл на власній пасіці для отримання якісного продукту – меду, прополісу, пилку та інших, а також вивчення хвороб бджолосімей та їх профілактика.  </vt:lpstr>
      <vt:lpstr>Для досягнення мети були поставлені такі завдання:  </vt:lpstr>
      <vt:lpstr>Навколишнє середовище  це сукупність компонентів в оточенні якої живе організм і з якою він безпосередньо взаємодіє. Одним із завдань загальної екології є вивчення впливу факторів довкілля  на живі організми Комахи, а саме бджоли є важливим складовим екосистеми. За допомогою бджіл  рослини запилюються і розносять своє насіння далі. Але вони  не можуть жити в поганих умовах. Існує близько 20 тисяч видів бджіл. Тільки в Україні зустрічається 900 видів, які запилюють не тільки дикі рослини, а й сільськогосподарські культури. Найвідомішим видом є бджола медоносна  Медоносна бджола є одомашненою, її легко досліджувати, легше помітити  зміни у її поведінці, а також побачити докази її смерті, то саме бджолу медоносну ми обрали об'єктом нашого дослідження. Оцінка її життєдіяльності буде показником впливу зовнішніх чинників </vt:lpstr>
      <vt:lpstr>Медоносна бджола має ряд переваг в запиленні рослин перед іншими дикими комахами. Її тіло і спосіб життя найбільш пристосовані до виконання цієї функції. Всі медоносні трудівниці живуть і трудяться великими сім'ями, вони створюють великі запаси нектару, інтенсивно і дуже плідно працюють. У порівнянні з іншими комахами бджоли запилюють в два рази швидше, саме тому їх використовують для цього нелегкого природного процесу. Великі рої пасічники випускають взимку в теплиці для запилення городніх рослин, навесні в сад на квітучі дерева, влітку на посіви великих медоносних сільськогосподарських угідь. </vt:lpstr>
      <vt:lpstr>Бджолярство забезпечує населення екологічно чистими бджолопродуктами. Бджоли не можуть існувати без людей і довкілля. А люди не можуть бути без бджіл і їхніх продуктів. Адже саме бджоли забезпечують нас цілющим медом і воском та сировиною для лікарських припаратів</vt:lpstr>
      <vt:lpstr>КЛАСИФІКАЦІЯ ХВОРОБ БДЖОЛИНОЇ СІМ’Ї </vt:lpstr>
      <vt:lpstr>При опитуванні пасічників ми дізналися що в нашій місцевості найчастіше зустрічаються такі хвороби та шкідники бджіл Інфекційна хвороба – гнилець </vt:lpstr>
      <vt:lpstr>Презентация PowerPoint</vt:lpstr>
      <vt:lpstr>Аскосфероз (вапняний розплід) відноситься до грибкових захворювань. Найчастіше хвороба зустрічається в бджолиних сім'ях вулики яких знаходяться в низинних сирих місцях.</vt:lpstr>
      <vt:lpstr>Правила догляду за бджолами: </vt:lpstr>
      <vt:lpstr>Результати досліджень</vt:lpstr>
      <vt:lpstr>                 Результати досліджень </vt:lpstr>
      <vt:lpstr>Висновки</vt:lpstr>
      <vt:lpstr>Література  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Всеукраїнський  інтерактивний конкурс “МАН−Юніор Дослідник 2023”  Номінація “Екологія” Вивчення взаємодії бджіл з навколишнім середовищем,  та його вплив на процеси життєдіяльності.                                                            Виконав:  Карнас Богдан Дмитрович  учень 9 класу вихованець гуртка “Юні екологи”                                                                                                                   Науковий керівник :вчитель хімії та біології Добріогло Віра іванівна, Керівник гуртка Ташогло Марія Панасівна Дмитрівського ліцею ім. С.С.Курогло Городненської сільської ради Болградського району Одеської області </dc:title>
  <dc:creator>11</dc:creator>
  <cp:lastModifiedBy>11</cp:lastModifiedBy>
  <cp:revision>51</cp:revision>
  <dcterms:created xsi:type="dcterms:W3CDTF">2023-04-13T10:02:15Z</dcterms:created>
  <dcterms:modified xsi:type="dcterms:W3CDTF">2023-04-21T13:04:21Z</dcterms:modified>
</cp:coreProperties>
</file>