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67" r:id="rId2"/>
    <p:sldId id="261" r:id="rId3"/>
    <p:sldId id="269" r:id="rId4"/>
    <p:sldId id="268" r:id="rId5"/>
    <p:sldId id="282" r:id="rId6"/>
    <p:sldId id="270" r:id="rId7"/>
    <p:sldId id="272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73" r:id="rId17"/>
    <p:sldId id="271" r:id="rId18"/>
    <p:sldId id="283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CC"/>
    <a:srgbClr val="66FF66"/>
    <a:srgbClr val="FF9900"/>
    <a:srgbClr val="FF33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94660"/>
  </p:normalViewPr>
  <p:slideViewPr>
    <p:cSldViewPr>
      <p:cViewPr varScale="1">
        <p:scale>
          <a:sx n="87" d="100"/>
          <a:sy n="87" d="100"/>
        </p:scale>
        <p:origin x="16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DBD3B295-AFE2-4C38-8446-2D59FBABFE2B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08501C72-D312-418A-B605-B335BF7F6C2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E5A96BC1-9332-464B-BFA4-78BCC44CF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kumimoji="0" lang="ru-RU" altLang="ru-RU" sz="2400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37B795C2-A9F0-4DD6-8C33-ED119AFFE7C3}"/>
              </a:ext>
            </a:extLst>
          </p:cNvPr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07E83778-C1EE-4479-AAE5-36E02A6832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FE214F93-0FB4-47BB-9AB3-B0E2644578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8E81E42F-812B-454D-83E1-E1921EEA991D}"/>
              </a:ext>
            </a:extLst>
          </p:cNvPr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C68199E2-89A8-4052-94B3-98546B9474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D6CC5763-B62C-4544-8C73-C9BFDEC606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BD97FC0E-27C2-437A-8F0F-6B739F34A79A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987867F3-F5CF-49CA-8305-B9A260E927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82F871CA-BD77-4B0D-A2AF-80AA4425C7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FD7508D8-0734-49B5-BF38-BD66539E50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69B44131-EBE6-4748-A863-C801B02CEE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640C0249-89B7-4188-814F-EBDA1605AA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02524-67CA-4C33-BD18-886C77FD8E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936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92A594-8F37-4C31-A6BD-31CBB16688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D50026-B239-4CEA-B92A-98DFDA0BC9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01F947-94F1-46C1-BD5B-049D2FAC92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2F01B1-CBFF-4DFE-952F-390F19C34C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718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8D6B73-8F2C-458A-AB08-D213E0B37B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DF9A12-219F-40A0-A573-7B3D81BF2C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6396D9-1635-4D4E-AF21-DDA84C604F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4D0C2F-A9FA-46A5-BC6B-0E5BDEA46C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9023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789D6D-83D7-4603-8074-6468AB81FB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F69A2C-81E8-403A-8B4A-8731C771C7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44AF5A-E2B5-4468-BA62-F861882A0E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D2BA01-2D93-4A02-8C17-15E08E8BFD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05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860CB1-0F67-49B3-8809-23E6321242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D8D355-CD6F-423C-8AFB-866F2EDCDB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286B34-0359-46C0-AFAB-6574FAA8CF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06FB3-43C2-42FF-BBF0-25971B08F8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299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3F2F34-2AF3-4DD6-BD38-782A95D7C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33FAF5-941B-4017-B019-10389BB77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F084C3-2A6E-42E0-B307-9AFD13A89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D85C5-10F1-4D88-896C-985703CF9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937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96BDDC-767A-4E1E-8B92-40139B7168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59B027-DF1B-444D-8FDB-9651CE8A92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0A7D64-A9EA-4E66-9DD2-BA7AD8321E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CBD0F1-FAE8-4791-BF04-E040C070CA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065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1C4B81A-23E0-40BF-B23A-4FAAD2AACC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B4CD67-52F9-4050-A1E5-0D7ECD9A6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4CEF047-9D61-4BE6-BC95-A8D3512D7F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E65A2D-851C-44FC-A7F3-8C108D3F38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368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4EECED1-3441-467D-9BD7-F57076961E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357D53-18C7-4893-8E14-0E57598675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223AD4D-71D4-4665-9041-24BA23FD06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6554C-DD41-47FF-B0EE-5DD60E64B2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188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EFC72DD-965C-4851-97BB-2E675C7762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E0D297A-9509-4D33-AFA2-7E0F706B26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A376597-0D57-4541-A509-1970BBCB2F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23D7B-9863-480F-9F9B-F68810DD99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195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E3E842-747B-4273-BABB-92B986A657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7F8389-20A0-4D42-A060-98A84E2A33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4CB89C-6824-4289-9F44-65E0261232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CB9E2-946E-4713-BEA1-E2D68A5715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782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A9A87A-3228-42A5-9FF4-3CF5B829F4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7F5684-5575-4AAA-8FA7-2D5B2E3EE7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1EF75D-4DC5-4EB3-A65E-11261C6E04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378EC-B084-483A-8944-BD12FABD08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232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6BCCF71-48A2-4CF9-A943-A5C1EED184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E313FF2-8E8C-44CE-9AB1-CC3554C93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9BE8572D-2B49-4A33-9B40-BAD55B0106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EAC049C2-447E-42CF-8363-D1AFFBAEAD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71A1B18C-ED80-4824-99B1-ACE8F9161B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fld id="{F87A7241-5885-4AEE-82E1-0FAF46864FB6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1" name="Group 7">
            <a:extLst>
              <a:ext uri="{FF2B5EF4-FFF2-40B4-BE49-F238E27FC236}">
                <a16:creationId xmlns:a16="http://schemas.microsoft.com/office/drawing/2014/main" id="{8C2CE7F4-BA5B-413C-AABC-25137ADBD5A2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044" name="Rectangle 8">
              <a:extLst>
                <a:ext uri="{FF2B5EF4-FFF2-40B4-BE49-F238E27FC236}">
                  <a16:creationId xmlns:a16="http://schemas.microsoft.com/office/drawing/2014/main" id="{5CCC4604-0C85-484E-B664-2C3CFEB1E36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1045" name="Rectangle 9">
              <a:extLst>
                <a:ext uri="{FF2B5EF4-FFF2-40B4-BE49-F238E27FC236}">
                  <a16:creationId xmlns:a16="http://schemas.microsoft.com/office/drawing/2014/main" id="{FF3F60B0-0C90-4FC1-BB1B-9D5DD6959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kumimoji="0" lang="ru-RU" altLang="ru-RU" sz="2400"/>
            </a:p>
          </p:txBody>
        </p:sp>
      </p:grpSp>
      <p:grpSp>
        <p:nvGrpSpPr>
          <p:cNvPr id="1032" name="Group 10">
            <a:extLst>
              <a:ext uri="{FF2B5EF4-FFF2-40B4-BE49-F238E27FC236}">
                <a16:creationId xmlns:a16="http://schemas.microsoft.com/office/drawing/2014/main" id="{B5B0A51E-F6EC-4671-8B70-DD71B1B05CA7}"/>
              </a:ext>
            </a:extLst>
          </p:cNvPr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042" name="Rectangle 11">
              <a:extLst>
                <a:ext uri="{FF2B5EF4-FFF2-40B4-BE49-F238E27FC236}">
                  <a16:creationId xmlns:a16="http://schemas.microsoft.com/office/drawing/2014/main" id="{7C49341A-C8FC-4905-BD8E-9B5DB60381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1043" name="Rectangle 12">
              <a:extLst>
                <a:ext uri="{FF2B5EF4-FFF2-40B4-BE49-F238E27FC236}">
                  <a16:creationId xmlns:a16="http://schemas.microsoft.com/office/drawing/2014/main" id="{B1F4B325-B6DC-478A-BA75-B22B2141E7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grpSp>
        <p:nvGrpSpPr>
          <p:cNvPr id="1033" name="Group 13">
            <a:extLst>
              <a:ext uri="{FF2B5EF4-FFF2-40B4-BE49-F238E27FC236}">
                <a16:creationId xmlns:a16="http://schemas.microsoft.com/office/drawing/2014/main" id="{5BA537F4-1D4D-44FD-8B0E-07B2184F97B7}"/>
              </a:ext>
            </a:extLst>
          </p:cNvPr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040" name="Rectangle 14">
              <a:extLst>
                <a:ext uri="{FF2B5EF4-FFF2-40B4-BE49-F238E27FC236}">
                  <a16:creationId xmlns:a16="http://schemas.microsoft.com/office/drawing/2014/main" id="{B3A201FE-DA40-4E0E-9FAF-D23EF03397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1041" name="Rectangle 15">
              <a:extLst>
                <a:ext uri="{FF2B5EF4-FFF2-40B4-BE49-F238E27FC236}">
                  <a16:creationId xmlns:a16="http://schemas.microsoft.com/office/drawing/2014/main" id="{7A422355-657D-4CF0-B1BF-D5C891B25E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grpSp>
        <p:nvGrpSpPr>
          <p:cNvPr id="1034" name="Group 16">
            <a:extLst>
              <a:ext uri="{FF2B5EF4-FFF2-40B4-BE49-F238E27FC236}">
                <a16:creationId xmlns:a16="http://schemas.microsoft.com/office/drawing/2014/main" id="{6B174637-3290-4AD4-93DF-ECACB03C2FCB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038" name="Rectangle 17">
              <a:extLst>
                <a:ext uri="{FF2B5EF4-FFF2-40B4-BE49-F238E27FC236}">
                  <a16:creationId xmlns:a16="http://schemas.microsoft.com/office/drawing/2014/main" id="{0685FC24-1711-432E-88F5-0C0FDC7412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1039" name="Rectangle 18">
              <a:extLst>
                <a:ext uri="{FF2B5EF4-FFF2-40B4-BE49-F238E27FC236}">
                  <a16:creationId xmlns:a16="http://schemas.microsoft.com/office/drawing/2014/main" id="{079703AF-C212-40E4-8108-62A32208C9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grpSp>
        <p:nvGrpSpPr>
          <p:cNvPr id="6" name="Group 19">
            <a:extLst>
              <a:ext uri="{FF2B5EF4-FFF2-40B4-BE49-F238E27FC236}">
                <a16:creationId xmlns:a16="http://schemas.microsoft.com/office/drawing/2014/main" id="{C6E75DF9-50D3-4E28-8F36-24CDAB3F2625}"/>
              </a:ext>
            </a:extLst>
          </p:cNvPr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036" name="Rectangle 20">
              <a:extLst>
                <a:ext uri="{FF2B5EF4-FFF2-40B4-BE49-F238E27FC236}">
                  <a16:creationId xmlns:a16="http://schemas.microsoft.com/office/drawing/2014/main" id="{198DB2A8-AAE8-4387-8A10-9A90732B83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1037" name="Rectangle 21">
              <a:extLst>
                <a:ext uri="{FF2B5EF4-FFF2-40B4-BE49-F238E27FC236}">
                  <a16:creationId xmlns:a16="http://schemas.microsoft.com/office/drawing/2014/main" id="{45574981-BCA3-4FDB-A5F6-AF23C87249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>
            <a:extLst>
              <a:ext uri="{FF2B5EF4-FFF2-40B4-BE49-F238E27FC236}">
                <a16:creationId xmlns:a16="http://schemas.microsoft.com/office/drawing/2014/main" id="{BACD1136-421F-41B4-89F6-B0DEA44E5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93688"/>
            <a:ext cx="8785225" cy="6048375"/>
          </a:xfrm>
        </p:spPr>
        <p:txBody>
          <a:bodyPr/>
          <a:lstStyle/>
          <a:p>
            <a:pPr algn="ctr">
              <a:defRPr/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 відкритий інтерактивний конкурс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«МАН-Юніор Дослідник»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 «Астроном-Юніор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«Дослідження  перебігу  найяскравіших астрономічних подій та   явищ 2022 року.»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0" indent="0" algn="ctr">
              <a:buFontTx/>
              <a:buNone/>
              <a:defRPr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</a:p>
          <a:p>
            <a:pPr>
              <a:defRPr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Роботу виконала:</a:t>
            </a:r>
          </a:p>
          <a:p>
            <a:pPr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  <a:r>
              <a:rPr lang="uk-UA" sz="1600" dirty="0"/>
              <a:t>Караван   Богдана Олександрівна </a:t>
            </a:r>
          </a:p>
          <a:p>
            <a:pPr>
              <a:defRPr/>
            </a:pPr>
            <a:r>
              <a:rPr lang="uk-UA" sz="1600" dirty="0"/>
              <a:t>                                                                          учениця 7 класу </a:t>
            </a:r>
            <a:r>
              <a:rPr lang="uk-UA" sz="1600" dirty="0" err="1"/>
              <a:t>Корчицького</a:t>
            </a:r>
            <a:r>
              <a:rPr lang="uk-UA" sz="1600" dirty="0"/>
              <a:t>  ліцею</a:t>
            </a:r>
          </a:p>
          <a:p>
            <a:pPr>
              <a:defRPr/>
            </a:pPr>
            <a:r>
              <a:rPr lang="uk-UA" sz="1600" dirty="0"/>
              <a:t>                                                                             </a:t>
            </a:r>
          </a:p>
          <a:p>
            <a:pPr>
              <a:defRPr/>
            </a:pPr>
            <a:r>
              <a:rPr lang="uk-UA" sz="1600" dirty="0"/>
              <a:t>                                                                          Науковий керівник :</a:t>
            </a:r>
          </a:p>
          <a:p>
            <a:pPr>
              <a:defRPr/>
            </a:pPr>
            <a:r>
              <a:rPr lang="uk-UA" sz="1600" dirty="0"/>
              <a:t>                                                                          </a:t>
            </a:r>
            <a:r>
              <a:rPr lang="uk-UA" sz="1600" dirty="0" err="1"/>
              <a:t>Федорчук</a:t>
            </a:r>
            <a:r>
              <a:rPr lang="uk-UA" sz="1600" dirty="0"/>
              <a:t> Оксана Володимирівна </a:t>
            </a:r>
          </a:p>
          <a:p>
            <a:pPr>
              <a:defRPr/>
            </a:pPr>
            <a:r>
              <a:rPr lang="uk-UA" sz="1600" dirty="0"/>
              <a:t>                                                                          учитель географії </a:t>
            </a:r>
            <a:r>
              <a:rPr lang="uk-UA" sz="1600" dirty="0" err="1"/>
              <a:t>Корчицького</a:t>
            </a:r>
            <a:r>
              <a:rPr lang="uk-UA" sz="1600" dirty="0"/>
              <a:t> ліцею</a:t>
            </a:r>
          </a:p>
          <a:p>
            <a:pPr>
              <a:defRPr/>
            </a:pPr>
            <a:r>
              <a:rPr lang="uk-UA" sz="1600" dirty="0"/>
              <a:t>                         </a:t>
            </a:r>
            <a:endParaRPr lang="ru-RU" sz="1600" dirty="0"/>
          </a:p>
          <a:p>
            <a:pPr marL="0" indent="0" algn="ctr">
              <a:buFontTx/>
              <a:buNone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  <a:defRPr/>
            </a:pPr>
            <a:endParaRPr lang="uk-UA" altLang="ru-RU" sz="2000" dirty="0"/>
          </a:p>
        </p:txBody>
      </p:sp>
      <p:pic>
        <p:nvPicPr>
          <p:cNvPr id="3075" name="Рисунок 1">
            <a:extLst>
              <a:ext uri="{FF2B5EF4-FFF2-40B4-BE49-F238E27FC236}">
                <a16:creationId xmlns:a16="http://schemas.microsoft.com/office/drawing/2014/main" id="{87563BBE-3B5F-40AF-A178-7B281D025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05038"/>
            <a:ext cx="3702050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>
            <a:extLst>
              <a:ext uri="{FF2B5EF4-FFF2-40B4-BE49-F238E27FC236}">
                <a16:creationId xmlns:a16="http://schemas.microsoft.com/office/drawing/2014/main" id="{E4BC9C02-7526-45A0-9FE1-3E260AB77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82563"/>
            <a:ext cx="8785225" cy="667543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uk-UA" sz="2800" b="1" i="1" dirty="0">
                <a:solidFill>
                  <a:schemeClr val="tx2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Червень</a:t>
            </a:r>
          </a:p>
          <a:p>
            <a:pPr marL="0" indent="0" algn="ctr">
              <a:buFontTx/>
              <a:buNone/>
              <a:defRPr/>
            </a:pPr>
            <a:r>
              <a:rPr lang="uk-UA" sz="2800" b="1" i="1" dirty="0">
                <a:solidFill>
                  <a:schemeClr val="tx2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24 червня-парад планет( Уран, Меркурій, Юпітер , Сатурн , Венера)</a:t>
            </a:r>
          </a:p>
          <a:p>
            <a:pPr marL="0" indent="0" algn="just">
              <a:buFontTx/>
              <a:buNone/>
              <a:defRPr/>
            </a:pPr>
            <a:r>
              <a:rPr lang="uk-UA" sz="2800" b="1" i="1" dirty="0">
                <a:solidFill>
                  <a:schemeClr val="tx2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         </a:t>
            </a:r>
            <a:endParaRPr lang="uk-UA" sz="2800" i="1" dirty="0">
              <a:solidFill>
                <a:schemeClr val="tx2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uk-UA" sz="2000" b="1" i="1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Tx/>
              <a:buNone/>
              <a:defRPr/>
            </a:pPr>
            <a:endParaRPr lang="ru-RU" sz="2800" dirty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  <a:defRPr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  <a:defRPr/>
            </a:pPr>
            <a:endParaRPr lang="uk-UA" sz="2800" b="1" i="1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000" b="1" i="1" dirty="0">
                <a:solidFill>
                  <a:schemeClr val="tx2"/>
                </a:solidFill>
              </a:rPr>
              <a:t>У </a:t>
            </a:r>
            <a:r>
              <a:rPr lang="ru-RU" sz="2000" b="1" i="1" dirty="0" err="1">
                <a:solidFill>
                  <a:schemeClr val="tx2"/>
                </a:solidFill>
              </a:rPr>
              <a:t>ніч</a:t>
            </a:r>
            <a:r>
              <a:rPr lang="ru-RU" sz="2000" b="1" i="1" dirty="0">
                <a:solidFill>
                  <a:schemeClr val="tx2"/>
                </a:solidFill>
              </a:rPr>
              <a:t> на 24 </a:t>
            </a:r>
            <a:r>
              <a:rPr lang="ru-RU" sz="2000" b="1" i="1" dirty="0" err="1">
                <a:solidFill>
                  <a:schemeClr val="tx2"/>
                </a:solidFill>
              </a:rPr>
              <a:t>червня</a:t>
            </a:r>
            <a:r>
              <a:rPr lang="ru-RU" sz="2000" b="1" i="1" dirty="0">
                <a:solidFill>
                  <a:schemeClr val="tx2"/>
                </a:solidFill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</a:rPr>
              <a:t>жителі</a:t>
            </a:r>
            <a:r>
              <a:rPr lang="ru-RU" sz="2000" b="1" i="1" dirty="0">
                <a:solidFill>
                  <a:schemeClr val="tx2"/>
                </a:solidFill>
              </a:rPr>
              <a:t>  </a:t>
            </a:r>
            <a:r>
              <a:rPr lang="ru-RU" sz="2000" b="1" i="1" dirty="0" err="1">
                <a:solidFill>
                  <a:schemeClr val="tx2"/>
                </a:solidFill>
              </a:rPr>
              <a:t>світу</a:t>
            </a:r>
            <a:r>
              <a:rPr lang="ru-RU" sz="2000" b="1" i="1" dirty="0">
                <a:solidFill>
                  <a:schemeClr val="tx2"/>
                </a:solidFill>
              </a:rPr>
              <a:t> могли </a:t>
            </a:r>
            <a:r>
              <a:rPr lang="ru-RU" sz="2000" b="1" i="1" dirty="0" err="1">
                <a:solidFill>
                  <a:schemeClr val="tx2"/>
                </a:solidFill>
              </a:rPr>
              <a:t>спостерігати</a:t>
            </a:r>
            <a:r>
              <a:rPr lang="ru-RU" sz="2000" b="1" i="1" dirty="0">
                <a:solidFill>
                  <a:schemeClr val="tx2"/>
                </a:solidFill>
              </a:rPr>
              <a:t> парад </a:t>
            </a:r>
            <a:r>
              <a:rPr lang="ru-RU" sz="2000" b="1" i="1" dirty="0" err="1">
                <a:solidFill>
                  <a:schemeClr val="tx2"/>
                </a:solidFill>
              </a:rPr>
              <a:t>п'яти</a:t>
            </a:r>
            <a:r>
              <a:rPr lang="ru-RU" sz="2000" b="1" i="1" dirty="0">
                <a:solidFill>
                  <a:schemeClr val="tx2"/>
                </a:solidFill>
              </a:rPr>
              <a:t> планет: </a:t>
            </a:r>
            <a:r>
              <a:rPr lang="ru-RU" sz="2000" b="1" i="1" dirty="0" err="1">
                <a:solidFill>
                  <a:schemeClr val="tx2"/>
                </a:solidFill>
              </a:rPr>
              <a:t>Меркурій</a:t>
            </a:r>
            <a:r>
              <a:rPr lang="ru-RU" sz="2000" b="1" i="1" dirty="0">
                <a:solidFill>
                  <a:schemeClr val="tx2"/>
                </a:solidFill>
              </a:rPr>
              <a:t>, Венера, Марс, </a:t>
            </a:r>
            <a:r>
              <a:rPr lang="ru-RU" sz="2000" b="1" i="1" dirty="0" err="1">
                <a:solidFill>
                  <a:schemeClr val="tx2"/>
                </a:solidFill>
              </a:rPr>
              <a:t>Юпітер</a:t>
            </a:r>
            <a:r>
              <a:rPr lang="ru-RU" sz="2000" b="1" i="1" dirty="0">
                <a:solidFill>
                  <a:schemeClr val="tx2"/>
                </a:solidFill>
              </a:rPr>
              <a:t> і Сатурн </a:t>
            </a:r>
            <a:r>
              <a:rPr lang="ru-RU" sz="2000" b="1" i="1" dirty="0" err="1">
                <a:solidFill>
                  <a:schemeClr val="tx2"/>
                </a:solidFill>
              </a:rPr>
              <a:t>вишикувалися</a:t>
            </a:r>
            <a:r>
              <a:rPr lang="ru-RU" sz="2000" b="1" i="1" dirty="0">
                <a:solidFill>
                  <a:schemeClr val="tx2"/>
                </a:solidFill>
              </a:rPr>
              <a:t>  в одну </a:t>
            </a:r>
            <a:r>
              <a:rPr lang="ru-RU" sz="2000" b="1" i="1" dirty="0" err="1">
                <a:solidFill>
                  <a:schemeClr val="tx2"/>
                </a:solidFill>
              </a:rPr>
              <a:t>лінію</a:t>
            </a:r>
            <a:r>
              <a:rPr lang="ru-RU" sz="2000" b="1" i="1" dirty="0">
                <a:solidFill>
                  <a:schemeClr val="tx2"/>
                </a:solidFill>
              </a:rPr>
              <a:t>. </a:t>
            </a:r>
            <a:r>
              <a:rPr lang="ru-RU" sz="2000" b="1" i="1" dirty="0" err="1">
                <a:solidFill>
                  <a:schemeClr val="tx2"/>
                </a:solidFill>
              </a:rPr>
              <a:t>Минулого</a:t>
            </a:r>
            <a:r>
              <a:rPr lang="ru-RU" sz="2000" b="1" i="1" dirty="0">
                <a:solidFill>
                  <a:schemeClr val="tx2"/>
                </a:solidFill>
              </a:rPr>
              <a:t> разу </a:t>
            </a:r>
            <a:r>
              <a:rPr lang="ru-RU" sz="2000" b="1" i="1" dirty="0" err="1">
                <a:solidFill>
                  <a:schemeClr val="tx2"/>
                </a:solidFill>
              </a:rPr>
              <a:t>явище</a:t>
            </a:r>
            <a:r>
              <a:rPr lang="ru-RU" sz="2000" b="1" i="1" dirty="0">
                <a:solidFill>
                  <a:schemeClr val="tx2"/>
                </a:solidFill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</a:rPr>
              <a:t>спостерігалося</a:t>
            </a:r>
            <a:r>
              <a:rPr lang="ru-RU" sz="2000" b="1" i="1" dirty="0">
                <a:solidFill>
                  <a:schemeClr val="tx2"/>
                </a:solidFill>
              </a:rPr>
              <a:t> 2004 року, </a:t>
            </a:r>
            <a:r>
              <a:rPr lang="ru-RU" sz="2000" b="1" i="1" dirty="0" err="1">
                <a:solidFill>
                  <a:schemeClr val="tx2"/>
                </a:solidFill>
              </a:rPr>
              <a:t>наступна</a:t>
            </a:r>
            <a:r>
              <a:rPr lang="ru-RU" sz="2000" b="1" i="1" dirty="0">
                <a:solidFill>
                  <a:schemeClr val="tx2"/>
                </a:solidFill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</a:rPr>
              <a:t>можливість</a:t>
            </a:r>
            <a:r>
              <a:rPr lang="ru-RU" sz="2000" b="1" i="1" dirty="0">
                <a:solidFill>
                  <a:schemeClr val="tx2"/>
                </a:solidFill>
              </a:rPr>
              <a:t> буде </a:t>
            </a:r>
            <a:r>
              <a:rPr lang="ru-RU" sz="2000" b="1" i="1" dirty="0" err="1">
                <a:solidFill>
                  <a:schemeClr val="tx2"/>
                </a:solidFill>
              </a:rPr>
              <a:t>лише</a:t>
            </a:r>
            <a:r>
              <a:rPr lang="ru-RU" sz="2000" b="1" i="1" dirty="0">
                <a:solidFill>
                  <a:schemeClr val="tx2"/>
                </a:solidFill>
              </a:rPr>
              <a:t> 2040-го. </a:t>
            </a:r>
            <a:r>
              <a:rPr lang="ru-RU" sz="2000" b="1" i="1" dirty="0" err="1">
                <a:solidFill>
                  <a:schemeClr val="tx2"/>
                </a:solidFill>
              </a:rPr>
              <a:t>П'ять</a:t>
            </a:r>
            <a:r>
              <a:rPr lang="ru-RU" sz="2000" b="1" i="1" dirty="0">
                <a:solidFill>
                  <a:schemeClr val="tx2"/>
                </a:solidFill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</a:rPr>
              <a:t>яскравих</a:t>
            </a:r>
            <a:r>
              <a:rPr lang="ru-RU" sz="2000" b="1" i="1" dirty="0">
                <a:solidFill>
                  <a:schemeClr val="tx2"/>
                </a:solidFill>
              </a:rPr>
              <a:t> планет </a:t>
            </a:r>
            <a:r>
              <a:rPr lang="ru-RU" sz="2000" b="1" i="1" dirty="0" err="1">
                <a:solidFill>
                  <a:schemeClr val="tx2"/>
                </a:solidFill>
              </a:rPr>
              <a:t>було</a:t>
            </a:r>
            <a:r>
              <a:rPr lang="ru-RU" sz="2000" b="1" i="1" dirty="0">
                <a:solidFill>
                  <a:schemeClr val="tx2"/>
                </a:solidFill>
              </a:rPr>
              <a:t> видно </a:t>
            </a:r>
            <a:r>
              <a:rPr lang="ru-RU" sz="2000" b="1" i="1" dirty="0" err="1">
                <a:solidFill>
                  <a:schemeClr val="tx2"/>
                </a:solidFill>
              </a:rPr>
              <a:t>неозброєним</a:t>
            </a:r>
            <a:r>
              <a:rPr lang="ru-RU" sz="2000" b="1" i="1" dirty="0">
                <a:solidFill>
                  <a:schemeClr val="tx2"/>
                </a:solidFill>
              </a:rPr>
              <a:t> оком, і, </a:t>
            </a:r>
            <a:r>
              <a:rPr lang="ru-RU" sz="2000" b="1" i="1" dirty="0" err="1">
                <a:solidFill>
                  <a:schemeClr val="tx2"/>
                </a:solidFill>
              </a:rPr>
              <a:t>що</a:t>
            </a:r>
            <a:r>
              <a:rPr lang="ru-RU" sz="2000" b="1" i="1" dirty="0">
                <a:solidFill>
                  <a:schemeClr val="tx2"/>
                </a:solidFill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</a:rPr>
              <a:t>дуже</a:t>
            </a:r>
            <a:r>
              <a:rPr lang="ru-RU" sz="2000" b="1" i="1" dirty="0">
                <a:solidFill>
                  <a:schemeClr val="tx2"/>
                </a:solidFill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</a:rPr>
              <a:t>цікаво</a:t>
            </a:r>
            <a:r>
              <a:rPr lang="ru-RU" sz="2000" b="1" i="1" dirty="0">
                <a:solidFill>
                  <a:schemeClr val="tx2"/>
                </a:solidFill>
              </a:rPr>
              <a:t> для </a:t>
            </a:r>
            <a:r>
              <a:rPr lang="ru-RU" sz="2000" b="1" i="1" dirty="0" err="1">
                <a:solidFill>
                  <a:schemeClr val="tx2"/>
                </a:solidFill>
              </a:rPr>
              <a:t>астрономів</a:t>
            </a:r>
            <a:r>
              <a:rPr lang="ru-RU" sz="2000" b="1" i="1" dirty="0">
                <a:solidFill>
                  <a:schemeClr val="tx2"/>
                </a:solidFill>
              </a:rPr>
              <a:t>, вони </a:t>
            </a:r>
            <a:r>
              <a:rPr lang="ru-RU" sz="2000" b="1" i="1" dirty="0" err="1">
                <a:solidFill>
                  <a:schemeClr val="tx2"/>
                </a:solidFill>
              </a:rPr>
              <a:t>з'являлисч</a:t>
            </a:r>
            <a:r>
              <a:rPr lang="ru-RU" sz="2000" b="1" i="1" dirty="0">
                <a:solidFill>
                  <a:schemeClr val="tx2"/>
                </a:solidFill>
              </a:rPr>
              <a:t>  в тому ж порядку, в </a:t>
            </a:r>
            <a:r>
              <a:rPr lang="ru-RU" sz="2000" b="1" i="1" dirty="0" err="1">
                <a:solidFill>
                  <a:schemeClr val="tx2"/>
                </a:solidFill>
              </a:rPr>
              <a:t>якому</a:t>
            </a:r>
            <a:r>
              <a:rPr lang="ru-RU" sz="2000" b="1" i="1" dirty="0">
                <a:solidFill>
                  <a:schemeClr val="tx2"/>
                </a:solidFill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</a:rPr>
              <a:t>рухаються</a:t>
            </a:r>
            <a:r>
              <a:rPr lang="ru-RU" sz="2000" b="1" i="1" dirty="0">
                <a:solidFill>
                  <a:schemeClr val="tx2"/>
                </a:solidFill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</a:rPr>
              <a:t>своїми</a:t>
            </a:r>
            <a:r>
              <a:rPr lang="ru-RU" sz="2000" b="1" i="1" dirty="0">
                <a:solidFill>
                  <a:schemeClr val="tx2"/>
                </a:solidFill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</a:rPr>
              <a:t>орбітами</a:t>
            </a:r>
            <a:r>
              <a:rPr lang="ru-RU" sz="2000" b="1" i="1" dirty="0">
                <a:solidFill>
                  <a:schemeClr val="tx2"/>
                </a:solidFill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</a:rPr>
              <a:t>навколо</a:t>
            </a:r>
            <a:r>
              <a:rPr lang="ru-RU" sz="2000" b="1" i="1" dirty="0">
                <a:solidFill>
                  <a:schemeClr val="tx2"/>
                </a:solidFill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</a:rPr>
              <a:t>Сонця</a:t>
            </a:r>
            <a:endParaRPr lang="uk-UA" sz="2000" b="1" i="1" kern="1200" dirty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  <a:defRPr/>
            </a:pPr>
            <a:endParaRPr lang="uk-UA" sz="2000" b="1" i="1" dirty="0">
              <a:solidFill>
                <a:schemeClr val="tx2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pic>
        <p:nvPicPr>
          <p:cNvPr id="12291" name="Рисунок 4">
            <a:extLst>
              <a:ext uri="{FF2B5EF4-FFF2-40B4-BE49-F238E27FC236}">
                <a16:creationId xmlns:a16="http://schemas.microsoft.com/office/drawing/2014/main" id="{F7DDF35B-BFA7-4FC1-85D4-E79C9F225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1628775"/>
            <a:ext cx="449897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">
            <a:extLst>
              <a:ext uri="{FF2B5EF4-FFF2-40B4-BE49-F238E27FC236}">
                <a16:creationId xmlns:a16="http://schemas.microsoft.com/office/drawing/2014/main" id="{79024613-5B9D-4A87-8634-3F3E7C29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-14288"/>
            <a:ext cx="7632700" cy="1163638"/>
          </a:xfrm>
        </p:spPr>
        <p:txBody>
          <a:bodyPr/>
          <a:lstStyle/>
          <a:p>
            <a:pPr algn="ctr"/>
            <a:r>
              <a:rPr lang="uk-UA" altLang="ru-RU" b="1" i="1">
                <a:latin typeface="Constantia" panose="02030602050306030303" pitchFamily="18" charset="0"/>
              </a:rPr>
              <a:t>Липень</a:t>
            </a:r>
            <a:br>
              <a:rPr lang="ru-RU" altLang="ru-RU" b="1" i="1">
                <a:latin typeface="Constantia" panose="02030602050306030303" pitchFamily="18" charset="0"/>
              </a:rPr>
            </a:br>
            <a:r>
              <a:rPr lang="uk-UA" altLang="ru-RU" sz="3200" b="1" i="1">
                <a:latin typeface="Constantia" panose="02030602050306030303" pitchFamily="18" charset="0"/>
              </a:rPr>
              <a:t>28-29 липня- метеорний потік </a:t>
            </a:r>
            <a:br>
              <a:rPr lang="uk-UA" altLang="ru-RU" sz="3200" b="1" i="1">
                <a:latin typeface="Constantia" panose="02030602050306030303" pitchFamily="18" charset="0"/>
              </a:rPr>
            </a:br>
            <a:r>
              <a:rPr lang="uk-UA" altLang="ru-RU" sz="3200" b="1" i="1">
                <a:latin typeface="Constantia" panose="02030602050306030303" pitchFamily="18" charset="0"/>
              </a:rPr>
              <a:t>Південні дельта-Аквариди</a:t>
            </a:r>
            <a:br>
              <a:rPr lang="ru-RU" altLang="ru-RU" sz="3200" b="1" i="1">
                <a:latin typeface="Constantia" panose="02030602050306030303" pitchFamily="18" charset="0"/>
              </a:rPr>
            </a:br>
            <a:endParaRPr lang="ru-RU" altLang="ru-RU" sz="3200"/>
          </a:p>
        </p:txBody>
      </p:sp>
      <p:sp>
        <p:nvSpPr>
          <p:cNvPr id="13315" name="Объект 3">
            <a:extLst>
              <a:ext uri="{FF2B5EF4-FFF2-40B4-BE49-F238E27FC236}">
                <a16:creationId xmlns:a16="http://schemas.microsoft.com/office/drawing/2014/main" id="{A6F52C6F-F41C-4D81-AF08-0B40F83D4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9350"/>
            <a:ext cx="8964613" cy="5805488"/>
          </a:xfrm>
        </p:spPr>
        <p:txBody>
          <a:bodyPr/>
          <a:lstStyle/>
          <a:p>
            <a:endParaRPr lang="uk-UA" altLang="ru-RU" sz="2000" b="1" i="1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endParaRPr lang="uk-UA" altLang="ru-RU" sz="2000" b="1" i="1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endParaRPr lang="uk-UA" altLang="ru-RU" sz="2000" b="1" i="1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endParaRPr lang="uk-UA" altLang="ru-RU" sz="2000" b="1" i="1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endParaRPr lang="uk-UA" altLang="ru-RU" sz="2000" b="1" i="1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endParaRPr lang="uk-UA" altLang="ru-RU" sz="2000" b="1" i="1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endParaRPr lang="uk-UA" altLang="ru-RU" sz="2000" b="1" i="1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endParaRPr lang="uk-UA" altLang="ru-RU" sz="2000" b="1" i="1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endParaRPr lang="uk-UA" altLang="ru-RU" sz="2000" b="1" i="1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uk-UA" altLang="ru-RU" sz="2000" b="1" i="1">
                <a:solidFill>
                  <a:schemeClr val="tx2"/>
                </a:solidFill>
                <a:latin typeface="Constantia" panose="02030602050306030303" pitchFamily="18" charset="0"/>
              </a:rPr>
              <a:t>Південні дельта-Аквариди</a:t>
            </a:r>
            <a:r>
              <a:rPr lang="uk-UA" altLang="ru-RU" sz="2000" b="1" i="1" baseline="3000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uk-UA" altLang="ru-RU" sz="2000" b="1" i="1">
                <a:solidFill>
                  <a:schemeClr val="tx2"/>
                </a:solidFill>
                <a:latin typeface="Constantia" panose="02030602050306030303" pitchFamily="18" charset="0"/>
              </a:rPr>
              <a:t> - метеорний потік, що спостерігається щорічно з середини липня до середини серпня. </a:t>
            </a:r>
            <a:r>
              <a:rPr lang="ru-RU" altLang="ru-RU" sz="2000" b="1" i="1">
                <a:solidFill>
                  <a:schemeClr val="tx2"/>
                </a:solidFill>
                <a:latin typeface="Constantia" panose="02030602050306030303" pitchFamily="18" charset="0"/>
              </a:rPr>
              <a:t>Даний потік утворився при руйнуванні об'єкта, з якого утворилися сучасні комети Марсдена і Крахта </a:t>
            </a:r>
            <a:r>
              <a:rPr lang="uk-UA" altLang="ru-RU" sz="2000" b="1" i="1">
                <a:solidFill>
                  <a:schemeClr val="tx2"/>
                </a:solidFill>
                <a:latin typeface="Constantia" panose="02030602050306030303" pitchFamily="18" charset="0"/>
              </a:rPr>
              <a:t>Метеорний потік отримав назву </a:t>
            </a:r>
            <a:r>
              <a:rPr lang="ru-RU" altLang="ru-RU" sz="2000" b="1" i="1">
                <a:solidFill>
                  <a:schemeClr val="tx2"/>
                </a:solidFill>
                <a:latin typeface="Constantia" panose="02030602050306030303" pitchFamily="18" charset="0"/>
              </a:rPr>
              <a:t>δ</a:t>
            </a:r>
            <a:r>
              <a:rPr lang="uk-UA" altLang="ru-RU" sz="2000" b="1" i="1">
                <a:solidFill>
                  <a:schemeClr val="tx2"/>
                </a:solidFill>
                <a:latin typeface="Constantia" panose="02030602050306030303" pitchFamily="18" charset="0"/>
              </a:rPr>
              <a:t>-Аквариди, оскільки радіант</a:t>
            </a:r>
            <a:r>
              <a:rPr lang="en-US" altLang="ru-RU" sz="2000" b="1" i="1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uk-UA" altLang="ru-RU" sz="2000" b="1" i="1">
                <a:solidFill>
                  <a:schemeClr val="tx2"/>
                </a:solidFill>
                <a:latin typeface="Constantia" panose="02030602050306030303" pitchFamily="18" charset="0"/>
              </a:rPr>
              <a:t>розташований в сузір'ї Водолія, поблизу Дельти Водолія третьої за яскравістю зірки сузір'я</a:t>
            </a:r>
            <a:endParaRPr lang="uk-UA" altLang="ru-RU" sz="2400"/>
          </a:p>
        </p:txBody>
      </p:sp>
      <p:sp>
        <p:nvSpPr>
          <p:cNvPr id="13316" name="Прямоугольник 4">
            <a:extLst>
              <a:ext uri="{FF2B5EF4-FFF2-40B4-BE49-F238E27FC236}">
                <a16:creationId xmlns:a16="http://schemas.microsoft.com/office/drawing/2014/main" id="{8AAD601F-5DE9-4418-85F7-AAF3AF133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136775"/>
            <a:ext cx="85693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uk-UA" altLang="ru-RU" sz="2600">
                <a:cs typeface="Calibri" panose="020F0502020204030204" pitchFamily="34" charset="0"/>
              </a:rPr>
              <a:t> </a:t>
            </a:r>
            <a:endParaRPr lang="ru-RU" altLang="ru-RU" sz="2600"/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20A32F7E-6584-4282-ACC9-CDFE7CB692B4}"/>
              </a:ext>
            </a:extLst>
          </p:cNvPr>
          <p:cNvSpPr txBox="1">
            <a:spLocks/>
          </p:cNvSpPr>
          <p:nvPr/>
        </p:nvSpPr>
        <p:spPr bwMode="auto">
          <a:xfrm>
            <a:off x="11052175" y="7966075"/>
            <a:ext cx="3190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kumimoji="0" lang="ru-RU" sz="2000" kern="0"/>
          </a:p>
          <a:p>
            <a:pPr>
              <a:defRPr/>
            </a:pPr>
            <a:endParaRPr kumimoji="0" lang="ru-RU" sz="2000" kern="0"/>
          </a:p>
          <a:p>
            <a:pPr>
              <a:defRPr/>
            </a:pPr>
            <a:endParaRPr kumimoji="0" lang="ru-RU" sz="2000" kern="0"/>
          </a:p>
          <a:p>
            <a:pPr>
              <a:defRPr/>
            </a:pPr>
            <a:endParaRPr kumimoji="0" lang="ru-RU" sz="2000" kern="0"/>
          </a:p>
          <a:p>
            <a:pPr>
              <a:defRPr/>
            </a:pPr>
            <a:endParaRPr kumimoji="0" lang="ru-RU" sz="2000" kern="0"/>
          </a:p>
          <a:p>
            <a:pPr>
              <a:defRPr/>
            </a:pPr>
            <a:endParaRPr kumimoji="0" lang="ru-RU" sz="2000" kern="0"/>
          </a:p>
          <a:p>
            <a:pPr marL="0" indent="0">
              <a:buFontTx/>
              <a:buNone/>
              <a:defRPr/>
            </a:pPr>
            <a:endParaRPr kumimoji="0" lang="ru-RU" sz="2000" kern="0" dirty="0"/>
          </a:p>
        </p:txBody>
      </p:sp>
      <p:pic>
        <p:nvPicPr>
          <p:cNvPr id="13318" name="Рисунок 8">
            <a:extLst>
              <a:ext uri="{FF2B5EF4-FFF2-40B4-BE49-F238E27FC236}">
                <a16:creationId xmlns:a16="http://schemas.microsoft.com/office/drawing/2014/main" id="{2BAB043E-E3AB-49C3-8C3D-F6EE1874D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644650"/>
            <a:ext cx="4751388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>
            <a:extLst>
              <a:ext uri="{FF2B5EF4-FFF2-40B4-BE49-F238E27FC236}">
                <a16:creationId xmlns:a16="http://schemas.microsoft.com/office/drawing/2014/main" id="{76EEA498-8377-4A4B-BA2C-004ED4928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82563"/>
            <a:ext cx="8785225" cy="667543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uk-UA" sz="2800" b="1" i="1" dirty="0">
                <a:solidFill>
                  <a:schemeClr val="tx2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Серпень</a:t>
            </a:r>
          </a:p>
          <a:p>
            <a:pPr algn="ctr" eaLnBrk="1" hangingPunct="1">
              <a:defRPr/>
            </a:pPr>
            <a:r>
              <a:rPr lang="uk-UA" sz="2800" b="1" i="1" dirty="0">
                <a:solidFill>
                  <a:schemeClr val="tx2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          12-13 серпня – Метеорний потік Персеїди</a:t>
            </a:r>
            <a:endParaRPr lang="uk-UA" sz="2800" i="1" dirty="0">
              <a:solidFill>
                <a:schemeClr val="tx2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b="1" i="1" dirty="0">
                <a:solidFill>
                  <a:srgbClr val="000066"/>
                </a:solidFill>
                <a:latin typeface="Constantia" pitchFamily="18" charset="0"/>
              </a:rPr>
            </a:br>
            <a:endParaRPr lang="ru-RU" dirty="0">
              <a:solidFill>
                <a:srgbClr val="000066"/>
              </a:solidFill>
              <a:latin typeface="Constantia" pitchFamily="18" charset="0"/>
            </a:endParaRPr>
          </a:p>
          <a:p>
            <a:pPr marL="0" indent="0" algn="just">
              <a:buFontTx/>
              <a:buNone/>
              <a:defRPr/>
            </a:pPr>
            <a:endParaRPr lang="uk-UA" sz="2800" i="1" dirty="0">
              <a:solidFill>
                <a:schemeClr val="tx2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uk-UA" sz="2000" b="1" i="1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Tx/>
              <a:buNone/>
              <a:defRPr/>
            </a:pPr>
            <a:endParaRPr lang="ru-RU" sz="2800" dirty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  <a:defRPr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uk-UA" sz="2200" b="1" i="1" kern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uk-UA" sz="2200" b="1" i="1" kern="1200" dirty="0">
                <a:solidFill>
                  <a:schemeClr val="tx2"/>
                </a:solidFill>
                <a:latin typeface="Constantia" panose="02030602050306030303" pitchFamily="18" charset="0"/>
              </a:rPr>
              <a:t>Це один з найкращих для спостереження метеорних потоків 2022 року. Персеїди – частинки комети </a:t>
            </a:r>
            <a:r>
              <a:rPr lang="uk-UA" sz="2200" b="1" i="1" kern="1200" dirty="0" err="1">
                <a:solidFill>
                  <a:schemeClr val="tx2"/>
                </a:solidFill>
                <a:latin typeface="Constantia" panose="02030602050306030303" pitchFamily="18" charset="0"/>
              </a:rPr>
              <a:t>Свіфта-Туттля</a:t>
            </a:r>
            <a:r>
              <a:rPr lang="uk-UA" sz="2200" b="1" i="1" kern="1200" dirty="0">
                <a:solidFill>
                  <a:schemeClr val="tx2"/>
                </a:solidFill>
                <a:latin typeface="Constantia" panose="02030602050306030303" pitchFamily="18" charset="0"/>
              </a:rPr>
              <a:t>, яку можна розгледіти в районі сузір’я Персея. Частинки потоку входять у нашу атмосферу і згоряють, в результаті чого виникає промінь світла, який називають "зіркою, що падає" або метеором. </a:t>
            </a:r>
          </a:p>
        </p:txBody>
      </p:sp>
      <p:pic>
        <p:nvPicPr>
          <p:cNvPr id="14339" name="Рисунок 4" descr="Зорепад Персеїди 2022 / фото ua.depositphotos.com">
            <a:extLst>
              <a:ext uri="{FF2B5EF4-FFF2-40B4-BE49-F238E27FC236}">
                <a16:creationId xmlns:a16="http://schemas.microsoft.com/office/drawing/2014/main" id="{E8C4C6FD-E315-4EC0-A6F6-9B4DF9926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268413"/>
            <a:ext cx="511175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>
            <a:extLst>
              <a:ext uri="{FF2B5EF4-FFF2-40B4-BE49-F238E27FC236}">
                <a16:creationId xmlns:a16="http://schemas.microsoft.com/office/drawing/2014/main" id="{D795D186-8516-400B-B6D8-EA6621738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82563"/>
            <a:ext cx="8785225" cy="667543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uk-UA" sz="2800" b="1" i="1" dirty="0">
                <a:solidFill>
                  <a:schemeClr val="tx2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Жовтень</a:t>
            </a:r>
            <a:endParaRPr lang="uk-UA" sz="2800" i="1" dirty="0">
              <a:solidFill>
                <a:schemeClr val="tx2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uk-UA" altLang="uk-UA" sz="2800" b="1" dirty="0">
                <a:solidFill>
                  <a:schemeClr val="tx2"/>
                </a:solidFill>
                <a:latin typeface="Constantia" pitchFamily="18" charset="0"/>
              </a:rPr>
              <a:t>09 - 10 жовтня – метеорний потік Драконіди</a:t>
            </a:r>
            <a:endParaRPr lang="uk-UA" altLang="uk-UA" sz="2800" dirty="0">
              <a:solidFill>
                <a:schemeClr val="tx2"/>
              </a:solidFill>
              <a:latin typeface="Constantia" pitchFamily="18" charset="0"/>
            </a:endParaRPr>
          </a:p>
          <a:p>
            <a:pPr marL="0" indent="0" algn="ctr">
              <a:buFontTx/>
              <a:buNone/>
              <a:defRPr/>
            </a:pPr>
            <a:br>
              <a:rPr lang="ru-RU" b="1" i="1" dirty="0">
                <a:solidFill>
                  <a:srgbClr val="000066"/>
                </a:solidFill>
                <a:latin typeface="Constantia" pitchFamily="18" charset="0"/>
              </a:rPr>
            </a:br>
            <a:endParaRPr lang="ru-RU" dirty="0">
              <a:solidFill>
                <a:srgbClr val="000066"/>
              </a:solidFill>
              <a:latin typeface="Constantia" pitchFamily="18" charset="0"/>
            </a:endParaRPr>
          </a:p>
          <a:p>
            <a:pPr marL="0" indent="0" algn="just">
              <a:buFontTx/>
              <a:buNone/>
              <a:defRPr/>
            </a:pPr>
            <a:endParaRPr lang="uk-UA" sz="2800" i="1" dirty="0">
              <a:solidFill>
                <a:schemeClr val="tx2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uk-UA" sz="2000" b="1" i="1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Tx/>
              <a:buNone/>
              <a:defRPr/>
            </a:pPr>
            <a:endParaRPr lang="ru-RU" sz="2800" dirty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  <a:defRPr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uk-UA" sz="2200" b="1" i="1" kern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altLang="uk-UA" sz="2400" b="1" i="1" dirty="0">
                <a:solidFill>
                  <a:schemeClr val="tx2"/>
                </a:solidFill>
                <a:latin typeface="Constantia" pitchFamily="18" charset="0"/>
              </a:rPr>
              <a:t>Цей потік пов'язаний з кометою </a:t>
            </a:r>
            <a:r>
              <a:rPr lang="uk-UA" altLang="uk-UA" sz="2400" b="1" i="1" dirty="0" err="1">
                <a:solidFill>
                  <a:schemeClr val="tx2"/>
                </a:solidFill>
                <a:latin typeface="Constantia" pitchFamily="18" charset="0"/>
              </a:rPr>
              <a:t>Джакобіні-Циннера</a:t>
            </a:r>
            <a:r>
              <a:rPr lang="uk-UA" altLang="uk-UA" sz="2400" b="1" i="1" dirty="0">
                <a:solidFill>
                  <a:schemeClr val="tx2"/>
                </a:solidFill>
                <a:latin typeface="Constantia" pitchFamily="18" charset="0"/>
              </a:rPr>
              <a:t>, він стає дуже помітним біля </a:t>
            </a:r>
            <a:r>
              <a:rPr lang="uk-UA" altLang="uk-UA" sz="2400" b="1" i="1" dirty="0" err="1">
                <a:solidFill>
                  <a:schemeClr val="tx2"/>
                </a:solidFill>
                <a:latin typeface="Constantia" pitchFamily="18" charset="0"/>
              </a:rPr>
              <a:t>сузіря</a:t>
            </a:r>
            <a:r>
              <a:rPr lang="uk-UA" altLang="uk-UA" sz="2400" b="1" i="1" dirty="0">
                <a:solidFill>
                  <a:schemeClr val="tx2"/>
                </a:solidFill>
                <a:latin typeface="Constantia" pitchFamily="18" charset="0"/>
              </a:rPr>
              <a:t> Дракона. </a:t>
            </a:r>
            <a:r>
              <a:rPr lang="ru-RU" altLang="uk-UA" sz="24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В</a:t>
            </a:r>
            <a:r>
              <a:rPr lang="ru-RU" sz="24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 годину </a:t>
            </a:r>
            <a:r>
              <a:rPr lang="ru-RU" sz="24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можна</a:t>
            </a:r>
            <a:r>
              <a:rPr lang="ru-RU" sz="24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неозброєним</a:t>
            </a:r>
            <a:r>
              <a:rPr lang="ru-RU" sz="24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 оком </a:t>
            </a:r>
            <a:r>
              <a:rPr lang="ru-RU" sz="24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помітити</a:t>
            </a:r>
            <a:r>
              <a:rPr lang="ru-RU" sz="24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від</a:t>
            </a:r>
            <a:r>
              <a:rPr lang="ru-RU" sz="24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 5 до 18 </a:t>
            </a:r>
            <a:r>
              <a:rPr lang="ru-RU" sz="24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палаючих</a:t>
            </a:r>
            <a:r>
              <a:rPr lang="ru-RU" sz="24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частинок</a:t>
            </a:r>
            <a:r>
              <a:rPr lang="ru-RU" sz="24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. Земля проходить через скуп</a:t>
            </a:r>
            <a:r>
              <a:rPr lang="uk-UA" sz="24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ч</a:t>
            </a:r>
            <a:r>
              <a:rPr lang="ru-RU" sz="24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ення</a:t>
            </a:r>
            <a:r>
              <a:rPr lang="ru-RU" sz="24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 пилу і </a:t>
            </a:r>
            <a:r>
              <a:rPr lang="ru-RU" sz="24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сміття</a:t>
            </a:r>
            <a:r>
              <a:rPr lang="ru-RU" sz="24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, </a:t>
            </a:r>
            <a:r>
              <a:rPr lang="ru-RU" sz="24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залишені</a:t>
            </a:r>
            <a:r>
              <a:rPr lang="ru-RU" sz="24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 кометою </a:t>
            </a:r>
            <a:r>
              <a:rPr lang="ru-RU" sz="24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Джакобіні-Циннера</a:t>
            </a:r>
            <a:r>
              <a:rPr lang="ru-RU" sz="24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. </a:t>
            </a:r>
            <a:r>
              <a:rPr lang="ru-RU" sz="24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Назва</a:t>
            </a:r>
            <a:r>
              <a:rPr lang="ru-RU" sz="24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Драконіди</a:t>
            </a:r>
            <a:r>
              <a:rPr lang="ru-RU" sz="24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 походить </a:t>
            </a:r>
            <a:r>
              <a:rPr lang="ru-RU" sz="24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від</a:t>
            </a:r>
            <a:r>
              <a:rPr lang="ru-RU" sz="24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сузір'я</a:t>
            </a:r>
            <a:r>
              <a:rPr lang="ru-RU" sz="24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 Дракон, в </a:t>
            </a:r>
            <a:r>
              <a:rPr lang="ru-RU" sz="24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якому</a:t>
            </a:r>
            <a:r>
              <a:rPr lang="ru-RU" sz="24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знаходиться</a:t>
            </a:r>
            <a:r>
              <a:rPr lang="ru-RU" sz="24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радіант</a:t>
            </a:r>
            <a:r>
              <a:rPr lang="ru-RU" sz="24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цього</a:t>
            </a:r>
            <a:r>
              <a:rPr lang="ru-RU" sz="24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 потоку</a:t>
            </a:r>
            <a:endParaRPr lang="uk-UA" sz="2400" b="1" i="1" kern="1200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15363" name="Рисунок 3">
            <a:extLst>
              <a:ext uri="{FF2B5EF4-FFF2-40B4-BE49-F238E27FC236}">
                <a16:creationId xmlns:a16="http://schemas.microsoft.com/office/drawing/2014/main" id="{06DCF900-4AC6-4A86-8509-1D1D6237F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12875"/>
            <a:ext cx="583247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2">
            <a:extLst>
              <a:ext uri="{FF2B5EF4-FFF2-40B4-BE49-F238E27FC236}">
                <a16:creationId xmlns:a16="http://schemas.microsoft.com/office/drawing/2014/main" id="{FF57B44D-6477-433A-947D-6CEDA3B21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288"/>
            <a:ext cx="8820150" cy="1163638"/>
          </a:xfrm>
        </p:spPr>
        <p:txBody>
          <a:bodyPr/>
          <a:lstStyle/>
          <a:p>
            <a:pPr algn="ctr"/>
            <a:r>
              <a:rPr lang="uk-UA" altLang="ru-RU" b="1" i="1">
                <a:latin typeface="Constantia" panose="02030602050306030303" pitchFamily="18" charset="0"/>
              </a:rPr>
              <a:t>Листопад</a:t>
            </a:r>
            <a:br>
              <a:rPr lang="ru-RU" altLang="ru-RU" b="1" i="1">
                <a:latin typeface="Constantia" panose="02030602050306030303" pitchFamily="18" charset="0"/>
              </a:rPr>
            </a:br>
            <a:r>
              <a:rPr lang="uk-UA" altLang="uk-UA" sz="2800" b="1">
                <a:latin typeface="Constantia" panose="02030602050306030303" pitchFamily="18" charset="0"/>
              </a:rPr>
              <a:t>16-17 листопада – Метеорний потік Леоніди</a:t>
            </a:r>
            <a:br>
              <a:rPr lang="uk-UA" altLang="uk-UA" sz="2800">
                <a:latin typeface="Constantia" panose="02030602050306030303" pitchFamily="18" charset="0"/>
              </a:rPr>
            </a:br>
            <a:br>
              <a:rPr lang="ru-RU" altLang="ru-RU" sz="3200" b="1" i="1">
                <a:latin typeface="Constantia" panose="02030602050306030303" pitchFamily="18" charset="0"/>
              </a:rPr>
            </a:br>
            <a:endParaRPr lang="ru-RU" altLang="ru-RU" sz="320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0BA8E8-A78F-41E7-A4BB-C16917577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9350"/>
            <a:ext cx="8964613" cy="58054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uk-UA" sz="2000" b="1" i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>
              <a:defRPr/>
            </a:pPr>
            <a:endParaRPr lang="uk-UA" sz="2000" b="1" i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>
              <a:defRPr/>
            </a:pPr>
            <a:endParaRPr lang="uk-UA" sz="2000" b="1" i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>
              <a:defRPr/>
            </a:pPr>
            <a:endParaRPr lang="uk-UA" sz="2000" b="1" i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>
              <a:defRPr/>
            </a:pPr>
            <a:endParaRPr lang="uk-UA" sz="2000" b="1" i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>
              <a:defRPr/>
            </a:pPr>
            <a:endParaRPr lang="uk-UA" sz="2000" b="1" i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>
              <a:defRPr/>
            </a:pPr>
            <a:endParaRPr lang="uk-UA" sz="2000" b="1" i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uk-UA" sz="22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Леоніди— інтенсивний метеорний дощ, пов'язаний із кометою </a:t>
            </a:r>
            <a:r>
              <a:rPr lang="uk-UA" sz="22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Темпеля</a:t>
            </a:r>
            <a:r>
              <a:rPr lang="uk-UA" sz="22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 — </a:t>
            </a:r>
            <a:r>
              <a:rPr lang="uk-UA" sz="22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Туттля</a:t>
            </a:r>
            <a:r>
              <a:rPr lang="uk-UA" sz="22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.  Вважається, що він утворюється з речовини, яка втрачається кометою, коли вона проходить поблизу Сонця. </a:t>
            </a:r>
            <a:r>
              <a:rPr lang="ru-RU" sz="22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Коли Земля проходить через </a:t>
            </a:r>
            <a:r>
              <a:rPr lang="ru-RU" sz="22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метеорний</a:t>
            </a:r>
            <a:r>
              <a:rPr lang="ru-RU" sz="22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u-RU" sz="22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потік</a:t>
            </a:r>
            <a:r>
              <a:rPr lang="ru-RU" sz="22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, </a:t>
            </a:r>
            <a:r>
              <a:rPr lang="ru-RU" sz="22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його</a:t>
            </a:r>
            <a:r>
              <a:rPr lang="ru-RU" sz="22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u-RU" sz="22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частинки</a:t>
            </a:r>
            <a:r>
              <a:rPr lang="ru-RU" sz="22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u-RU" sz="22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розміром</a:t>
            </a:r>
            <a:r>
              <a:rPr lang="ru-RU" sz="22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u-RU" sz="22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із</a:t>
            </a:r>
            <a:r>
              <a:rPr lang="ru-RU" sz="22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u-RU" sz="22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піщинку</a:t>
            </a:r>
            <a:r>
              <a:rPr lang="ru-RU" sz="22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u-RU" sz="22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спалахують</a:t>
            </a:r>
            <a:r>
              <a:rPr lang="ru-RU" sz="22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 у </a:t>
            </a:r>
            <a:r>
              <a:rPr lang="ru-RU" sz="22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атмосфері</a:t>
            </a:r>
            <a:r>
              <a:rPr lang="ru-RU" sz="22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 і </a:t>
            </a:r>
            <a:r>
              <a:rPr lang="ru-RU" sz="22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він</a:t>
            </a:r>
            <a:r>
              <a:rPr lang="ru-RU" sz="22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u-RU" sz="22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стає</a:t>
            </a:r>
            <a:r>
              <a:rPr lang="ru-RU" sz="22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u-RU" sz="22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видимим</a:t>
            </a:r>
            <a:r>
              <a:rPr lang="ru-RU" sz="22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 у </a:t>
            </a:r>
            <a:r>
              <a:rPr lang="ru-RU" sz="22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вигляді</a:t>
            </a:r>
            <a:r>
              <a:rPr lang="ru-RU" sz="22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 метеорного </a:t>
            </a:r>
            <a:r>
              <a:rPr lang="ru-RU" sz="22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дощу</a:t>
            </a:r>
            <a:r>
              <a:rPr lang="ru-RU" sz="22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, </a:t>
            </a:r>
            <a:r>
              <a:rPr lang="ru-RU" sz="22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створюючи</a:t>
            </a:r>
            <a:r>
              <a:rPr lang="ru-RU" sz="22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u-RU" sz="22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вигляд</a:t>
            </a:r>
            <a:r>
              <a:rPr lang="ru-RU" sz="22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u-RU" sz="22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падаючих</a:t>
            </a:r>
            <a:r>
              <a:rPr lang="ru-RU" sz="22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u-RU" sz="2200" b="1" i="1" dirty="0" err="1">
                <a:solidFill>
                  <a:schemeClr val="tx2"/>
                </a:solidFill>
                <a:latin typeface="Constantia" panose="02030602050306030303" pitchFamily="18" charset="0"/>
              </a:rPr>
              <a:t>зірок</a:t>
            </a:r>
            <a:r>
              <a:rPr lang="ru-RU" sz="22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. </a:t>
            </a:r>
            <a:r>
              <a:rPr lang="uk-UA" sz="22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Вони отримали свою назву від латинської назви сузір'я Лева</a:t>
            </a:r>
          </a:p>
        </p:txBody>
      </p:sp>
      <p:sp>
        <p:nvSpPr>
          <p:cNvPr id="16388" name="Прямоугольник 4">
            <a:extLst>
              <a:ext uri="{FF2B5EF4-FFF2-40B4-BE49-F238E27FC236}">
                <a16:creationId xmlns:a16="http://schemas.microsoft.com/office/drawing/2014/main" id="{FB2F433A-14EF-45FF-AE39-F8CCC57AE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136775"/>
            <a:ext cx="85693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uk-UA" altLang="ru-RU" sz="2600">
                <a:cs typeface="Calibri" panose="020F0502020204030204" pitchFamily="34" charset="0"/>
              </a:rPr>
              <a:t> </a:t>
            </a:r>
            <a:endParaRPr lang="ru-RU" altLang="ru-RU" sz="2600"/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4BB6FB14-577D-4FD1-8E23-8576B0A0F886}"/>
              </a:ext>
            </a:extLst>
          </p:cNvPr>
          <p:cNvSpPr txBox="1">
            <a:spLocks/>
          </p:cNvSpPr>
          <p:nvPr/>
        </p:nvSpPr>
        <p:spPr bwMode="auto">
          <a:xfrm>
            <a:off x="11052175" y="7966075"/>
            <a:ext cx="3190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kumimoji="0" lang="ru-RU" sz="2000" kern="0"/>
          </a:p>
          <a:p>
            <a:pPr>
              <a:defRPr/>
            </a:pPr>
            <a:endParaRPr kumimoji="0" lang="ru-RU" sz="2000" kern="0"/>
          </a:p>
          <a:p>
            <a:pPr>
              <a:defRPr/>
            </a:pPr>
            <a:endParaRPr kumimoji="0" lang="ru-RU" sz="2000" kern="0"/>
          </a:p>
          <a:p>
            <a:pPr>
              <a:defRPr/>
            </a:pPr>
            <a:endParaRPr kumimoji="0" lang="ru-RU" sz="2000" kern="0"/>
          </a:p>
          <a:p>
            <a:pPr>
              <a:defRPr/>
            </a:pPr>
            <a:endParaRPr kumimoji="0" lang="ru-RU" sz="2000" kern="0"/>
          </a:p>
          <a:p>
            <a:pPr>
              <a:defRPr/>
            </a:pPr>
            <a:endParaRPr kumimoji="0" lang="ru-RU" sz="2000" kern="0"/>
          </a:p>
          <a:p>
            <a:pPr marL="0" indent="0">
              <a:buFontTx/>
              <a:buNone/>
              <a:defRPr/>
            </a:pPr>
            <a:endParaRPr kumimoji="0" lang="ru-RU" sz="2000" kern="0" dirty="0"/>
          </a:p>
        </p:txBody>
      </p:sp>
      <p:pic>
        <p:nvPicPr>
          <p:cNvPr id="16390" name="Рисунок 6" descr="image">
            <a:extLst>
              <a:ext uri="{FF2B5EF4-FFF2-40B4-BE49-F238E27FC236}">
                <a16:creationId xmlns:a16="http://schemas.microsoft.com/office/drawing/2014/main" id="{614194A4-F3AA-4C87-8EB3-9D17AAA89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1190625"/>
            <a:ext cx="46799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>
            <a:extLst>
              <a:ext uri="{FF2B5EF4-FFF2-40B4-BE49-F238E27FC236}">
                <a16:creationId xmlns:a16="http://schemas.microsoft.com/office/drawing/2014/main" id="{FBB60783-E007-42FE-8366-C9C41BDE1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82563"/>
            <a:ext cx="8785225" cy="667543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uk-UA" sz="2800" b="1" i="1" dirty="0">
                <a:solidFill>
                  <a:schemeClr val="tx2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Грудень</a:t>
            </a:r>
          </a:p>
          <a:p>
            <a:pPr marL="0" indent="0" algn="ctr">
              <a:buFontTx/>
              <a:buNone/>
              <a:defRPr/>
            </a:pPr>
            <a:r>
              <a:rPr lang="uk-UA" sz="2800" b="1" i="1" dirty="0">
                <a:solidFill>
                  <a:schemeClr val="tx2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4-17 грудня – Зорепад </a:t>
            </a:r>
            <a:r>
              <a:rPr lang="uk-UA" sz="2800" b="1" i="1" dirty="0" err="1">
                <a:solidFill>
                  <a:schemeClr val="tx2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Гемініди</a:t>
            </a:r>
            <a:endParaRPr lang="uk-UA" sz="2800" b="1" i="1" dirty="0">
              <a:solidFill>
                <a:schemeClr val="tx2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  <a:defRPr/>
            </a:pPr>
            <a:endParaRPr lang="uk-UA" sz="2800" b="1" i="1" dirty="0">
              <a:solidFill>
                <a:schemeClr val="tx2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uk-UA" sz="2800" i="1" dirty="0">
              <a:solidFill>
                <a:schemeClr val="tx2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b="1" i="1" dirty="0">
                <a:solidFill>
                  <a:srgbClr val="000066"/>
                </a:solidFill>
                <a:latin typeface="Constantia" pitchFamily="18" charset="0"/>
              </a:rPr>
            </a:br>
            <a:endParaRPr lang="ru-RU" dirty="0">
              <a:solidFill>
                <a:srgbClr val="000066"/>
              </a:solidFill>
              <a:latin typeface="Constantia" pitchFamily="18" charset="0"/>
            </a:endParaRPr>
          </a:p>
          <a:p>
            <a:pPr marL="0" indent="0" algn="just">
              <a:buFontTx/>
              <a:buNone/>
              <a:defRPr/>
            </a:pPr>
            <a:endParaRPr lang="uk-UA" sz="2800" i="1" dirty="0">
              <a:solidFill>
                <a:schemeClr val="tx2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uk-UA" sz="2000" b="1" i="1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ru-RU" sz="2800" dirty="0">
              <a:solidFill>
                <a:schemeClr val="tx2"/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uk-UA" sz="2200" b="1" i="1" kern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b="1" i="1" kern="1200" dirty="0">
                <a:solidFill>
                  <a:schemeClr val="tx2"/>
                </a:solidFill>
                <a:latin typeface="Constantia" panose="02030602050306030303" pitchFamily="18" charset="0"/>
              </a:rPr>
              <a:t>На відміну від інших метеорних потоків </a:t>
            </a:r>
            <a:r>
              <a:rPr lang="uk-UA" sz="2200" b="1" i="1" kern="1200" dirty="0" err="1">
                <a:solidFill>
                  <a:schemeClr val="tx2"/>
                </a:solidFill>
                <a:latin typeface="Constantia" panose="02030602050306030303" pitchFamily="18" charset="0"/>
              </a:rPr>
              <a:t>Гемініди</a:t>
            </a:r>
            <a:r>
              <a:rPr lang="uk-UA" sz="2200" b="1" i="1" kern="1200" dirty="0">
                <a:solidFill>
                  <a:schemeClr val="tx2"/>
                </a:solidFill>
                <a:latin typeface="Constantia" panose="02030602050306030303" pitchFamily="18" charset="0"/>
              </a:rPr>
              <a:t> не пов’язані з кометою, зоряний дощ викликають уламки астероїду Фаетон 3200. Ці метеори можна побачити неозброєним оком в будь-якій точці небосхилу, але найчастіше із Землі здається, що вони летять із сузір’я Близнюків.</a:t>
            </a:r>
          </a:p>
          <a:p>
            <a:pPr marL="0" indent="0" algn="just">
              <a:buFontTx/>
              <a:buNone/>
              <a:defRPr/>
            </a:pPr>
            <a:endParaRPr lang="uk-UA" sz="2200" b="1" i="1" kern="1200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17411" name="Рисунок 2">
            <a:extLst>
              <a:ext uri="{FF2B5EF4-FFF2-40B4-BE49-F238E27FC236}">
                <a16:creationId xmlns:a16="http://schemas.microsoft.com/office/drawing/2014/main" id="{EE034CC2-2D4D-43EA-9F18-5D3CF42B0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412875"/>
            <a:ext cx="58324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>
            <a:extLst>
              <a:ext uri="{FF2B5EF4-FFF2-40B4-BE49-F238E27FC236}">
                <a16:creationId xmlns:a16="http://schemas.microsoft.com/office/drawing/2014/main" id="{A26836DD-D945-4267-911E-80DA90E2D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93688"/>
            <a:ext cx="8785225" cy="6048375"/>
          </a:xfrm>
        </p:spPr>
        <p:txBody>
          <a:bodyPr/>
          <a:lstStyle/>
          <a:p>
            <a:pPr>
              <a:defRPr/>
            </a:pPr>
            <a:r>
              <a:rPr lang="ru-RU" b="1" dirty="0"/>
              <a:t>Практична </a:t>
            </a:r>
            <a:r>
              <a:rPr lang="ru-RU" b="1" dirty="0" err="1"/>
              <a:t>значущість</a:t>
            </a:r>
            <a:r>
              <a:rPr lang="ru-RU" b="1" dirty="0"/>
              <a:t> </a:t>
            </a:r>
            <a:r>
              <a:rPr lang="ru-RU" b="1" dirty="0" err="1"/>
              <a:t>проєкту</a:t>
            </a:r>
            <a:r>
              <a:rPr lang="ru-RU" b="1" dirty="0"/>
              <a:t>: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використати</a:t>
            </a:r>
            <a:r>
              <a:rPr lang="ru-RU" dirty="0"/>
              <a:t> на уроках </a:t>
            </a:r>
            <a:r>
              <a:rPr lang="ru-RU" dirty="0" err="1"/>
              <a:t>астрономії</a:t>
            </a:r>
            <a:r>
              <a:rPr lang="ru-RU" dirty="0"/>
              <a:t>, факультативах та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гурткової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</a:t>
            </a:r>
            <a:endParaRPr lang="ru-RU" sz="2800" dirty="0"/>
          </a:p>
          <a:p>
            <a:pPr>
              <a:defRPr/>
            </a:pPr>
            <a:r>
              <a:rPr lang="uk-UA" dirty="0"/>
              <a:t>Дослідження виконували поетапно: вивчили джерела інформації щодо очікуваних астрономічних подій у 2022 році, обрали на нашу думку найяскравіші з них, ознайомилися з обраними явищами більш докладніше та оформили календар.</a:t>
            </a:r>
            <a:endParaRPr lang="ru-RU" sz="2800" dirty="0"/>
          </a:p>
          <a:p>
            <a:pPr marL="0" indent="0" algn="ctr">
              <a:buFontTx/>
              <a:buNone/>
              <a:defRPr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0" indent="0" algn="ctr">
              <a:buFontTx/>
              <a:buNone/>
              <a:defRPr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</a:p>
          <a:p>
            <a:pPr marL="0" indent="0" algn="ctr">
              <a:buFontTx/>
              <a:buNone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  <a:defRPr/>
            </a:pPr>
            <a:endParaRPr lang="uk-UA" alt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>
            <a:extLst>
              <a:ext uri="{FF2B5EF4-FFF2-40B4-BE49-F238E27FC236}">
                <a16:creationId xmlns:a16="http://schemas.microsoft.com/office/drawing/2014/main" id="{30E85F49-1514-40CF-BEF4-BD6CEFDC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93688"/>
            <a:ext cx="8785225" cy="604837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uk-UA" dirty="0"/>
              <a:t>Висновок:</a:t>
            </a:r>
          </a:p>
          <a:p>
            <a:pPr marL="0" indent="0" algn="ctr">
              <a:buFontTx/>
              <a:buNone/>
              <a:defRPr/>
            </a:pPr>
            <a:r>
              <a:rPr lang="uk-UA" dirty="0"/>
              <a:t>згідно досліджених джерел інформації у 2022 році передбачалось  79 астрономічних подій. Порівняно з 2021 роком  2022 рік був багатий  на різні події: на повні місячні та сонячні затемнення, велику кількість метеорних потоків. Також можна було спостерігати неординарне та цікаве явище – парад п’яти планет та     планетарне тріо.</a:t>
            </a:r>
            <a:endParaRPr lang="ru-RU" sz="2800" dirty="0"/>
          </a:p>
          <a:p>
            <a:pPr marL="0" indent="0" algn="ctr">
              <a:buFontTx/>
              <a:buNone/>
              <a:defRPr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0" indent="0" algn="ctr">
              <a:buFontTx/>
              <a:buNone/>
              <a:defRPr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</a:p>
          <a:p>
            <a:pPr marL="0" indent="0" algn="ctr">
              <a:buFontTx/>
              <a:buNone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  <a:defRPr/>
            </a:pPr>
            <a:endParaRPr lang="uk-UA" altLang="ru-RU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>
            <a:extLst>
              <a:ext uri="{FF2B5EF4-FFF2-40B4-BE49-F238E27FC236}">
                <a16:creationId xmlns:a16="http://schemas.microsoft.com/office/drawing/2014/main" id="{9AAF3FCB-DDD4-49F2-8BC6-D5C2047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93688"/>
            <a:ext cx="8785225" cy="6048375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uk-UA"/>
              <a:t> </a:t>
            </a:r>
          </a:p>
          <a:p>
            <a:pPr marL="0" indent="0" algn="just">
              <a:buFontTx/>
              <a:buNone/>
              <a:defRPr/>
            </a:pPr>
            <a:r>
              <a:rPr lang="uk-UA" sz="3600"/>
              <a:t>Маленькі </a:t>
            </a:r>
            <a:r>
              <a:rPr lang="uk-UA" sz="3600" dirty="0"/>
              <a:t>кроки, які я роблю сьогодні  у напрямку покращення  моїх досліджень,  можуть  стати великим здобутком  у майбутньому. І саме це мотивує мене продовжувати вивчати астрономію .</a:t>
            </a:r>
            <a:endParaRPr lang="ru-RU" sz="3600" dirty="0"/>
          </a:p>
          <a:p>
            <a:pPr algn="ctr">
              <a:defRPr/>
            </a:pPr>
            <a:endParaRPr lang="ru-RU" sz="3600" dirty="0"/>
          </a:p>
          <a:p>
            <a:pPr marL="0" indent="0" algn="ctr">
              <a:buFontTx/>
              <a:buNone/>
              <a:defRPr/>
            </a:pPr>
            <a:r>
              <a:rPr lang="uk-UA" sz="3600" dirty="0"/>
              <a:t>    </a:t>
            </a:r>
          </a:p>
          <a:p>
            <a:pPr marL="0" indent="0" algn="ctr">
              <a:buFontTx/>
              <a:buNone/>
              <a:defRPr/>
            </a:pPr>
            <a:r>
              <a:rPr lang="uk-UA" sz="3600" dirty="0"/>
              <a:t>  Дякую за таку  можливість і гарного мирного всім дня ! 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</a:p>
          <a:p>
            <a:pPr marL="0" indent="0" algn="ctr">
              <a:buFontTx/>
              <a:buNone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  <a:defRPr/>
            </a:pPr>
            <a:endParaRPr lang="uk-UA" alt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A83A52E-F417-486C-8246-61830A5AD1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692150"/>
            <a:ext cx="8288338" cy="3097213"/>
          </a:xfrm>
        </p:spPr>
        <p:txBody>
          <a:bodyPr/>
          <a:lstStyle/>
          <a:p>
            <a:r>
              <a:rPr lang="uk-UA" altLang="ru-RU" b="1"/>
              <a:t> </a:t>
            </a:r>
            <a:r>
              <a:rPr lang="uk-UA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 дослідження: астрономічні події та явища  2022 року.</a:t>
            </a:r>
            <a:b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дослідження: перебіг найбільш незвичайних та яскравих астрономічних подій  поточного року.</a:t>
            </a:r>
            <a:b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b="1">
              <a:solidFill>
                <a:srgbClr val="92D050"/>
              </a:solidFill>
              <a:latin typeface="Segoe Script" panose="030B0504020000000003" pitchFamily="66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D914016-6E25-4485-92B3-D236C2876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3933825"/>
            <a:ext cx="9036050" cy="2009775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uk-UA" alt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Мета дослідження: створення календаря найяскравіших астрономічних подій та явищ, які можна  було спостерігати на зоряному небі північної півкулі  упродовж 2022року.</a:t>
            </a:r>
            <a:endParaRPr lang="ru-RU" altLang="ru-RU" sz="26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2B4AA72-A901-425D-BB4B-3FEFC09D77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001000" cy="1104900"/>
          </a:xfrm>
        </p:spPr>
        <p:txBody>
          <a:bodyPr/>
          <a:lstStyle/>
          <a:p>
            <a:pPr algn="ctr" eaLnBrk="1" hangingPunct="1"/>
            <a:r>
              <a:rPr lang="uk-UA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CB4E045-EEB6-4C3F-AAFC-709506304C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810000"/>
          </a:xfrm>
        </p:spPr>
        <p:txBody>
          <a:bodyPr/>
          <a:lstStyle/>
          <a:p>
            <a:endParaRPr lang="uk-UA" altLang="ru-RU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літературу та інтернет джерела щодо астрономічних подій поточного року;</a:t>
            </a:r>
            <a:endParaRPr lang="ru-RU" altLang="ru-RU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 календар найяскравіших астрономічних подій на 2022 рік;</a:t>
            </a:r>
            <a:endParaRPr lang="ru-RU" altLang="ru-RU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 процеси перебігу астрономічних явищ;</a:t>
            </a:r>
            <a:endParaRPr lang="ru-RU" altLang="ru-RU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 висновки щодо особливостей 2022 року в ракурсі астрономічних подій.</a:t>
            </a:r>
            <a:endParaRPr lang="ru-RU" altLang="ru-RU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2">
            <a:extLst>
              <a:ext uri="{FF2B5EF4-FFF2-40B4-BE49-F238E27FC236}">
                <a16:creationId xmlns:a16="http://schemas.microsoft.com/office/drawing/2014/main" id="{056B55B8-20A8-4E0C-842F-F4B000D31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b="1">
                <a:solidFill>
                  <a:srgbClr val="92D050"/>
                </a:solidFill>
                <a:latin typeface="Segoe Script" panose="030B0504020000000003" pitchFamily="66" charset="0"/>
              </a:rPr>
              <a:t>Актуальність дослідження </a:t>
            </a:r>
            <a:endParaRPr lang="ru-RU" altLang="ru-RU"/>
          </a:p>
        </p:txBody>
      </p:sp>
      <p:sp>
        <p:nvSpPr>
          <p:cNvPr id="6147" name="Объект 3">
            <a:extLst>
              <a:ext uri="{FF2B5EF4-FFF2-40B4-BE49-F238E27FC236}">
                <a16:creationId xmlns:a16="http://schemas.microsoft.com/office/drawing/2014/main" id="{A0409BB4-869D-458A-B08E-642270BC8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513"/>
            <a:ext cx="7772400" cy="4648200"/>
          </a:xfrm>
        </p:spPr>
        <p:txBody>
          <a:bodyPr/>
          <a:lstStyle/>
          <a:p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6148" name="Прямоугольник 4">
            <a:extLst>
              <a:ext uri="{FF2B5EF4-FFF2-40B4-BE49-F238E27FC236}">
                <a16:creationId xmlns:a16="http://schemas.microsoft.com/office/drawing/2014/main" id="{9DAFF81B-736F-4780-85FC-2176A0CC9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136775"/>
            <a:ext cx="856932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uk-UA" altLang="ru-RU" sz="2600">
                <a:cs typeface="Calibri" panose="020F0502020204030204" pitchFamily="34" charset="0"/>
              </a:rPr>
              <a:t> полягає в необхідності глибокого і повного розуміння</a:t>
            </a:r>
            <a:r>
              <a:rPr lang="uk-UA" altLang="ru-RU" sz="2600">
                <a:cs typeface="Times New Roman" panose="02020603050405020304" pitchFamily="18" charset="0"/>
              </a:rPr>
              <a:t> астрономічних об’єктів, основних закономірностей перебігу астрономічних явищ, загального уявлення про будову Всесвіту, методи його пізнання, а також  усвідомлення ролі астрономічного знання в житті людини й суспільному розвитку. </a:t>
            </a:r>
            <a:endParaRPr lang="ru-RU" altLang="ru-RU" sz="2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>
            <a:extLst>
              <a:ext uri="{FF2B5EF4-FFF2-40B4-BE49-F238E27FC236}">
                <a16:creationId xmlns:a16="http://schemas.microsoft.com/office/drawing/2014/main" id="{B6D8E51F-0E5E-4344-AD9E-7A8CB012F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3688"/>
            <a:ext cx="8964613" cy="656431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uk-UA" sz="2800" b="1" i="1" dirty="0">
                <a:solidFill>
                  <a:schemeClr val="tx2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Січень</a:t>
            </a:r>
          </a:p>
          <a:p>
            <a:pPr marL="0" indent="0" algn="ctr">
              <a:buFontTx/>
              <a:buNone/>
              <a:defRPr/>
            </a:pPr>
            <a:r>
              <a:rPr lang="uk-UA" sz="2800" b="1" i="1" dirty="0">
                <a:solidFill>
                  <a:schemeClr val="tx2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08.01-11.022- </a:t>
            </a:r>
            <a:r>
              <a:rPr lang="uk-UA" sz="2400" b="1" i="1" dirty="0">
                <a:solidFill>
                  <a:schemeClr val="tx2"/>
                </a:solidFill>
              </a:rPr>
              <a:t>Планетарне тріо -зустріч перед світанком</a:t>
            </a:r>
            <a:endParaRPr lang="uk-UA" sz="2400" b="1" i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ru-RU" sz="2800" dirty="0">
              <a:solidFill>
                <a:schemeClr val="tx2"/>
              </a:solidFill>
            </a:endParaRPr>
          </a:p>
          <a:p>
            <a:pPr>
              <a:defRPr/>
            </a:pPr>
            <a:endParaRPr lang="uk-UA" sz="1600" dirty="0"/>
          </a:p>
          <a:p>
            <a:pPr>
              <a:defRPr/>
            </a:pPr>
            <a:r>
              <a:rPr lang="uk-UA" sz="1600" dirty="0"/>
              <a:t>         </a:t>
            </a:r>
            <a:endParaRPr lang="ru-RU" sz="1600" dirty="0"/>
          </a:p>
          <a:p>
            <a:pPr marL="0" indent="0" algn="ctr">
              <a:buFontTx/>
              <a:buNone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  <a:p>
            <a:pPr marL="0" indent="0">
              <a:buFontTx/>
              <a:buNone/>
              <a:defRPr/>
            </a:pPr>
            <a:endParaRPr lang="ru-RU" sz="2000" dirty="0"/>
          </a:p>
          <a:p>
            <a:pPr marL="0" indent="0">
              <a:buFontTx/>
              <a:buNone/>
              <a:defRPr/>
            </a:pP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космічне</a:t>
            </a:r>
            <a:r>
              <a:rPr lang="ru-RU" sz="2000" dirty="0"/>
              <a:t> </a:t>
            </a:r>
            <a:r>
              <a:rPr lang="ru-RU" sz="2000" dirty="0" err="1"/>
              <a:t>явище</a:t>
            </a:r>
            <a:r>
              <a:rPr lang="ru-RU" sz="2000" dirty="0"/>
              <a:t>, коли </a:t>
            </a:r>
            <a:r>
              <a:rPr lang="ru-RU" sz="2000" dirty="0" err="1"/>
              <a:t>планетарне</a:t>
            </a:r>
            <a:r>
              <a:rPr lang="ru-RU" sz="2000" dirty="0"/>
              <a:t> </a:t>
            </a:r>
            <a:r>
              <a:rPr lang="ru-RU" sz="2000" dirty="0" err="1"/>
              <a:t>тріо</a:t>
            </a:r>
            <a:r>
              <a:rPr lang="ru-RU" sz="2000" dirty="0"/>
              <a:t> </a:t>
            </a:r>
            <a:r>
              <a:rPr lang="ru-RU" sz="2000" dirty="0" err="1"/>
              <a:t>утворюють</a:t>
            </a:r>
            <a:r>
              <a:rPr lang="ru-RU" sz="2000" dirty="0"/>
              <a:t> три </a:t>
            </a:r>
            <a:r>
              <a:rPr lang="ru-RU" sz="2000" dirty="0" err="1"/>
              <a:t>планети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поміщаються</a:t>
            </a:r>
            <a:r>
              <a:rPr lang="ru-RU" sz="2000" dirty="0"/>
              <a:t> в коло </a:t>
            </a:r>
            <a:r>
              <a:rPr lang="ru-RU" sz="2000" dirty="0" err="1"/>
              <a:t>діаметром</a:t>
            </a:r>
            <a:r>
              <a:rPr lang="ru-RU" sz="2000" dirty="0"/>
              <a:t> </a:t>
            </a:r>
            <a:r>
              <a:rPr lang="ru-RU" sz="2000" dirty="0" err="1"/>
              <a:t>менше</a:t>
            </a:r>
            <a:r>
              <a:rPr lang="ru-RU" sz="2000" dirty="0"/>
              <a:t> 5 </a:t>
            </a:r>
            <a:r>
              <a:rPr lang="ru-RU" sz="2000" dirty="0" err="1"/>
              <a:t>градусів</a:t>
            </a:r>
            <a:r>
              <a:rPr lang="ru-RU" sz="2000" dirty="0"/>
              <a:t>. </a:t>
            </a:r>
            <a:r>
              <a:rPr lang="ru-RU" sz="2000" dirty="0" err="1"/>
              <a:t>Планетарне</a:t>
            </a:r>
            <a:r>
              <a:rPr lang="ru-RU" sz="2000" dirty="0"/>
              <a:t> </a:t>
            </a:r>
            <a:r>
              <a:rPr lang="ru-RU" sz="2000" dirty="0" err="1"/>
              <a:t>тріо</a:t>
            </a:r>
            <a:r>
              <a:rPr lang="ru-RU" sz="2000" dirty="0"/>
              <a:t> </a:t>
            </a:r>
            <a:r>
              <a:rPr lang="ru-RU" sz="2000" dirty="0" err="1"/>
              <a:t>Меркурія</a:t>
            </a:r>
            <a:r>
              <a:rPr lang="ru-RU" sz="2000" dirty="0"/>
              <a:t>, </a:t>
            </a:r>
            <a:r>
              <a:rPr lang="ru-RU" sz="2000" dirty="0" err="1"/>
              <a:t>Юпітера</a:t>
            </a:r>
            <a:r>
              <a:rPr lang="ru-RU" sz="2000" dirty="0"/>
              <a:t> і Сатурна в </a:t>
            </a:r>
            <a:r>
              <a:rPr lang="ru-RU" sz="2000" dirty="0" err="1"/>
              <a:t>січні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першим з </a:t>
            </a:r>
            <a:r>
              <a:rPr lang="ru-RU" sz="2000" dirty="0" err="1"/>
              <a:t>двох</a:t>
            </a:r>
            <a:r>
              <a:rPr lang="ru-RU" sz="2000" dirty="0"/>
              <a:t> </a:t>
            </a:r>
            <a:r>
              <a:rPr lang="ru-RU" sz="2000" dirty="0" err="1"/>
              <a:t>планетарних</a:t>
            </a:r>
            <a:r>
              <a:rPr lang="ru-RU" sz="2000" dirty="0"/>
              <a:t> </a:t>
            </a:r>
            <a:r>
              <a:rPr lang="ru-RU" sz="2000" dirty="0" err="1"/>
              <a:t>тріо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буде </a:t>
            </a:r>
            <a:r>
              <a:rPr lang="ru-RU" sz="2000" dirty="0" err="1"/>
              <a:t>побачити</a:t>
            </a:r>
            <a:r>
              <a:rPr lang="ru-RU" sz="2000" dirty="0"/>
              <a:t> </a:t>
            </a:r>
            <a:r>
              <a:rPr lang="uk-UA" sz="2000" dirty="0"/>
              <a:t>07.01.</a:t>
            </a:r>
            <a:r>
              <a:rPr lang="ru-RU" sz="2000" dirty="0"/>
              <a:t>2022 року: друге </a:t>
            </a:r>
            <a:r>
              <a:rPr lang="ru-RU" sz="2000" dirty="0" err="1"/>
              <a:t>припадає</a:t>
            </a:r>
            <a:r>
              <a:rPr lang="ru-RU" sz="2000" dirty="0"/>
              <a:t> на 13 лютого, коли </a:t>
            </a:r>
            <a:r>
              <a:rPr lang="ru-RU" sz="2000" dirty="0" err="1"/>
              <a:t>Меркурій</a:t>
            </a:r>
            <a:r>
              <a:rPr lang="ru-RU" sz="2000" dirty="0"/>
              <a:t>, Венера і </a:t>
            </a:r>
            <a:r>
              <a:rPr lang="ru-RU" sz="2000" dirty="0" err="1"/>
              <a:t>Юпітер</a:t>
            </a:r>
            <a:r>
              <a:rPr lang="ru-RU" sz="2000" dirty="0"/>
              <a:t> </a:t>
            </a:r>
            <a:r>
              <a:rPr lang="ru-RU" sz="2000" dirty="0" err="1"/>
              <a:t>об'єдналися</a:t>
            </a:r>
            <a:r>
              <a:rPr lang="ru-RU" sz="2000" dirty="0"/>
              <a:t> на </a:t>
            </a:r>
            <a:r>
              <a:rPr lang="ru-RU" sz="2000" dirty="0" err="1"/>
              <a:t>ранковому</a:t>
            </a:r>
            <a:r>
              <a:rPr lang="ru-RU" sz="2000" dirty="0"/>
              <a:t> </a:t>
            </a:r>
            <a:r>
              <a:rPr lang="ru-RU" sz="2000" dirty="0" err="1"/>
              <a:t>небі</a:t>
            </a:r>
            <a:r>
              <a:rPr lang="ru-RU" sz="2000" dirty="0"/>
              <a:t>. </a:t>
            </a:r>
            <a:r>
              <a:rPr lang="ru-RU" sz="2000" dirty="0" err="1"/>
              <a:t>Більше</a:t>
            </a:r>
            <a:r>
              <a:rPr lang="ru-RU" sz="2000" dirty="0"/>
              <a:t> того, </a:t>
            </a:r>
            <a:r>
              <a:rPr lang="ru-RU" sz="2000" dirty="0" err="1"/>
              <a:t>це</a:t>
            </a:r>
            <a:r>
              <a:rPr lang="ru-RU" sz="2000" dirty="0"/>
              <a:t> перше з </a:t>
            </a:r>
            <a:r>
              <a:rPr lang="ru-RU" sz="2000" dirty="0" err="1"/>
              <a:t>чотирьох</a:t>
            </a:r>
            <a:r>
              <a:rPr lang="ru-RU" sz="2000" dirty="0"/>
              <a:t> </a:t>
            </a:r>
            <a:r>
              <a:rPr lang="ru-RU" sz="2000" dirty="0" err="1"/>
              <a:t>планетарних</a:t>
            </a:r>
            <a:r>
              <a:rPr lang="ru-RU" sz="2000" dirty="0"/>
              <a:t> </a:t>
            </a:r>
            <a:r>
              <a:rPr lang="ru-RU" sz="2000" dirty="0" err="1"/>
              <a:t>тріо</a:t>
            </a:r>
            <a:r>
              <a:rPr lang="ru-RU" sz="2000" dirty="0"/>
              <a:t> </a:t>
            </a:r>
            <a:r>
              <a:rPr lang="ru-RU" sz="2000" dirty="0" err="1"/>
              <a:t>десятиліття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охоплює</a:t>
            </a:r>
            <a:r>
              <a:rPr lang="ru-RU" sz="2000" dirty="0"/>
              <a:t> </a:t>
            </a:r>
            <a:r>
              <a:rPr lang="ru-RU" sz="2000" dirty="0" err="1"/>
              <a:t>період</a:t>
            </a:r>
            <a:r>
              <a:rPr lang="ru-RU" sz="2000" dirty="0"/>
              <a:t> з 1 </a:t>
            </a:r>
            <a:r>
              <a:rPr lang="ru-RU" sz="2000" dirty="0" err="1"/>
              <a:t>січня</a:t>
            </a:r>
            <a:r>
              <a:rPr lang="ru-RU" sz="2000" dirty="0"/>
              <a:t> 2021 року по 31 </a:t>
            </a:r>
            <a:r>
              <a:rPr lang="ru-RU" sz="2000" dirty="0" err="1"/>
              <a:t>грудня</a:t>
            </a:r>
            <a:r>
              <a:rPr lang="ru-RU" sz="2000" dirty="0"/>
              <a:t> 2030 року</a:t>
            </a:r>
            <a:r>
              <a:rPr lang="uk-UA" sz="2200" dirty="0"/>
              <a:t>. </a:t>
            </a:r>
            <a:endParaRPr lang="ru-RU" sz="2200" dirty="0"/>
          </a:p>
        </p:txBody>
      </p:sp>
      <p:pic>
        <p:nvPicPr>
          <p:cNvPr id="7171" name="Рисунок 3" descr="На небі з'явиться планетарне тріо: Юпітер, Сатурн і Меркурій - Урядовий  Кур'єр - газета центральних органів влади України онлайн">
            <a:extLst>
              <a:ext uri="{FF2B5EF4-FFF2-40B4-BE49-F238E27FC236}">
                <a16:creationId xmlns:a16="http://schemas.microsoft.com/office/drawing/2014/main" id="{45C89FD0-5577-41B2-9FB5-38AEE7583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628775"/>
            <a:ext cx="462597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>
            <a:extLst>
              <a:ext uri="{FF2B5EF4-FFF2-40B4-BE49-F238E27FC236}">
                <a16:creationId xmlns:a16="http://schemas.microsoft.com/office/drawing/2014/main" id="{FC0E7741-F022-4B6C-8524-E85BF559B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82563"/>
            <a:ext cx="8785225" cy="655955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Березень</a:t>
            </a:r>
          </a:p>
          <a:p>
            <a:pPr marL="0" indent="0" algn="ctr">
              <a:buFontTx/>
              <a:buNone/>
              <a:defRPr/>
            </a:pPr>
            <a:r>
              <a:rPr lang="uk-UA" sz="2800" b="1" i="1" dirty="0">
                <a:latin typeface="Constantia" panose="02030602050306030303" pitchFamily="18" charset="0"/>
                <a:cs typeface="Arial" panose="020B0604020202020204" pitchFamily="34" charset="0"/>
              </a:rPr>
              <a:t>4 березня – найяскравіший астероїд Веста</a:t>
            </a:r>
          </a:p>
          <a:p>
            <a:pPr marL="0" indent="0" algn="ctr">
              <a:buFontTx/>
              <a:buNone/>
              <a:defRPr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ctr">
              <a:buFontTx/>
              <a:buNone/>
              <a:defRPr/>
            </a:pPr>
            <a:endParaRPr lang="uk-UA" sz="2800" b="1" i="1" dirty="0">
              <a:solidFill>
                <a:srgbClr val="002060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  <a:defRPr/>
            </a:pPr>
            <a:endParaRPr lang="uk-UA" sz="2800" b="1" i="1" dirty="0">
              <a:solidFill>
                <a:srgbClr val="002060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  <a:defRPr/>
            </a:pPr>
            <a:endParaRPr lang="uk-UA" sz="2800" b="1" i="1" dirty="0">
              <a:solidFill>
                <a:srgbClr val="002060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  <a:defRPr/>
            </a:pPr>
            <a:endParaRPr lang="uk-UA" sz="2800" b="1" i="1" dirty="0">
              <a:solidFill>
                <a:srgbClr val="002060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  <a:defRPr/>
            </a:pPr>
            <a:endParaRPr lang="uk-UA" sz="2800" b="1" i="1" dirty="0">
              <a:solidFill>
                <a:srgbClr val="002060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uk-UA" sz="2400" b="1" i="1" dirty="0">
                <a:solidFill>
                  <a:schemeClr val="tx2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Веста  -  єдиний найяскравіший астероїд, який ясної ночі можна спостерігати з Землі неозброєним оком. Його названо на честь римської богині домашнього вогнища й родинного життя, жіночого уособлення вогню Вести.</a:t>
            </a:r>
          </a:p>
          <a:p>
            <a:pPr marL="0" indent="0" algn="ctr">
              <a:buFontTx/>
              <a:buNone/>
              <a:defRPr/>
            </a:pPr>
            <a:endParaRPr lang="uk-UA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</a:p>
          <a:p>
            <a:pPr marL="0" indent="0" algn="ctr">
              <a:buFontTx/>
              <a:buNone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  <a:defRPr/>
            </a:pPr>
            <a:endParaRPr lang="uk-UA" altLang="ru-RU" sz="2000" dirty="0"/>
          </a:p>
        </p:txBody>
      </p:sp>
      <p:pic>
        <p:nvPicPr>
          <p:cNvPr id="8195" name="Рисунок 2">
            <a:extLst>
              <a:ext uri="{FF2B5EF4-FFF2-40B4-BE49-F238E27FC236}">
                <a16:creationId xmlns:a16="http://schemas.microsoft.com/office/drawing/2014/main" id="{D1C70CD2-7A78-4A99-BD1C-E49E2B3B1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268413"/>
            <a:ext cx="554355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>
            <a:extLst>
              <a:ext uri="{FF2B5EF4-FFF2-40B4-BE49-F238E27FC236}">
                <a16:creationId xmlns:a16="http://schemas.microsoft.com/office/drawing/2014/main" id="{A7ED9712-9CDF-4872-8653-EA079DE5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-14288"/>
            <a:ext cx="7632700" cy="1163638"/>
          </a:xfrm>
        </p:spPr>
        <p:txBody>
          <a:bodyPr/>
          <a:lstStyle/>
          <a:p>
            <a:pPr algn="ctr"/>
            <a:r>
              <a:rPr lang="uk-UA" altLang="ru-RU" sz="4000" b="1" i="1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  </a:t>
            </a:r>
            <a:r>
              <a:rPr lang="uk-UA" altLang="ru-RU" sz="2800" b="1" i="1">
                <a:latin typeface="Constantia" panose="02030602050306030303" pitchFamily="18" charset="0"/>
                <a:cs typeface="Arial" panose="020B0604020202020204" pitchFamily="34" charset="0"/>
              </a:rPr>
              <a:t>Квітень</a:t>
            </a:r>
            <a:br>
              <a:rPr lang="uk-UA" altLang="ru-RU" sz="2800" b="1" i="1">
                <a:latin typeface="Constantia" panose="02030602050306030303" pitchFamily="18" charset="0"/>
                <a:cs typeface="Arial" panose="020B0604020202020204" pitchFamily="34" charset="0"/>
              </a:rPr>
            </a:br>
            <a:r>
              <a:rPr lang="uk-UA" altLang="ru-RU"/>
              <a:t>27 квітня - Супермісяць</a:t>
            </a:r>
            <a:br>
              <a:rPr lang="ru-RU" altLang="ru-RU"/>
            </a:br>
            <a:endParaRPr lang="ru-RU" alt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B660C5-52FF-45E1-BBB7-73119903D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9350"/>
            <a:ext cx="8964613" cy="5805488"/>
          </a:xfrm>
        </p:spPr>
        <p:txBody>
          <a:bodyPr/>
          <a:lstStyle/>
          <a:p>
            <a:pPr>
              <a:defRPr/>
            </a:pPr>
            <a:endParaRPr lang="ru-RU" sz="2000" dirty="0"/>
          </a:p>
          <a:p>
            <a:pPr>
              <a:defRPr/>
            </a:pPr>
            <a:endParaRPr lang="ru-RU" sz="2000" dirty="0"/>
          </a:p>
          <a:p>
            <a:pPr>
              <a:defRPr/>
            </a:pPr>
            <a:endParaRPr lang="ru-RU" sz="2000" dirty="0"/>
          </a:p>
          <a:p>
            <a:pPr>
              <a:defRPr/>
            </a:pPr>
            <a:endParaRPr lang="ru-RU" sz="2000" dirty="0"/>
          </a:p>
          <a:p>
            <a:pPr>
              <a:defRPr/>
            </a:pPr>
            <a:endParaRPr lang="ru-RU" sz="2000" dirty="0"/>
          </a:p>
          <a:p>
            <a:pPr>
              <a:defRPr/>
            </a:pPr>
            <a:endParaRPr lang="ru-RU" sz="2000" dirty="0"/>
          </a:p>
          <a:p>
            <a:pPr marL="0" indent="0">
              <a:buFontTx/>
              <a:buNone/>
              <a:defRPr/>
            </a:pPr>
            <a:endParaRPr lang="uk-UA" sz="2800" dirty="0"/>
          </a:p>
          <a:p>
            <a:pPr marL="0" indent="0">
              <a:buFontTx/>
              <a:buNone/>
              <a:defRPr/>
            </a:pPr>
            <a:endParaRPr lang="uk-UA" sz="2400" dirty="0"/>
          </a:p>
          <a:p>
            <a:pPr marL="0" indent="0">
              <a:buFontTx/>
              <a:buNone/>
              <a:defRPr/>
            </a:pPr>
            <a:r>
              <a:rPr lang="uk-UA" sz="2400" dirty="0"/>
              <a:t>Супермісяць – це явище,  коли повний  місяць співпадає з моментом максимального наближення Місяця до </a:t>
            </a:r>
            <a:r>
              <a:rPr lang="uk-UA" sz="2400" dirty="0" err="1"/>
              <a:t>Землі.Місяць</a:t>
            </a:r>
            <a:r>
              <a:rPr lang="uk-UA" sz="2400" dirty="0"/>
              <a:t> у цей час виглядає більшим  та яскравішим ніж у звичайні </a:t>
            </a:r>
            <a:r>
              <a:rPr lang="uk-UA" sz="2400" dirty="0" err="1"/>
              <a:t>дні.Спостерігати</a:t>
            </a:r>
            <a:r>
              <a:rPr lang="uk-UA" sz="2400" dirty="0"/>
              <a:t> це незвичайне та дивовижне явище можна було о  6 годині ранку.</a:t>
            </a:r>
          </a:p>
          <a:p>
            <a:pPr marL="0" indent="0">
              <a:buFontTx/>
              <a:buNone/>
              <a:defRPr/>
            </a:pPr>
            <a:r>
              <a:rPr lang="uk-UA" sz="2400" dirty="0"/>
              <a:t>                        </a:t>
            </a:r>
            <a:endParaRPr lang="ru-RU" sz="2800" dirty="0"/>
          </a:p>
        </p:txBody>
      </p:sp>
      <p:sp>
        <p:nvSpPr>
          <p:cNvPr id="9220" name="Прямоугольник 4">
            <a:extLst>
              <a:ext uri="{FF2B5EF4-FFF2-40B4-BE49-F238E27FC236}">
                <a16:creationId xmlns:a16="http://schemas.microsoft.com/office/drawing/2014/main" id="{45351796-B000-422E-AB44-0D19BCC70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136775"/>
            <a:ext cx="85693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uk-UA" altLang="ru-RU" sz="2600">
                <a:cs typeface="Calibri" panose="020F0502020204030204" pitchFamily="34" charset="0"/>
              </a:rPr>
              <a:t> </a:t>
            </a:r>
            <a:endParaRPr lang="ru-RU" altLang="ru-RU" sz="2600"/>
          </a:p>
        </p:txBody>
      </p:sp>
      <p:pic>
        <p:nvPicPr>
          <p:cNvPr id="9221" name="Рисунок 3">
            <a:extLst>
              <a:ext uri="{FF2B5EF4-FFF2-40B4-BE49-F238E27FC236}">
                <a16:creationId xmlns:a16="http://schemas.microsoft.com/office/drawing/2014/main" id="{DBA294B1-9636-43DC-9742-8F7CECB9F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298575"/>
            <a:ext cx="61849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3">
            <a:extLst>
              <a:ext uri="{FF2B5EF4-FFF2-40B4-BE49-F238E27FC236}">
                <a16:creationId xmlns:a16="http://schemas.microsoft.com/office/drawing/2014/main" id="{BC02E685-42FB-4DEE-AD6A-043914A4FC5B}"/>
              </a:ext>
            </a:extLst>
          </p:cNvPr>
          <p:cNvSpPr txBox="1">
            <a:spLocks/>
          </p:cNvSpPr>
          <p:nvPr/>
        </p:nvSpPr>
        <p:spPr bwMode="auto">
          <a:xfrm>
            <a:off x="11052175" y="7966075"/>
            <a:ext cx="3190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kumimoji="0" lang="ru-RU" sz="2000" kern="0"/>
          </a:p>
          <a:p>
            <a:pPr>
              <a:defRPr/>
            </a:pPr>
            <a:endParaRPr kumimoji="0" lang="ru-RU" sz="2000" kern="0"/>
          </a:p>
          <a:p>
            <a:pPr>
              <a:defRPr/>
            </a:pPr>
            <a:endParaRPr kumimoji="0" lang="ru-RU" sz="2000" kern="0"/>
          </a:p>
          <a:p>
            <a:pPr>
              <a:defRPr/>
            </a:pPr>
            <a:endParaRPr kumimoji="0" lang="ru-RU" sz="2000" kern="0"/>
          </a:p>
          <a:p>
            <a:pPr>
              <a:defRPr/>
            </a:pPr>
            <a:endParaRPr kumimoji="0" lang="ru-RU" sz="2000" kern="0"/>
          </a:p>
          <a:p>
            <a:pPr>
              <a:defRPr/>
            </a:pPr>
            <a:endParaRPr kumimoji="0" lang="ru-RU" sz="2000" kern="0"/>
          </a:p>
          <a:p>
            <a:pPr marL="0" indent="0">
              <a:buFontTx/>
              <a:buNone/>
              <a:defRPr/>
            </a:pPr>
            <a:endParaRPr kumimoji="0" lang="ru-RU" sz="2000" kern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>
            <a:extLst>
              <a:ext uri="{FF2B5EF4-FFF2-40B4-BE49-F238E27FC236}">
                <a16:creationId xmlns:a16="http://schemas.microsoft.com/office/drawing/2014/main" id="{FCCAF679-77A5-4777-A32C-CE1F49F8F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82563"/>
            <a:ext cx="8785225" cy="648652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uk-UA" sz="2800" b="1" i="1" dirty="0">
                <a:solidFill>
                  <a:schemeClr val="tx2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Травень</a:t>
            </a:r>
            <a:endParaRPr lang="ru-RU" sz="2800" dirty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  <a:defRPr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  <a:defRPr/>
            </a:pPr>
            <a:endParaRPr lang="uk-UA" sz="2800" b="1" i="1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  <a:defRPr/>
            </a:pPr>
            <a:endParaRPr lang="uk-UA" sz="2800" b="1" i="1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  <a:defRPr/>
            </a:pPr>
            <a:endParaRPr lang="uk-UA" sz="2800" b="1" i="1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ctr">
              <a:buFontTx/>
              <a:buNone/>
              <a:defRPr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400" b="1" i="1" dirty="0">
                <a:solidFill>
                  <a:schemeClr val="tx2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Цей потік середньої сили </a:t>
            </a:r>
            <a:r>
              <a:rPr lang="uk-UA" sz="2400" b="1" i="1" dirty="0" err="1">
                <a:solidFill>
                  <a:schemeClr val="tx2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пов</a:t>
            </a:r>
            <a:r>
              <a:rPr lang="ru-RU" sz="2400" b="1" i="1" dirty="0">
                <a:solidFill>
                  <a:schemeClr val="tx2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’</a:t>
            </a:r>
            <a:r>
              <a:rPr lang="uk-UA" sz="2400" b="1" i="1" dirty="0" err="1">
                <a:solidFill>
                  <a:schemeClr val="tx2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язаний</a:t>
            </a:r>
            <a:r>
              <a:rPr lang="uk-UA" sz="2400" b="1" i="1" dirty="0">
                <a:solidFill>
                  <a:schemeClr val="tx2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з кометою </a:t>
            </a:r>
            <a:r>
              <a:rPr lang="uk-UA" sz="2400" b="1" i="1" dirty="0" err="1">
                <a:solidFill>
                  <a:schemeClr val="tx2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Галея</a:t>
            </a:r>
            <a:r>
              <a:rPr lang="uk-UA" sz="2400" b="1" i="1" dirty="0">
                <a:solidFill>
                  <a:schemeClr val="tx2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. Проходить щорічно з кінця квітня по кінець травня. В цьому році пік активності прогнозують на 6-7 травня. У Північній півкулі на небі можна буде спостерігати до 70-ти метеорів за годину. </a:t>
            </a:r>
          </a:p>
          <a:p>
            <a:pPr marL="0" indent="0">
              <a:buFontTx/>
              <a:buNone/>
              <a:defRPr/>
            </a:pPr>
            <a:endParaRPr lang="uk-UA" sz="2400" b="1" i="1" dirty="0">
              <a:solidFill>
                <a:schemeClr val="tx2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uk-UA" sz="2400" b="1" i="1" dirty="0">
                <a:solidFill>
                  <a:schemeClr val="tx2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                   5-6 травня – метеорний потік ета-</a:t>
            </a:r>
            <a:r>
              <a:rPr lang="uk-UA" sz="2400" b="1" i="1" dirty="0" err="1">
                <a:solidFill>
                  <a:schemeClr val="tx2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Аквариди</a:t>
            </a:r>
            <a:endParaRPr lang="ru-RU" sz="1800" b="1" i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>
              <a:defRPr/>
            </a:pPr>
            <a:endParaRPr lang="uk-UA" sz="2400" b="1" i="1" dirty="0">
              <a:solidFill>
                <a:schemeClr val="tx2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  <a:defRPr/>
            </a:pPr>
            <a:endParaRPr lang="uk-UA" altLang="ru-RU" sz="2400" dirty="0">
              <a:solidFill>
                <a:schemeClr val="tx2"/>
              </a:solidFill>
            </a:endParaRPr>
          </a:p>
        </p:txBody>
      </p:sp>
      <p:pic>
        <p:nvPicPr>
          <p:cNvPr id="10243" name="Рисунок 3">
            <a:extLst>
              <a:ext uri="{FF2B5EF4-FFF2-40B4-BE49-F238E27FC236}">
                <a16:creationId xmlns:a16="http://schemas.microsoft.com/office/drawing/2014/main" id="{4E4AC96C-3395-44BB-B3FE-AE4D39D2A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08050"/>
            <a:ext cx="53276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>
            <a:extLst>
              <a:ext uri="{FF2B5EF4-FFF2-40B4-BE49-F238E27FC236}">
                <a16:creationId xmlns:a16="http://schemas.microsoft.com/office/drawing/2014/main" id="{0269DF15-7D51-4EFB-9D98-C80F1D219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82563"/>
            <a:ext cx="8785225" cy="667543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uk-UA" sz="2800" b="1" i="1" dirty="0">
                <a:solidFill>
                  <a:schemeClr val="tx2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Травень</a:t>
            </a:r>
          </a:p>
          <a:p>
            <a:pPr marL="0" indent="0" algn="just">
              <a:buFontTx/>
              <a:buNone/>
              <a:defRPr/>
            </a:pPr>
            <a:r>
              <a:rPr lang="uk-UA" sz="2800" b="1" i="1" dirty="0">
                <a:solidFill>
                  <a:schemeClr val="tx2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              16 травня – повне місячне затемнення</a:t>
            </a:r>
            <a:endParaRPr lang="uk-UA" sz="2800" i="1" dirty="0">
              <a:solidFill>
                <a:schemeClr val="tx2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uk-UA" sz="2000" b="1" i="1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Tx/>
              <a:buNone/>
              <a:defRPr/>
            </a:pPr>
            <a:endParaRPr lang="ru-RU" sz="2800" dirty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  <a:defRPr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  <a:defRPr/>
            </a:pPr>
            <a:endParaRPr lang="uk-UA" sz="2800" b="1" i="1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  <a:defRPr/>
            </a:pPr>
            <a:endParaRPr lang="uk-UA" sz="2800" b="1" i="1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uk-UA" sz="2400" b="1" i="1" kern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Місячне затемнення — астрономічне явище, яке відбувається, коли Земля перебуває між Сонцем і Місяцем і Місяць потрапляє в тінь чи напівтінь Землі. Протягом року відбувається не менше двох затемнень Сонця, а за певних умов — п'ять. Натомість протягом року може відбутись не більше трьох затемнень Місяця, але може статися так, що не відбудеться й жодного.</a:t>
            </a:r>
          </a:p>
          <a:p>
            <a:pPr marL="0" indent="0" algn="just">
              <a:buFontTx/>
              <a:buNone/>
              <a:defRPr/>
            </a:pPr>
            <a:r>
              <a:rPr lang="uk-UA" sz="2400" b="1" i="1" kern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endParaRPr lang="uk-UA" altLang="ru-RU" sz="2400" dirty="0">
              <a:solidFill>
                <a:schemeClr val="tx2"/>
              </a:solidFill>
            </a:endParaRPr>
          </a:p>
        </p:txBody>
      </p:sp>
      <p:pic>
        <p:nvPicPr>
          <p:cNvPr id="11267" name="Рисунок 2">
            <a:extLst>
              <a:ext uri="{FF2B5EF4-FFF2-40B4-BE49-F238E27FC236}">
                <a16:creationId xmlns:a16="http://schemas.microsoft.com/office/drawing/2014/main" id="{B15CA2AC-E715-41DC-A4B6-8A9EB6BDB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289050"/>
            <a:ext cx="47513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Selling a Product or Service</Template>
  <TotalTime>203</TotalTime>
  <Words>1067</Words>
  <Application>Microsoft Office PowerPoint</Application>
  <PresentationFormat>Экран (4:3)</PresentationFormat>
  <Paragraphs>164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Times New Roman</vt:lpstr>
      <vt:lpstr>Arial</vt:lpstr>
      <vt:lpstr>Tahoma</vt:lpstr>
      <vt:lpstr>Calibri</vt:lpstr>
      <vt:lpstr>Segoe Script</vt:lpstr>
      <vt:lpstr>Constantia</vt:lpstr>
      <vt:lpstr>Selling a Product or Service</vt:lpstr>
      <vt:lpstr>Презентация PowerPoint</vt:lpstr>
      <vt:lpstr> Об’єкт дослідження: астрономічні події та явища  2022 року.    Предмет дослідження: перебіг найбільш незвичайних та яскравих астрономічних подій  поточного року. </vt:lpstr>
      <vt:lpstr>Завдання:</vt:lpstr>
      <vt:lpstr>Актуальність дослідження </vt:lpstr>
      <vt:lpstr>Презентация PowerPoint</vt:lpstr>
      <vt:lpstr>Презентация PowerPoint</vt:lpstr>
      <vt:lpstr>   Квітень 27 квітня - Супермісяць </vt:lpstr>
      <vt:lpstr>Презентация PowerPoint</vt:lpstr>
      <vt:lpstr>Презентация PowerPoint</vt:lpstr>
      <vt:lpstr>Презентация PowerPoint</vt:lpstr>
      <vt:lpstr>Липень 28-29 липня- метеорний потік  Південні дельта-Аквариди </vt:lpstr>
      <vt:lpstr>Презентация PowerPoint</vt:lpstr>
      <vt:lpstr>Презентация PowerPoint</vt:lpstr>
      <vt:lpstr>Листопад 16-17 листопада – Метеорний потік Леоніди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Життя у Всесвіті</dc:title>
  <dc:creator>Admin</dc:creator>
  <cp:lastModifiedBy>ИРА</cp:lastModifiedBy>
  <cp:revision>31</cp:revision>
  <dcterms:created xsi:type="dcterms:W3CDTF">2010-05-05T15:34:26Z</dcterms:created>
  <dcterms:modified xsi:type="dcterms:W3CDTF">2023-04-10T11:27:41Z</dcterms:modified>
</cp:coreProperties>
</file>