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75" r:id="rId2"/>
    <p:sldId id="257" r:id="rId3"/>
    <p:sldId id="258" r:id="rId4"/>
    <p:sldId id="259" r:id="rId5"/>
    <p:sldId id="260" r:id="rId6"/>
    <p:sldId id="277" r:id="rId7"/>
    <p:sldId id="262" r:id="rId8"/>
    <p:sldId id="263" r:id="rId9"/>
    <p:sldId id="276" r:id="rId10"/>
    <p:sldId id="282" r:id="rId11"/>
    <p:sldId id="283" r:id="rId12"/>
    <p:sldId id="278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FF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033" autoAdjust="0"/>
    <p:restoredTop sz="94660"/>
  </p:normalViewPr>
  <p:slideViewPr>
    <p:cSldViewPr>
      <p:cViewPr varScale="1">
        <p:scale>
          <a:sx n="87" d="100"/>
          <a:sy n="87" d="100"/>
        </p:scale>
        <p:origin x="125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3DB8AF53-CB3C-40EE-AD8B-E64C6CDB6596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9525 h 1912"/>
              <a:gd name="T4" fmla="*/ 0 w 1588"/>
              <a:gd name="T5" fmla="*/ 9525 h 1912"/>
              <a:gd name="T6" fmla="*/ 0 w 1588"/>
              <a:gd name="T7" fmla="*/ 95250 h 1912"/>
              <a:gd name="T8" fmla="*/ 0 w 1588"/>
              <a:gd name="T9" fmla="*/ 3035300 h 1912"/>
              <a:gd name="T10" fmla="*/ 0 w 1588"/>
              <a:gd name="T11" fmla="*/ 3035300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DE821B-2AD8-40BC-9C5C-0CFB87C9AB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328626-E6D7-42C7-A006-0205CD83FA4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8E56E6-2E2F-4195-B421-D207F58CF8B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3AE54D5-2B6A-4FB8-8BA6-C1F31913332B}"/>
              </a:ext>
            </a:extLst>
          </p:cNvPr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904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853007-79E7-4884-BE09-7969E7B4D7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5A2DF2-275C-4E31-BF63-81A70FC45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4BDD64-CC88-4E4D-BAAE-0014358F18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DCE3D4-87A7-437C-AD95-969A4622D4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027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F3BD92-298A-4FF8-BBE0-0D841ABDDD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D2A864-9673-4E3E-8EF7-CAFBCA7B7F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0727D1-3600-4B28-8D42-1187E582DC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3647A-BCE0-4D0E-B135-0AF3663DD7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929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B1E6A6-8B8F-491D-BA04-E159D2DF33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F02F1F-F414-4E00-A73F-EFA6E6CBF0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84CCC0-969B-4CE0-ADEE-F5625B4053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FA7AA5-9D44-47BA-A958-1E6F121EDA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79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AE20A7D-A231-42F4-A887-68111EBA7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9A57DF9-FF3C-4F4E-BEAE-207CB26C82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CD1BCBF-6DEB-4007-82CB-432601B8C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41F1B-8FFF-4771-A26D-860BC1CF4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2740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9A052CC-2342-4A7B-9876-063F7F0BEB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EE40D5C-B0E0-4205-A676-71E8D093C2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D138AA5-C3F9-488D-A4A8-EA070F0BEC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CC94A-5D97-46DF-8431-39B606C4FE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514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6B17DC4-99B4-46A9-ADE2-C2F83AF5F6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C7E2545-B6AB-4829-9E03-6466CBD0FD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6B16B1B-FEB4-41AD-BB9B-0D8710753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873BB8-BFA7-4140-B91A-66C9D1BAD7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1970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1DC260-1AF5-43D8-8FB2-5A61AD057A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A3BE46-055B-4F29-A6C9-69BDBA6D90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329B4C-DFA1-46B4-A965-4D155C7C4A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3A5D46-3BD6-4D9A-B5AD-86C83F03A9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5377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FEED0D-EE9C-456D-969E-128168CA11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0C358D-35FF-40E4-A976-707FE65A19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1F40CB-00B0-446E-8740-3000632F4F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84B979-93AD-49C1-AD85-E0409640B8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0125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F36DB9-64DD-43D6-8D8C-E6462F8A84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078E9F-A5EA-46A9-8280-F6F33DAA3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5D7EA2-4216-4F85-9AA5-220DA4E500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264997-DF39-43C2-98D3-3B6E81C37B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370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FA6859-8F16-46B6-B705-405EFBB2FF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1D71A4-9208-417F-AC47-9A7DE52C04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81BAF7-735D-4232-B8F0-EF2D6E8287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A9EFB2-AA1B-44F4-8792-28B7D8BC0A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9263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C0D2DA-BB1E-4F54-A22B-D64E3F40E0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C7E6D7-6BC6-46E7-B9EA-90C368A982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76513E-8738-4C2F-B739-27F2113B87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CF282D-4608-427E-89E1-E866873337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38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9F2F2E1-8E0C-4196-9BE5-3F8F66E200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951A171-3FC6-4478-A038-CCCBAB527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4508C9F-1579-4495-A75E-C65BEFA62C2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7ABC2D9A-9F49-4951-BFE2-8AD0761C68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42C473B7-047A-421E-A843-F77A6ED0810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2FF7BE08-9611-4033-8D02-B2A19DBA977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ransition advClick="0" advTm="10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A299546-877C-45A8-8260-2585847F1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>
            <a:extLst>
              <a:ext uri="{FF2B5EF4-FFF2-40B4-BE49-F238E27FC236}">
                <a16:creationId xmlns:a16="http://schemas.microsoft.com/office/drawing/2014/main" id="{611BDC72-B323-4484-802F-DD83434986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7950" y="3500438"/>
            <a:ext cx="9036050" cy="2565400"/>
          </a:xfrm>
        </p:spPr>
        <p:txBody>
          <a:bodyPr/>
          <a:lstStyle/>
          <a:p>
            <a:pPr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Роботу виконала </a:t>
            </a:r>
          </a:p>
          <a:p>
            <a:pPr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Калач Вероніка Олексіївна  здобувачка освіти 8 - Б класу </a:t>
            </a:r>
          </a:p>
          <a:p>
            <a:pPr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Карлівського ліцею№1 Карлівської міської ради </a:t>
            </a:r>
          </a:p>
          <a:p>
            <a:pPr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Науковий керівник </a:t>
            </a:r>
          </a:p>
          <a:p>
            <a:pPr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Хурдей  Ольга Василівна </a:t>
            </a:r>
          </a:p>
          <a:p>
            <a:pPr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учитель хімії та біології спеціаліст вищої </a:t>
            </a:r>
          </a:p>
          <a:p>
            <a:pPr eaLnBrk="1" hangingPunct="1"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кваліфікаційної категорії   “ старший учитель </a:t>
            </a: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Прямоугольник 7">
            <a:extLst>
              <a:ext uri="{FF2B5EF4-FFF2-40B4-BE49-F238E27FC236}">
                <a16:creationId xmlns:a16="http://schemas.microsoft.com/office/drawing/2014/main" id="{211B5A18-E233-4617-B1D1-A651249F1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3249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Оптимізація медоносної рослинності </a:t>
            </a:r>
          </a:p>
          <a:p>
            <a:pPr algn="ctr">
              <a:defRPr/>
            </a:pP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продуктивного розвитку бджільництва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557AA33-9FF0-41FD-B169-56D1374FC8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964612" cy="1800225"/>
          </a:xfrm>
        </p:spPr>
        <p:txBody>
          <a:bodyPr/>
          <a:lstStyle/>
          <a:p>
            <a:pPr eaLnBrk="1" hangingPunct="1">
              <a:defRPr/>
            </a:pPr>
            <a:r>
              <a:rPr lang="uk-UA" sz="2800" b="1" dirty="0">
                <a:solidFill>
                  <a:schemeClr val="tx1"/>
                </a:solidFill>
              </a:rPr>
              <a:t>Мета дослідження</a:t>
            </a:r>
            <a:r>
              <a:rPr lang="uk-UA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</a:t>
            </a:r>
            <a:r>
              <a:rPr lang="uk-UA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проаналізувати видовий склад медоносних рослин на території Карлівської громади, з’ясувати вплив медоносів на медозбір. </a:t>
            </a:r>
            <a:endParaRPr lang="ru-RU" sz="2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21B827-1C4F-48D2-AD5D-C0299FACCE47}"/>
              </a:ext>
            </a:extLst>
          </p:cNvPr>
          <p:cNvSpPr/>
          <p:nvPr/>
        </p:nvSpPr>
        <p:spPr>
          <a:xfrm>
            <a:off x="250825" y="2708275"/>
            <a:ext cx="8713788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Завдання дослідження:</a:t>
            </a:r>
          </a:p>
          <a:p>
            <a:pPr>
              <a:defRPr/>
            </a:pPr>
            <a:r>
              <a:rPr lang="uk-UA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охарактеризувати природно - кліматичні умови Карлівщини; </a:t>
            </a:r>
            <a:endParaRPr lang="ru-RU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ясувати, які речовини збирають бджоли з рослин;</a:t>
            </a:r>
            <a:endParaRPr lang="ru-RU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визначити медовий запас місцевості;</a:t>
            </a:r>
            <a:endParaRPr lang="ru-RU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обґрунтувати медоносну базу бджіл;</a:t>
            </a:r>
          </a:p>
          <a:p>
            <a:pPr>
              <a:defRPr/>
            </a:pPr>
            <a:r>
              <a:rPr lang="uk-UA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обгрунтувати шляхи оптимізації медоносних рослин.</a:t>
            </a:r>
            <a:endParaRPr lang="ru-RU" sz="2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28F06FA-CD7B-4E55-8AD4-BC66F9CAE7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549275"/>
            <a:ext cx="8964612" cy="5368925"/>
          </a:xfrm>
        </p:spPr>
        <p:txBody>
          <a:bodyPr/>
          <a:lstStyle/>
          <a:p>
            <a:pPr>
              <a:defRPr/>
            </a:pP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Актуальність теми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полягає в тому,  що негативною тенденцією в розвитку бджільництва  є зменшення за останні роки кількості бджолосімей і відповідно зниження виробництва продуктів бджільництва. Тому, визначаючи важливість розвитку цієї галузі, ми  досліджуємо її і аналізуємо.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Медоносна рослинність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одним із основних природних кормових ресурсів для бджіл, тому детальне вивчення її має важливе значення для бджільництва.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>
            <a:extLst>
              <a:ext uri="{FF2B5EF4-FFF2-40B4-BE49-F238E27FC236}">
                <a16:creationId xmlns:a16="http://schemas.microsoft.com/office/drawing/2014/main" id="{0C7F2322-02B5-456E-8A7A-17D8A8E0659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476250"/>
            <a:ext cx="9144000" cy="6381750"/>
          </a:xfrm>
        </p:spPr>
        <p:txBody>
          <a:bodyPr/>
          <a:lstStyle/>
          <a:p>
            <a:pPr eaLnBrk="1" hangingPunct="1">
              <a:defRPr/>
            </a:pPr>
            <a:r>
              <a:rPr lang="uk-UA" sz="2800" b="1" u="sng" dirty="0"/>
              <a:t>Об’єкт  дослідження</a:t>
            </a:r>
            <a:r>
              <a:rPr lang="uk-UA" sz="3200" b="1" u="sng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залежність продуктивності бджіл від медоносної бази.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800" dirty="0"/>
            </a:br>
            <a:r>
              <a:rPr lang="uk-UA" sz="2800" b="1" u="sng" dirty="0"/>
              <a:t>Предмет  дослідження:</a:t>
            </a:r>
            <a:r>
              <a:rPr lang="uk-UA" sz="2800" dirty="0"/>
              <a:t> 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проблеми та перспектива розвитку бджільництва на території Карлівської громади. </a:t>
            </a:r>
            <a:br>
              <a:rPr lang="uk-UA" sz="2800" b="1" dirty="0"/>
            </a:br>
            <a:r>
              <a:rPr lang="uk-UA" sz="2800" b="1" u="sng" dirty="0"/>
              <a:t>Наукова  новизна:</a:t>
            </a:r>
            <a:r>
              <a:rPr lang="uk-UA" sz="2800" b="1" dirty="0"/>
              <a:t> 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узагальнення та аналіз сучасного стану бджільництва та медоносних рослин  даного краю. </a:t>
            </a:r>
            <a:br>
              <a:rPr lang="uk-UA" sz="2800" dirty="0"/>
            </a:br>
            <a:r>
              <a:rPr lang="uk-UA" sz="2800" b="1" u="sng" dirty="0"/>
              <a:t>Практичне  значення одержаних результатів</a:t>
            </a:r>
            <a:r>
              <a:rPr lang="uk-UA" sz="2800" b="1" dirty="0"/>
              <a:t>:</a:t>
            </a:r>
            <a:r>
              <a:rPr lang="uk-UA" sz="2800" dirty="0"/>
              <a:t>  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матеріал дослідження можна використати для покращення розвитку цієї галузі на дослідних станціях з бджільництва. А також для збільшення посівів медоносів і активного використання пасік у збільшенні врожайності культур.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6">
            <a:extLst>
              <a:ext uri="{FF2B5EF4-FFF2-40B4-BE49-F238E27FC236}">
                <a16:creationId xmlns:a16="http://schemas.microsoft.com/office/drawing/2014/main" id="{13EF60AE-EEA0-4557-9CA4-46950C647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88913"/>
            <a:ext cx="842486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МОЖЛИВОСТІ   КАРЛІВЩИНИ  ДЛЯ  РОЗВИТКУ  БДЖІЛЬНИЦТВА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Прямоугольник 7">
            <a:extLst>
              <a:ext uri="{FF2B5EF4-FFF2-40B4-BE49-F238E27FC236}">
                <a16:creationId xmlns:a16="http://schemas.microsoft.com/office/drawing/2014/main" id="{B664F19E-4FE4-43F0-A027-B6C80B368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41438"/>
            <a:ext cx="9144000" cy="528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uk-UA" sz="2400" dirty="0">
                <a:cs typeface="Arial" charset="0"/>
              </a:rPr>
              <a:t>	</a:t>
            </a:r>
            <a:r>
              <a:rPr lang="uk-UA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Рослинність сучасних степових ділянок представлена скупченнями посухостійких рослин з домішками різнотрав’я.   Рівнинний рельєф, родючі грунти, сприятливий клімат створюють необхідні передумови для розвитку  бджільництва. </a:t>
            </a:r>
          </a:p>
          <a:p>
            <a:pPr>
              <a:lnSpc>
                <a:spcPct val="150000"/>
              </a:lnSpc>
              <a:defRPr/>
            </a:pPr>
            <a:r>
              <a:rPr lang="uk-UA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Територія Карлівської громади належить до помірно-вологого та помірно-теплого кліматичного поясу області і є всі природно - кліматичні умови для росту медоносних рослин та розвитку бджільництва.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4F7F6DB-CB33-4B69-B533-503FAE21B3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715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200" b="1" dirty="0"/>
              <a:t>МЕДОНОСНА</a:t>
            </a:r>
            <a:r>
              <a:rPr lang="uk-UA" sz="3600" b="1" dirty="0"/>
              <a:t>  БАЗА  БДЖІЛ</a:t>
            </a:r>
            <a:endParaRPr lang="ru-RU" sz="4000" dirty="0"/>
          </a:p>
        </p:txBody>
      </p:sp>
      <p:sp>
        <p:nvSpPr>
          <p:cNvPr id="9219" name="Прямоугольник 17">
            <a:extLst>
              <a:ext uri="{FF2B5EF4-FFF2-40B4-BE49-F238E27FC236}">
                <a16:creationId xmlns:a16="http://schemas.microsoft.com/office/drawing/2014/main" id="{5294872C-09C5-403D-B112-15E0A1E09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81075"/>
            <a:ext cx="8640762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характером медозбору розрізняють рослини,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окремо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пилок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нектар, а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нектар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пилок  разом.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Пилконосами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ліщина,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вільха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береза, сосна, подорожник,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непривабливі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бджоли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відвідують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пилку. Більшість комахозапильних рослин 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пилконосними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нектароносними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ru-RU" sz="2400" dirty="0">
              <a:cs typeface="Arial" charset="0"/>
            </a:endParaRPr>
          </a:p>
        </p:txBody>
      </p:sp>
      <p:pic>
        <p:nvPicPr>
          <p:cNvPr id="8196" name="Рисунок 1">
            <a:extLst>
              <a:ext uri="{FF2B5EF4-FFF2-40B4-BE49-F238E27FC236}">
                <a16:creationId xmlns:a16="http://schemas.microsoft.com/office/drawing/2014/main" id="{7F43BA5F-9EC7-4FB6-BF4E-2E73779C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149725"/>
            <a:ext cx="21082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2">
            <a:extLst>
              <a:ext uri="{FF2B5EF4-FFF2-40B4-BE49-F238E27FC236}">
                <a16:creationId xmlns:a16="http://schemas.microsoft.com/office/drawing/2014/main" id="{06B5DEAF-1B93-4AF9-85D2-5D44F9FA2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149725"/>
            <a:ext cx="288131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4">
            <a:extLst>
              <a:ext uri="{FF2B5EF4-FFF2-40B4-BE49-F238E27FC236}">
                <a16:creationId xmlns:a16="http://schemas.microsoft.com/office/drawing/2014/main" id="{1703C0B5-66FD-4442-9ED9-D8AB3EE73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149725"/>
            <a:ext cx="324008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Прямоугольник 6">
            <a:extLst>
              <a:ext uri="{FF2B5EF4-FFF2-40B4-BE49-F238E27FC236}">
                <a16:creationId xmlns:a16="http://schemas.microsoft.com/office/drawing/2014/main" id="{26A0BA1B-D289-4307-829A-3DE59EB0F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6381750"/>
            <a:ext cx="201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Подорожник великий</a:t>
            </a:r>
          </a:p>
        </p:txBody>
      </p:sp>
      <p:sp>
        <p:nvSpPr>
          <p:cNvPr id="8200" name="Прямоугольник 7">
            <a:extLst>
              <a:ext uri="{FF2B5EF4-FFF2-40B4-BE49-F238E27FC236}">
                <a16:creationId xmlns:a16="http://schemas.microsoft.com/office/drawing/2014/main" id="{453603F6-0B38-4243-9D3A-A9F06C7C4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6381750"/>
            <a:ext cx="201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Береза бородавчаста</a:t>
            </a:r>
          </a:p>
        </p:txBody>
      </p:sp>
      <p:sp>
        <p:nvSpPr>
          <p:cNvPr id="8201" name="Прямоугольник 8">
            <a:extLst>
              <a:ext uri="{FF2B5EF4-FFF2-40B4-BE49-F238E27FC236}">
                <a16:creationId xmlns:a16="http://schemas.microsoft.com/office/drawing/2014/main" id="{A8C018C3-08D1-4192-9CDA-5C17668FE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6381750"/>
            <a:ext cx="1655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Сосна звичайна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2D716840-FB8C-430A-9E7F-3D7EA23B9A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715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200" b="1" dirty="0"/>
              <a:t>МЕДОНОСНА  БАЗА  БДЖІЛ</a:t>
            </a:r>
            <a:endParaRPr lang="ru-RU" sz="3200" dirty="0"/>
          </a:p>
        </p:txBody>
      </p:sp>
      <p:sp>
        <p:nvSpPr>
          <p:cNvPr id="9219" name="Прямоугольник 6">
            <a:extLst>
              <a:ext uri="{FF2B5EF4-FFF2-40B4-BE49-F238E27FC236}">
                <a16:creationId xmlns:a16="http://schemas.microsoft.com/office/drawing/2014/main" id="{6B214F77-2724-488F-8113-444489EFA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765175"/>
            <a:ext cx="87852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Кормовою базою для медоносної бджоли служать як культурні, так і дикорослі рослини</a:t>
            </a:r>
          </a:p>
        </p:txBody>
      </p:sp>
      <p:pic>
        <p:nvPicPr>
          <p:cNvPr id="8" name="Picture 6" descr="belaya akatsiya 2">
            <a:extLst>
              <a:ext uri="{FF2B5EF4-FFF2-40B4-BE49-F238E27FC236}">
                <a16:creationId xmlns:a16="http://schemas.microsoft.com/office/drawing/2014/main" id="{95C053E6-C916-4FDD-B30D-5A8FB319A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76475"/>
            <a:ext cx="257175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76693794_Derevo10">
            <a:extLst>
              <a:ext uri="{FF2B5EF4-FFF2-40B4-BE49-F238E27FC236}">
                <a16:creationId xmlns:a16="http://schemas.microsoft.com/office/drawing/2014/main" id="{9BD28630-91C2-4EF8-997B-25B998BFB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276475"/>
            <a:ext cx="2414587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original">
            <a:extLst>
              <a:ext uri="{FF2B5EF4-FFF2-40B4-BE49-F238E27FC236}">
                <a16:creationId xmlns:a16="http://schemas.microsoft.com/office/drawing/2014/main" id="{DB878929-7E2C-425E-9EE6-34F7CA251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81525"/>
            <a:ext cx="244316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Padus-avium">
            <a:extLst>
              <a:ext uri="{FF2B5EF4-FFF2-40B4-BE49-F238E27FC236}">
                <a16:creationId xmlns:a16="http://schemas.microsoft.com/office/drawing/2014/main" id="{C871C87C-32FA-42E3-B618-B11791652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652963"/>
            <a:ext cx="2303462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Box 12">
            <a:extLst>
              <a:ext uri="{FF2B5EF4-FFF2-40B4-BE49-F238E27FC236}">
                <a16:creationId xmlns:a16="http://schemas.microsoft.com/office/drawing/2014/main" id="{266C1164-72C6-4F06-BBA4-DF28C6DD8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149725"/>
            <a:ext cx="12350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/>
              <a:t>Акація біла</a:t>
            </a:r>
          </a:p>
        </p:txBody>
      </p:sp>
      <p:sp>
        <p:nvSpPr>
          <p:cNvPr id="9225" name="TextBox 13">
            <a:extLst>
              <a:ext uri="{FF2B5EF4-FFF2-40B4-BE49-F238E27FC236}">
                <a16:creationId xmlns:a16="http://schemas.microsoft.com/office/drawing/2014/main" id="{FB2A4776-A42A-440E-98D5-B2F10F1A2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519863"/>
            <a:ext cx="19224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/>
              <a:t>Черемха звичайна</a:t>
            </a:r>
            <a:endParaRPr lang="ru-RU" altLang="ru-RU"/>
          </a:p>
        </p:txBody>
      </p:sp>
      <p:sp>
        <p:nvSpPr>
          <p:cNvPr id="9226" name="TextBox 14">
            <a:extLst>
              <a:ext uri="{FF2B5EF4-FFF2-40B4-BE49-F238E27FC236}">
                <a16:creationId xmlns:a16="http://schemas.microsoft.com/office/drawing/2014/main" id="{2F07A598-5334-486E-9320-3CCCCD8C0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4076700"/>
            <a:ext cx="17541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sz="1600"/>
              <a:t>Каштан кінський</a:t>
            </a:r>
            <a:endParaRPr lang="ru-RU" altLang="ru-RU" sz="1600"/>
          </a:p>
        </p:txBody>
      </p:sp>
      <p:sp>
        <p:nvSpPr>
          <p:cNvPr id="9227" name="TextBox 16">
            <a:extLst>
              <a:ext uri="{FF2B5EF4-FFF2-40B4-BE49-F238E27FC236}">
                <a16:creationId xmlns:a16="http://schemas.microsoft.com/office/drawing/2014/main" id="{B9694563-A60E-46C4-A234-13B9F0FA6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5463" y="6519863"/>
            <a:ext cx="17811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/>
              <a:t>Бузок звичайний</a:t>
            </a:r>
          </a:p>
        </p:txBody>
      </p:sp>
      <p:pic>
        <p:nvPicPr>
          <p:cNvPr id="9228" name="Picture 9">
            <a:extLst>
              <a:ext uri="{FF2B5EF4-FFF2-40B4-BE49-F238E27FC236}">
                <a16:creationId xmlns:a16="http://schemas.microsoft.com/office/drawing/2014/main" id="{C9A6157A-C308-4080-BE61-E2BDB472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924175"/>
            <a:ext cx="1863725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9" name="TextBox 13">
            <a:extLst>
              <a:ext uri="{FF2B5EF4-FFF2-40B4-BE49-F238E27FC236}">
                <a16:creationId xmlns:a16="http://schemas.microsoft.com/office/drawing/2014/main" id="{183A7964-5041-4116-990D-001342D60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5661025"/>
            <a:ext cx="17097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/>
              <a:t>Садові культури</a:t>
            </a:r>
            <a:endParaRPr lang="ru-RU" alt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464C446-AB5E-4D96-9BB9-8D5DAA0807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775" y="0"/>
            <a:ext cx="8785225" cy="1052513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200" b="1" dirty="0"/>
              <a:t>Найголовніші   медоносні   рослини нашої </a:t>
            </a:r>
            <a:r>
              <a:rPr lang="uk-UA" sz="3200" b="1" dirty="0" err="1"/>
              <a:t>місцевосц</a:t>
            </a:r>
            <a:r>
              <a:rPr lang="uk-UA" sz="3600" b="1" dirty="0" err="1"/>
              <a:t>і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0243" name="Picture 11">
            <a:extLst>
              <a:ext uri="{FF2B5EF4-FFF2-40B4-BE49-F238E27FC236}">
                <a16:creationId xmlns:a16="http://schemas.microsoft.com/office/drawing/2014/main" id="{1924F4D4-3597-4BA1-A61D-37BF840E9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205038"/>
            <a:ext cx="1919288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12">
            <a:extLst>
              <a:ext uri="{FF2B5EF4-FFF2-40B4-BE49-F238E27FC236}">
                <a16:creationId xmlns:a16="http://schemas.microsoft.com/office/drawing/2014/main" id="{AACC7E89-F7DA-42AA-80BE-39E247695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781300"/>
            <a:ext cx="1919287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Прямоугольник 17">
            <a:extLst>
              <a:ext uri="{FF2B5EF4-FFF2-40B4-BE49-F238E27FC236}">
                <a16:creationId xmlns:a16="http://schemas.microsoft.com/office/drawing/2014/main" id="{26A6CAFC-0BA9-4CE8-80C4-698A43001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5538"/>
            <a:ext cx="9144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строками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характером медозбору, 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місцем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господарським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значенням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медоноси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ділять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певні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Так, за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періодом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розрізняють ранньовесняні,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весняні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літні рослини.</a:t>
            </a:r>
          </a:p>
        </p:txBody>
      </p:sp>
      <p:pic>
        <p:nvPicPr>
          <p:cNvPr id="10246" name="Picture 7">
            <a:extLst>
              <a:ext uri="{FF2B5EF4-FFF2-40B4-BE49-F238E27FC236}">
                <a16:creationId xmlns:a16="http://schemas.microsoft.com/office/drawing/2014/main" id="{6BBDB79B-C529-4255-B2AA-710704138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636838"/>
            <a:ext cx="191611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6">
            <a:extLst>
              <a:ext uri="{FF2B5EF4-FFF2-40B4-BE49-F238E27FC236}">
                <a16:creationId xmlns:a16="http://schemas.microsoft.com/office/drawing/2014/main" id="{0199D2AA-B4D3-4BE3-90F2-A481E5011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941888"/>
            <a:ext cx="194151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9" descr="Бесплатные фото Пчелы">
            <a:extLst>
              <a:ext uri="{FF2B5EF4-FFF2-40B4-BE49-F238E27FC236}">
                <a16:creationId xmlns:a16="http://schemas.microsoft.com/office/drawing/2014/main" id="{E0D01177-6C8E-492E-B581-C836577F0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5357813"/>
            <a:ext cx="2376487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13" descr="http://cdn01.ru/files/users/images/ba/e3/bae38a7707a74a0c8194f0e3c2776b0a.jpg">
            <a:extLst>
              <a:ext uri="{FF2B5EF4-FFF2-40B4-BE49-F238E27FC236}">
                <a16:creationId xmlns:a16="http://schemas.microsoft.com/office/drawing/2014/main" id="{D1541D90-D1DA-429E-B1F8-785E68B20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941888"/>
            <a:ext cx="216535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20" descr="Нет описания фото.">
            <a:extLst>
              <a:ext uri="{FF2B5EF4-FFF2-40B4-BE49-F238E27FC236}">
                <a16:creationId xmlns:a16="http://schemas.microsoft.com/office/drawing/2014/main" id="{89916EDF-213A-449E-8F3C-D5C6383E4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1"/>
          <a:stretch>
            <a:fillRect/>
          </a:stretch>
        </p:blipFill>
        <p:spPr bwMode="auto">
          <a:xfrm>
            <a:off x="0" y="5418138"/>
            <a:ext cx="226377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7" descr="https://images.floristics.info/images/stati_photo2/trifolium_pratense/trifolium_pratense3.jpg">
            <a:extLst>
              <a:ext uri="{FF2B5EF4-FFF2-40B4-BE49-F238E27FC236}">
                <a16:creationId xmlns:a16="http://schemas.microsoft.com/office/drawing/2014/main" id="{1F23F7F7-B19E-46CB-BADC-417B59E96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716338"/>
            <a:ext cx="19177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2">
            <a:extLst>
              <a:ext uri="{FF2B5EF4-FFF2-40B4-BE49-F238E27FC236}">
                <a16:creationId xmlns:a16="http://schemas.microsoft.com/office/drawing/2014/main" id="{8D35C316-FE7F-49AC-A00B-7750F8FEA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192246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3">
            <a:extLst>
              <a:ext uri="{FF2B5EF4-FFF2-40B4-BE49-F238E27FC236}">
                <a16:creationId xmlns:a16="http://schemas.microsoft.com/office/drawing/2014/main" id="{B02E71B2-C9B8-4634-B7E8-0D8B1B9BD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205038"/>
            <a:ext cx="233997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14">
            <a:extLst>
              <a:ext uri="{FF2B5EF4-FFF2-40B4-BE49-F238E27FC236}">
                <a16:creationId xmlns:a16="http://schemas.microsoft.com/office/drawing/2014/main" id="{3AA2DCDB-96D7-4DDF-B6A8-8CAD805F4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716338"/>
            <a:ext cx="1074737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15">
            <a:extLst>
              <a:ext uri="{FF2B5EF4-FFF2-40B4-BE49-F238E27FC236}">
                <a16:creationId xmlns:a16="http://schemas.microsoft.com/office/drawing/2014/main" id="{D2345391-C3BC-4187-9D0C-EA3FE433D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789363"/>
            <a:ext cx="21590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17ABA70-7B6E-4332-97CD-8067219A0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477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200" b="1" dirty="0"/>
              <a:t>Досвід пасічник</a:t>
            </a:r>
            <a:r>
              <a:rPr lang="uk-UA" sz="3200" dirty="0"/>
              <a:t>ів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1267" name="Picture 13">
            <a:extLst>
              <a:ext uri="{FF2B5EF4-FFF2-40B4-BE49-F238E27FC236}">
                <a16:creationId xmlns:a16="http://schemas.microsoft.com/office/drawing/2014/main" id="{B01D6FEC-0053-4847-BA7C-0F037917D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2089150" cy="27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14">
            <a:extLst>
              <a:ext uri="{FF2B5EF4-FFF2-40B4-BE49-F238E27FC236}">
                <a16:creationId xmlns:a16="http://schemas.microsoft.com/office/drawing/2014/main" id="{5A7D60BE-B8D8-4FEA-B908-E557DB361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60350"/>
            <a:ext cx="1962150" cy="261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5">
            <a:extLst>
              <a:ext uri="{FF2B5EF4-FFF2-40B4-BE49-F238E27FC236}">
                <a16:creationId xmlns:a16="http://schemas.microsoft.com/office/drawing/2014/main" id="{E640F184-6A1E-4E73-AAC3-3BE8196A4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14" b="15932"/>
          <a:stretch>
            <a:fillRect/>
          </a:stretch>
        </p:blipFill>
        <p:spPr bwMode="auto">
          <a:xfrm>
            <a:off x="3708400" y="4984750"/>
            <a:ext cx="208915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6">
            <a:extLst>
              <a:ext uri="{FF2B5EF4-FFF2-40B4-BE49-F238E27FC236}">
                <a16:creationId xmlns:a16="http://schemas.microsoft.com/office/drawing/2014/main" id="{5A411D4A-2760-4A0E-8E11-F8B1C7270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0" b="9837"/>
          <a:stretch>
            <a:fillRect/>
          </a:stretch>
        </p:blipFill>
        <p:spPr bwMode="auto">
          <a:xfrm>
            <a:off x="6804025" y="5345113"/>
            <a:ext cx="1439863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7">
            <a:extLst>
              <a:ext uri="{FF2B5EF4-FFF2-40B4-BE49-F238E27FC236}">
                <a16:creationId xmlns:a16="http://schemas.microsoft.com/office/drawing/2014/main" id="{A5A16CE7-FE65-4718-A510-692830911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7"/>
          <a:stretch>
            <a:fillRect/>
          </a:stretch>
        </p:blipFill>
        <p:spPr bwMode="auto">
          <a:xfrm>
            <a:off x="971550" y="5300663"/>
            <a:ext cx="1366838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8">
            <a:extLst>
              <a:ext uri="{FF2B5EF4-FFF2-40B4-BE49-F238E27FC236}">
                <a16:creationId xmlns:a16="http://schemas.microsoft.com/office/drawing/2014/main" id="{AFF41971-1B07-4A10-A2CB-AEC0EC029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981075"/>
            <a:ext cx="2100263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Прямоугольник 15">
            <a:extLst>
              <a:ext uri="{FF2B5EF4-FFF2-40B4-BE49-F238E27FC236}">
                <a16:creationId xmlns:a16="http://schemas.microsoft.com/office/drawing/2014/main" id="{04B44343-6CFC-4117-9D4E-FFE2D7058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852738"/>
            <a:ext cx="87852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Вивчаючи бджіл та спілкуючись із пасічниками- любителями  ми знайшли цікаві закономірності між змінами у довкіллі, нектароношенням рослин та життєдіяльністю бджіл. Окрім літературних джерел, спостережень та дослідів ми спілкувались із бджолярами  та використали їх досвід у своїй дослідницькій роботі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D66FB3A7-346C-47EB-B402-C1CF70637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br>
              <a:rPr lang="ru-RU" altLang="ru-RU"/>
            </a:br>
            <a:endParaRPr lang="ru-RU" altLang="ru-RU"/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222FC29F-2895-49F8-ADE1-5F1210C1C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557338"/>
            <a:ext cx="5586413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Рисунок 10">
            <a:extLst>
              <a:ext uri="{FF2B5EF4-FFF2-40B4-BE49-F238E27FC236}">
                <a16:creationId xmlns:a16="http://schemas.microsoft.com/office/drawing/2014/main" id="{969A5254-5F83-4330-B6C6-4C3C0AF00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" t="15150" r="1987" b="7880"/>
          <a:stretch>
            <a:fillRect/>
          </a:stretch>
        </p:blipFill>
        <p:spPr bwMode="auto">
          <a:xfrm>
            <a:off x="1763713" y="4149725"/>
            <a:ext cx="5661025" cy="20002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Прямоугольник 12">
            <a:extLst>
              <a:ext uri="{FF2B5EF4-FFF2-40B4-BE49-F238E27FC236}">
                <a16:creationId xmlns:a16="http://schemas.microsoft.com/office/drawing/2014/main" id="{CC58D8B1-5261-4E0C-B9DC-DDE5D6A2C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6237288"/>
            <a:ext cx="4549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Льотна </a:t>
            </a:r>
            <a:r>
              <a:rPr lang="uk-UA" altLang="ru-RU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 бджіл у літній період</a:t>
            </a:r>
            <a:endParaRPr lang="ru-RU" altLang="ru-RU" b="1" i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4" name="Прямоугольник 12">
            <a:extLst>
              <a:ext uri="{FF2B5EF4-FFF2-40B4-BE49-F238E27FC236}">
                <a16:creationId xmlns:a16="http://schemas.microsoft.com/office/drawing/2014/main" id="{6E0D457B-E3F3-4AE4-B868-F9DFDA62D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3429000"/>
            <a:ext cx="45735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Льотна </a:t>
            </a:r>
            <a:r>
              <a:rPr lang="uk-UA" altLang="ru-RU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 бджіл ранньої </a:t>
            </a:r>
            <a:r>
              <a:rPr lang="ru-RU" altLang="ru-RU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весни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3C71F0A-6EE7-49E4-9039-A82FF81EEED0}"/>
              </a:ext>
            </a:extLst>
          </p:cNvPr>
          <p:cNvSpPr/>
          <p:nvPr/>
        </p:nvSpPr>
        <p:spPr>
          <a:xfrm>
            <a:off x="827088" y="188913"/>
            <a:ext cx="7921625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Залежність продуктивності бджолиних сімей від льотної активності</a:t>
            </a:r>
          </a:p>
        </p:txBody>
      </p:sp>
    </p:spTree>
  </p:cSld>
  <p:clrMapOvr>
    <a:masterClrMapping/>
  </p:clrMapOvr>
  <p:transition advClick="0" advTm="1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9">
            <a:extLst>
              <a:ext uri="{FF2B5EF4-FFF2-40B4-BE49-F238E27FC236}">
                <a16:creationId xmlns:a16="http://schemas.microsoft.com/office/drawing/2014/main" id="{4CF81276-41D9-45C9-BD1D-2F3812794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5C0EB2-17A6-4DA3-A63E-9F7A33616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615950"/>
          </a:xfrm>
        </p:spPr>
        <p:txBody>
          <a:bodyPr/>
          <a:lstStyle/>
          <a:p>
            <a:pPr>
              <a:defRPr/>
            </a:pPr>
            <a:r>
              <a:rPr lang="uk-UA" sz="4000" dirty="0"/>
              <a:t>Визначення якісного складу меду</a:t>
            </a:r>
            <a:endParaRPr lang="ru-RU" sz="4000" dirty="0"/>
          </a:p>
        </p:txBody>
      </p:sp>
      <p:sp>
        <p:nvSpPr>
          <p:cNvPr id="13315" name="Прямоугольник 3">
            <a:extLst>
              <a:ext uri="{FF2B5EF4-FFF2-40B4-BE49-F238E27FC236}">
                <a16:creationId xmlns:a16="http://schemas.microsoft.com/office/drawing/2014/main" id="{783DCAC6-C72C-4F50-8BB0-B22A1D389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657850"/>
            <a:ext cx="88931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uk-UA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Отримані зразки меду визначали на вміст цукрози та за органолептичними показниками. Якість меду підтвердилася.</a:t>
            </a:r>
            <a:endParaRPr lang="ru-RU" sz="2400" b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3317" name="Рисунок 5">
            <a:extLst>
              <a:ext uri="{FF2B5EF4-FFF2-40B4-BE49-F238E27FC236}">
                <a16:creationId xmlns:a16="http://schemas.microsoft.com/office/drawing/2014/main" id="{1236B46F-DD6A-4E97-A951-C956B95E8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r="9401" b="12865"/>
          <a:stretch>
            <a:fillRect/>
          </a:stretch>
        </p:blipFill>
        <p:spPr bwMode="auto">
          <a:xfrm>
            <a:off x="2700338" y="3716338"/>
            <a:ext cx="3959225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6">
            <a:extLst>
              <a:ext uri="{FF2B5EF4-FFF2-40B4-BE49-F238E27FC236}">
                <a16:creationId xmlns:a16="http://schemas.microsoft.com/office/drawing/2014/main" id="{F693C10B-A79D-44C6-9DB4-FD23CD1C1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9" b="21127"/>
          <a:stretch>
            <a:fillRect/>
          </a:stretch>
        </p:blipFill>
        <p:spPr bwMode="auto">
          <a:xfrm>
            <a:off x="7005638" y="1557338"/>
            <a:ext cx="2138362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Рисунок 8">
            <a:extLst>
              <a:ext uri="{FF2B5EF4-FFF2-40B4-BE49-F238E27FC236}">
                <a16:creationId xmlns:a16="http://schemas.microsoft.com/office/drawing/2014/main" id="{97BB76ED-3099-4227-8DA9-C5111E032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28" r="14699" b="5109"/>
          <a:stretch>
            <a:fillRect/>
          </a:stretch>
        </p:blipFill>
        <p:spPr bwMode="auto">
          <a:xfrm>
            <a:off x="0" y="1700213"/>
            <a:ext cx="210820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Рисунок 10">
            <a:extLst>
              <a:ext uri="{FF2B5EF4-FFF2-40B4-BE49-F238E27FC236}">
                <a16:creationId xmlns:a16="http://schemas.microsoft.com/office/drawing/2014/main" id="{7F23B454-7972-4430-8603-3900F7465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26" b="10931"/>
          <a:stretch>
            <a:fillRect/>
          </a:stretch>
        </p:blipFill>
        <p:spPr bwMode="auto">
          <a:xfrm>
            <a:off x="2627313" y="1125538"/>
            <a:ext cx="4105275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7">
            <a:extLst>
              <a:ext uri="{FF2B5EF4-FFF2-40B4-BE49-F238E27FC236}">
                <a16:creationId xmlns:a16="http://schemas.microsoft.com/office/drawing/2014/main" id="{722789D4-2D14-499B-998B-EA339BA82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6925"/>
            <a:ext cx="8893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000"/>
          </a:p>
          <a:p>
            <a:pPr eaLnBrk="1" hangingPunct="1"/>
            <a:endParaRPr lang="ru-RU" altLang="ru-RU" sz="2000" b="1">
              <a:solidFill>
                <a:srgbClr val="FFFF00"/>
              </a:solidFill>
            </a:endParaRPr>
          </a:p>
        </p:txBody>
      </p:sp>
      <p:sp>
        <p:nvSpPr>
          <p:cNvPr id="14339" name="Прямоугольник 12">
            <a:extLst>
              <a:ext uri="{FF2B5EF4-FFF2-40B4-BE49-F238E27FC236}">
                <a16:creationId xmlns:a16="http://schemas.microsoft.com/office/drawing/2014/main" id="{59D4E322-4915-4731-BD58-9C6B586AA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333375"/>
            <a:ext cx="8569325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uk-UA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Особистий внесок у дослідження:</a:t>
            </a:r>
            <a:r>
              <a:rPr lang="uk-UA" altLang="ru-RU" sz="36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мною сфотографовано і проаналізовано основні медоноси прилеглих  територій до м. Карлівки з ранньої весни до пізньої осені  протягом  річного періоду медозбору. З’ясований видовий склад рослинності за функціональною ознакою. </a:t>
            </a:r>
            <a:r>
              <a:rPr lang="ru-RU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Бджільництво може розглядатись як важливий екологічний та економічний чинник сільськогосподарського виробництва, а тому заслуговує  уваги при вивченні  агроекології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/>
          </a:p>
        </p:txBody>
      </p:sp>
    </p:spTree>
  </p:cSld>
  <p:clrMapOvr>
    <a:masterClrMapping/>
  </p:clrMapOvr>
  <p:transition advClick="0"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16F4B96-F77B-4785-A98D-7777ED0BAC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785225" cy="576262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000" b="1" dirty="0">
                <a:latin typeface="Times New Roman" pitchFamily="18" charset="0"/>
                <a:cs typeface="Times New Roman" pitchFamily="18" charset="0"/>
              </a:rPr>
              <a:t>ПОЛІПШЕННЯ КОРМОВОЇ БАЗИ ДЛЯ БДЖІЛ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6">
            <a:extLst>
              <a:ext uri="{FF2B5EF4-FFF2-40B4-BE49-F238E27FC236}">
                <a16:creationId xmlns:a16="http://schemas.microsoft.com/office/drawing/2014/main" id="{BEEA7758-A9F4-4DC7-A6D6-9929C0B9B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1450"/>
            <a:ext cx="241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1400">
                <a:cs typeface="Times New Roman" panose="02020603050405020304" pitchFamily="18" charset="0"/>
              </a:rPr>
              <a:t>.</a:t>
            </a:r>
            <a:endParaRPr lang="ru-RU" altLang="ru-RU" sz="800"/>
          </a:p>
          <a:p>
            <a:r>
              <a:rPr lang="uk-UA" altLang="ru-RU" sz="1400">
                <a:cs typeface="Times New Roman" panose="02020603050405020304" pitchFamily="18" charset="0"/>
              </a:rPr>
              <a:t> </a:t>
            </a:r>
            <a:endParaRPr lang="ru-RU" altLang="ru-RU" sz="800"/>
          </a:p>
          <a:p>
            <a:endParaRPr lang="ru-RU" altLang="ru-RU"/>
          </a:p>
        </p:txBody>
      </p:sp>
      <p:sp>
        <p:nvSpPr>
          <p:cNvPr id="15364" name="Rectangle 7">
            <a:extLst>
              <a:ext uri="{FF2B5EF4-FFF2-40B4-BE49-F238E27FC236}">
                <a16:creationId xmlns:a16="http://schemas.microsoft.com/office/drawing/2014/main" id="{C5C462B6-F680-4D52-A1A5-2964D6FDA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3500"/>
            <a:ext cx="241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1400">
                <a:cs typeface="Times New Roman" panose="02020603050405020304" pitchFamily="18" charset="0"/>
              </a:rPr>
              <a:t> </a:t>
            </a:r>
            <a:endParaRPr lang="ru-RU" altLang="ru-RU" sz="800"/>
          </a:p>
          <a:p>
            <a:endParaRPr lang="ru-RU" altLang="ru-RU"/>
          </a:p>
        </p:txBody>
      </p:sp>
      <p:sp>
        <p:nvSpPr>
          <p:cNvPr id="15365" name="Rectangle 8">
            <a:extLst>
              <a:ext uri="{FF2B5EF4-FFF2-40B4-BE49-F238E27FC236}">
                <a16:creationId xmlns:a16="http://schemas.microsoft.com/office/drawing/2014/main" id="{A553FF2C-A3E5-4405-8BC1-DFA9A42F2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463"/>
            <a:ext cx="184150" cy="49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800"/>
          </a:p>
          <a:p>
            <a:endParaRPr lang="ru-RU" altLang="ru-RU"/>
          </a:p>
        </p:txBody>
      </p:sp>
      <p:sp>
        <p:nvSpPr>
          <p:cNvPr id="15366" name="Rectangle 10">
            <a:extLst>
              <a:ext uri="{FF2B5EF4-FFF2-40B4-BE49-F238E27FC236}">
                <a16:creationId xmlns:a16="http://schemas.microsoft.com/office/drawing/2014/main" id="{81BF2F20-06D2-4E17-B087-07F0E06E0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1075"/>
            <a:ext cx="91440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480175" algn="r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 Розширення  посівних  площ  цінних  продовольчих  культур  із  застосуванням  високого  рівня  агротехніки, дає  бджільництву  додаткові  ресурси  нектару.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Велике  значення  в  зміцненні  кормової  бази  для  бджіл  мають  післяжнивні  і  післяукісні  посіви  медоносів  та  сівба  їх  на  сидеральне  добриво.  В  умовах  Полтавщини  хороші  наслідки  дають  післяжнивні  посіви  кукурудзи,  соняшника, гречки. Додатковий  медозбір  можна  одержати  підвищенням  нектарозапасу  лук  і  пасовищ ,   підсіваючи  їх  багаторічною  дикою  конюшиною,  викою,  а  ще  краще  культурні  рослини: конюшину  білу,  люцерну  синю  та  жовту,  які  мають  більш  високі  кормові  якості  і  нектаропродуктивність.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       Полезахисні  лісові  смуги  дають  можливість  висаджувати  в  них  деревно-кущові  медоноси.  А  це  значно  підвищить  нектарозапас  місцевості.   Озеленюючи  населені  пункти,  необхідно  враховувати  й  інтереси  бджільництва -  відводити  більше  місця  медоносним  видам,  таким  як  липа, клен,  акація  біла  і  жовта.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B5F6F631-FD2D-4DBA-A6E0-F5D1B67D29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13843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600" b="1" dirty="0"/>
              <a:t>ВИСНОВКИ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6387" name="Прямоугольник 4">
            <a:extLst>
              <a:ext uri="{FF2B5EF4-FFF2-40B4-BE49-F238E27FC236}">
                <a16:creationId xmlns:a16="http://schemas.microsoft.com/office/drawing/2014/main" id="{B2E7F020-6AD3-44AE-B91C-6BE1F6A76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5688"/>
            <a:ext cx="8964613" cy="560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uk-UA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В дослідженні проаналізовали пасіки місцевих пасічників – любителів. Медозбірні умови досліджуваної території придатні для розвитку бджільництва. Використання медозбору бджолами тісно пов’язано з наявністю та строками цвітіння медоносів. Бджолині сім’ї здатні продуктивно використовувати біологічні запаси пилку  та нектару з рослин різних ботанічних видів. 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Охарактеризували залежність продуктивності бджолиних сімей від льотної активності при різних температурах зовнішнього середовища. 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З досвіду пасічників вияснили, що ефективніше вивозити пасіки поближче до посівних площ медоносів.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Обгрунтували, що для поліпшення  продуктивності бджільництва необхідно розширити висівання медоносних видів рослин.</a:t>
            </a:r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329FE21-6A8A-49FA-989C-D162F47745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4318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4000" dirty="0"/>
              <a:t>Джерела</a:t>
            </a:r>
            <a:endParaRPr lang="ru-RU" sz="4000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99155E9-C192-4B43-8F9C-8989D04DD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2413" y="5229225"/>
            <a:ext cx="9144001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just"/>
            <a:endParaRPr lang="ru-RU" altLang="ru-RU" sz="800"/>
          </a:p>
          <a:p>
            <a:pPr algn="just"/>
            <a:r>
              <a:rPr lang="uk-UA" altLang="ru-RU" sz="1400">
                <a:cs typeface="Times New Roman" panose="02020603050405020304" pitchFamily="18" charset="0"/>
              </a:rPr>
              <a:t>   </a:t>
            </a:r>
            <a:endParaRPr lang="uk-UA" altLang="ru-RU"/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350A0549-B78F-49D6-AB53-5336AFEF3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649288"/>
            <a:ext cx="8496300" cy="618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Бабич І.А. Бджільництво. – Київ: Урожай, 1969. – с.272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Біблія: Українське Біблійне товариство. – Київ, 1995. (Книга Приповістей Соломонових, розділ 24, вірш 13; р.16, вірш 24.)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 агронома. /Упор. Кононюк В.Я., Медведовський О.К./. - Київ: Урожай, 1985.- с.672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Журнал: «Вісник податкової служби України». – Київ, 2005 жовтень.-№38. – с.47-48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України про бджільництво. – Київ, 2000, 22 лютого. - №1492 – III.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Поліщук В.П. Довідник пасічника.-Київ,1983.-с.280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Полтавська обл.: Географічний та історико-економічний нарис / За ред. Маца К.О./. – Полтава, 1998. – вид.2-е. – с.336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Солодкова Н.О. Короткий довідник пасічника. – Київ, 1961.- с.166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Статистичний щорічник Полтавської області за 2004 рік./За ред.. Бугайченко Т.Л./– Полтава: Головне управління статистики у Полтавській області, 2005.-с.578-580.</a:t>
            </a:r>
            <a:endParaRPr lang="ru-RU" alt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uk-UA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Черкасова А.І., Булонська В.М. Бджільництво. – Київ: Урожай, 1989. – с.302  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</p:bld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5388</TotalTime>
  <Words>1035</Words>
  <Application>Microsoft Office PowerPoint</Application>
  <PresentationFormat>Экран (4:3)</PresentationFormat>
  <Paragraphs>70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Tahoma</vt:lpstr>
      <vt:lpstr>Arial</vt:lpstr>
      <vt:lpstr>Wingdings</vt:lpstr>
      <vt:lpstr>Calibri</vt:lpstr>
      <vt:lpstr>Times New Roman</vt:lpstr>
      <vt:lpstr>Океан</vt:lpstr>
      <vt:lpstr>Презентация PowerPoint</vt:lpstr>
      <vt:lpstr>Мета дослідження:    проаналізувати видовий склад медоносних рослин на території Карлівської громади, з’ясувати вплив медоносів на медозбір. </vt:lpstr>
      <vt:lpstr>Актуальність теми  полягає в тому,  що негативною тенденцією в розвитку бджільництва  є зменшення за останні роки кількості бджолосімей і відповідно зниження виробництва продуктів бджільництва. Тому, визначаючи важливість розвитку цієї галузі, ми  досліджуємо її і аналізуємо.       Медоносна рослинність є одним із основних природних кормових ресурсів для бджіл, тому детальне вивчення її має важливе значення для бджільництва.</vt:lpstr>
      <vt:lpstr>Об’єкт  дослідження: залежність продуктивності бджіл від медоносної бази.  Предмет  дослідження: проблеми та перспектива розвитку бджільництва на території Карлівської громади.  Наукова  новизна: узагальнення та аналіз сучасного стану бджільництва та медоносних рослин  даного краю.  Практичне  значення одержаних результатів:  матеріал дослідження можна використати для покращення розвитку цієї галузі на дослідних станціях з бджільництва. А також для збільшення посівів медоносів і активного використання пасік у збільшенні врожайності культур. </vt:lpstr>
      <vt:lpstr>Презентация PowerPoint</vt:lpstr>
      <vt:lpstr>МЕДОНОСНА  БАЗА  БДЖІЛ</vt:lpstr>
      <vt:lpstr>МЕДОНОСНА  БАЗА  БДЖІЛ</vt:lpstr>
      <vt:lpstr>Найголовніші   медоносні   рослини нашої місцевосці</vt:lpstr>
      <vt:lpstr>Досвід пасічників</vt:lpstr>
      <vt:lpstr>Презентация PowerPoint</vt:lpstr>
      <vt:lpstr>Визначення якісного складу меду</vt:lpstr>
      <vt:lpstr>Презентация PowerPoint</vt:lpstr>
      <vt:lpstr>ПОЛІПШЕННЯ КОРМОВОЇ БАЗИ ДЛЯ БДЖІЛ</vt:lpstr>
      <vt:lpstr>ВИСНОВКИ</vt:lpstr>
      <vt:lpstr>Джерела</vt:lpstr>
    </vt:vector>
  </TitlesOfParts>
  <Company>Организация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Сучасний стан зелених насаджень Карлівки та їх оптимізація</dc:title>
  <dc:creator>Customer</dc:creator>
  <cp:lastModifiedBy>ИРА</cp:lastModifiedBy>
  <cp:revision>206</cp:revision>
  <dcterms:created xsi:type="dcterms:W3CDTF">2012-11-11T12:52:49Z</dcterms:created>
  <dcterms:modified xsi:type="dcterms:W3CDTF">2023-04-07T18:21:39Z</dcterms:modified>
</cp:coreProperties>
</file>