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61" r:id="rId3"/>
    <p:sldId id="258" r:id="rId4"/>
    <p:sldId id="263" r:id="rId5"/>
    <p:sldId id="264" r:id="rId6"/>
    <p:sldId id="265" r:id="rId7"/>
    <p:sldId id="266" r:id="rId8"/>
    <p:sldId id="271" r:id="rId9"/>
    <p:sldId id="270" r:id="rId10"/>
    <p:sldId id="268" r:id="rId11"/>
    <p:sldId id="267" r:id="rId12"/>
    <p:sldId id="260" r:id="rId13"/>
    <p:sldId id="269" r:id="rId14"/>
    <p:sldId id="272" r:id="rId15"/>
    <p:sldId id="25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56956C7F-A905-4AEC-88D9-4E6808DF60B6}">
          <p14:sldIdLst>
            <p14:sldId id="256"/>
            <p14:sldId id="261"/>
            <p14:sldId id="258"/>
          </p14:sldIdLst>
        </p14:section>
        <p14:section name="Раздел без заголовка" id="{5EF576E1-1DE5-4A3D-B70E-960E8EE48F6F}">
          <p14:sldIdLst>
            <p14:sldId id="263"/>
            <p14:sldId id="264"/>
            <p14:sldId id="265"/>
            <p14:sldId id="266"/>
            <p14:sldId id="271"/>
            <p14:sldId id="270"/>
            <p14:sldId id="268"/>
            <p14:sldId id="267"/>
            <p14:sldId id="260"/>
            <p14:sldId id="269"/>
            <p14:sldId id="272"/>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ru-RU" smtClean="0"/>
              <a:t>Образец заголовка</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4/19/2023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4/19/2023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4/19/2023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4/19/2023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ru-RU" smtClean="0"/>
              <a:t>Образец заголовка</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4/19/2023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4/19/2023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4/19/2023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4/19/2023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4/19/2023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ru-RU" smtClean="0"/>
              <a:t>Образец заголовка</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A16AA21-1863-4931-97CB-99D0A168701B}" type="datetimeFigureOut">
              <a:rPr lang="en-US" dirty="0"/>
              <a:t>4/19/2023</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3772C379-9A7C-4C87-A116-CBE9F58B04C5}" type="datetimeFigureOut">
              <a:rPr lang="en-US" dirty="0"/>
              <a:t>4/19/2023</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diagBrick">
          <a:fgClr>
            <a:schemeClr val="bg1">
              <a:lumMod val="75000"/>
            </a:schemeClr>
          </a:fgClr>
          <a:bgClr>
            <a:schemeClr val="bg1">
              <a:lumMod val="65000"/>
            </a:schemeClr>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4/19/2023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xml"/><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hyperlink" Target="https://konkurent.ua/publication/100580/kolishnogo-lutskogo-suddu-posadili-do-vyaznitsi-na-3-roki-za-habar-u-500-dolariv/" TargetMode="Externa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38.png"/><Relationship Id="rId4" Type="http://schemas.microsoft.com/office/2007/relationships/hdphoto" Target="../media/hdphoto12.wdp"/><Relationship Id="rId9" Type="http://schemas.openxmlformats.org/officeDocument/2006/relationships/image" Target="../media/image40.jpg"/></Relationships>
</file>

<file path=ppt/slides/_rels/slide1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6.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hyperlink" Target="https://konkurent.ua/publication/100580/kolishnogo-lutskogo-suddu-posadili-do-vyaznitsi-na-3-roki-za-habar-u-500-dolariv/" TargetMode="External"/><Relationship Id="rId3" Type="http://schemas.openxmlformats.org/officeDocument/2006/relationships/hyperlink" Target="https://www.google.com/search?sxsrf=APwXEdfqd4vuYjgf_GB6yVKhzLaa6W6apA:1681652210776&amp;q=%D0%A1%D1%82%D0%BE%D1%85%D1%96%D0%B4-%D0%92%D0%BE%D0%BB%D0%B8%D0%BD%D1%8C&amp;sa=X&amp;ved=2ahUKEwi0vaLVwq7-AhUPAhAIHajIBFUQ1QJ6BAguEAE&amp;biw=1536&amp;bih=696&amp;dpr=1.25" TargetMode="External"/><Relationship Id="rId7" Type="http://schemas.openxmlformats.org/officeDocument/2006/relationships/hyperlink" Target="https://www.radiosvoboda.org/a/news-maluska-ukraina-rymskyy-statut/31880061.html" TargetMode="External"/><Relationship Id="rId2" Type="http://schemas.openxmlformats.org/officeDocument/2006/relationships/hyperlink" Target="https://www.facebook.com/profile.php?id=100003574689329" TargetMode="External"/><Relationship Id="rId1" Type="http://schemas.openxmlformats.org/officeDocument/2006/relationships/slideLayout" Target="../slideLayouts/slideLayout7.xml"/><Relationship Id="rId6" Type="http://schemas.openxmlformats.org/officeDocument/2006/relationships/hyperlink" Target="https://12kanal.com/na-volyni-zbuduvaly-smittyezvalyshhe-za-12-000-000" TargetMode="External"/><Relationship Id="rId5" Type="http://schemas.openxmlformats.org/officeDocument/2006/relationships/hyperlink" Target="https://zaholovok.com.ua/zakarpatski-lisivniki-nagadali-pro-shtrafi-za-zabrudnennya-dovkillya" TargetMode="External"/><Relationship Id="rId4" Type="http://schemas.openxmlformats.org/officeDocument/2006/relationships/hyperlink" Target="https://ua.korrespondent.net/ukraine/4197522-na-mykolaivschyni-tonny-smittia-opynylysia-na-derevakh" TargetMode="External"/><Relationship Id="rId9" Type="http://schemas.openxmlformats.org/officeDocument/2006/relationships/hyperlink" Target="https://shatsk.rayon.in.ua/news/524396-zhurnalistske-rozsliduvannya-direktorka-shatskogo-natsparku-zrobila-biznes-z-prirodook"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microsoft.com/office/2007/relationships/hdphoto" Target="../media/hdphoto3.wdp"/><Relationship Id="rId7" Type="http://schemas.openxmlformats.org/officeDocument/2006/relationships/image" Target="../media/image10.jp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10" Type="http://schemas.microsoft.com/office/2007/relationships/hdphoto" Target="../media/hdphoto4.wdp"/><Relationship Id="rId4" Type="http://schemas.openxmlformats.org/officeDocument/2006/relationships/image" Target="../media/image7.jp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hyperlink" Target="https://shatsk.rayon.in.ua/news/524396-zhurnalistske-rozsliduvannya-direktorka-shatskogo-natsparku-zrobila-biznes-z-prirodook" TargetMode="External"/><Relationship Id="rId3" Type="http://schemas.openxmlformats.org/officeDocument/2006/relationships/hyperlink" Target="https://www.google.com/maps/place/%D1%80.+%D0%A1%D1%82%D0%BE%D1%85%D0%BE%D0%B4/@51.4532824,25.2297605,9z/data=!4m2!3m1!1s0x472664458dc0ef87:0xfdb7b7cdec7dd3a2" TargetMode="External"/><Relationship Id="rId7" Type="http://schemas.openxmlformats.org/officeDocument/2006/relationships/image" Target="../media/image16.jp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hyperlink" Target="https://www.volynpost.com/news/15360-u-seli-na-volyni--bunt-proty-smittia-foto-video" TargetMode="Externa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hyperlink" Target="https://12kanal.com/na-volyni-zbuduvaly-smittyezvalyshhe-za-12-000-000/" TargetMode="External"/><Relationship Id="rId7" Type="http://schemas.openxmlformats.org/officeDocument/2006/relationships/image" Target="../media/image24.jpg"/><Relationship Id="rId2" Type="http://schemas.openxmlformats.org/officeDocument/2006/relationships/image" Target="../media/image22.jpg"/><Relationship Id="rId1" Type="http://schemas.openxmlformats.org/officeDocument/2006/relationships/slideLayout" Target="../slideLayouts/slideLayout6.xml"/><Relationship Id="rId6" Type="http://schemas.microsoft.com/office/2007/relationships/hdphoto" Target="../media/hdphoto5.wdp"/><Relationship Id="rId5" Type="http://schemas.openxmlformats.org/officeDocument/2006/relationships/image" Target="../media/image23.png"/><Relationship Id="rId4" Type="http://schemas.openxmlformats.org/officeDocument/2006/relationships/hyperlink" Target="https://www.volynpost.com/news/15360-u-seli-na-volyni--bunt-proty-smittia-foto-video"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9.jp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7.wdp"/><Relationship Id="rId4" Type="http://schemas.openxmlformats.org/officeDocument/2006/relationships/image" Target="../media/image27.png"/><Relationship Id="rId9"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5.png"/><Relationship Id="rId5" Type="http://schemas.microsoft.com/office/2007/relationships/hdphoto" Target="../media/hdphoto11.wdp"/><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5934" y="4664367"/>
            <a:ext cx="4979458" cy="1933301"/>
          </a:xfrm>
          <a:prstGeom prst="rect">
            <a:avLst/>
          </a:prstGeom>
          <a:ln w="228600" cap="sq" cmpd="thickThin">
            <a:solidFill>
              <a:srgbClr val="000000"/>
            </a:solidFill>
            <a:prstDash val="solid"/>
            <a:miter lim="800000"/>
          </a:ln>
          <a:effectLst>
            <a:innerShdw blurRad="76200">
              <a:srgbClr val="000000"/>
            </a:innerShdw>
          </a:effectLst>
        </p:spPr>
      </p:pic>
      <p:sp>
        <p:nvSpPr>
          <p:cNvPr id="2" name="Заголовок 1"/>
          <p:cNvSpPr>
            <a:spLocks noGrp="1"/>
          </p:cNvSpPr>
          <p:nvPr>
            <p:ph type="ctrTitle"/>
          </p:nvPr>
        </p:nvSpPr>
        <p:spPr>
          <a:xfrm>
            <a:off x="923109" y="1326776"/>
            <a:ext cx="10185108" cy="3003177"/>
          </a:xfrm>
        </p:spPr>
        <p:txBody>
          <a:bodyPr/>
          <a:lstStyle/>
          <a:p>
            <a:r>
              <a:rPr lang="uk-UA" sz="2000" b="1" dirty="0" smtClean="0"/>
              <a:t>            </a:t>
            </a:r>
            <a:br>
              <a:rPr lang="uk-UA" sz="2000" b="1" dirty="0" smtClean="0"/>
            </a:br>
            <a:r>
              <a:rPr lang="uk-UA" sz="2000" b="1" dirty="0"/>
              <a:t> </a:t>
            </a:r>
            <a:r>
              <a:rPr lang="uk-UA" sz="2000" b="1" dirty="0" smtClean="0"/>
              <a:t>        Всеукраїнський </a:t>
            </a:r>
            <a:r>
              <a:rPr lang="uk-UA" sz="2000" b="1" dirty="0" smtClean="0"/>
              <a:t>інтерактивний </a:t>
            </a:r>
            <a:r>
              <a:rPr lang="uk-UA" sz="2000" b="1" dirty="0"/>
              <a:t>конкурс «МАН-Юніор Дослідник»</a:t>
            </a:r>
            <a:r>
              <a:rPr lang="uk-UA" sz="2000" dirty="0"/>
              <a:t/>
            </a:r>
            <a:br>
              <a:rPr lang="uk-UA" sz="2000" dirty="0"/>
            </a:br>
            <a:r>
              <a:rPr lang="uk-UA" sz="2000" b="1" dirty="0"/>
              <a:t>                                                </a:t>
            </a:r>
            <a:r>
              <a:rPr lang="uk-UA" sz="2000" b="1" dirty="0" smtClean="0"/>
              <a:t/>
            </a:r>
            <a:br>
              <a:rPr lang="uk-UA" sz="2000" b="1" dirty="0" smtClean="0"/>
            </a:br>
            <a:r>
              <a:rPr lang="uk-UA" sz="2000" b="1" dirty="0"/>
              <a:t> </a:t>
            </a:r>
            <a:r>
              <a:rPr lang="uk-UA" sz="2000" b="1" dirty="0" smtClean="0"/>
              <a:t>                                                                 </a:t>
            </a:r>
            <a:r>
              <a:rPr lang="uk-UA" sz="2000" b="1" dirty="0"/>
              <a:t>Тема </a:t>
            </a:r>
            <a:r>
              <a:rPr lang="uk-UA" sz="2000" b="1" dirty="0" err="1"/>
              <a:t>проєкту</a:t>
            </a:r>
            <a:r>
              <a:rPr lang="uk-UA" sz="2000" b="1" dirty="0" smtClean="0"/>
              <a:t>:</a:t>
            </a:r>
            <a:br>
              <a:rPr lang="uk-UA" sz="2000" b="1" dirty="0" smtClean="0"/>
            </a:br>
            <a:r>
              <a:rPr lang="uk-UA" sz="2000" dirty="0"/>
              <a:t/>
            </a:r>
            <a:br>
              <a:rPr lang="uk-UA" sz="2000" dirty="0"/>
            </a:br>
            <a:r>
              <a:rPr lang="uk-UA" sz="2000" b="1" dirty="0"/>
              <a:t>                                  </a:t>
            </a:r>
            <a:r>
              <a:rPr lang="uk-UA" sz="2000" b="1" dirty="0" smtClean="0"/>
              <a:t>          </a:t>
            </a:r>
            <a:r>
              <a:rPr lang="uk-UA" sz="2000" b="1" dirty="0"/>
              <a:t>«Історія картини за моїм вікном</a:t>
            </a:r>
            <a:r>
              <a:rPr lang="uk-UA" sz="2000" b="1" dirty="0" smtClean="0"/>
              <a:t>...»</a:t>
            </a:r>
            <a:br>
              <a:rPr lang="uk-UA" sz="2000" b="1" dirty="0" smtClean="0"/>
            </a:br>
            <a:r>
              <a:rPr lang="uk-UA" sz="2000" dirty="0"/>
              <a:t/>
            </a:r>
            <a:br>
              <a:rPr lang="uk-UA" sz="2000" dirty="0"/>
            </a:br>
            <a:r>
              <a:rPr lang="uk-UA" sz="1600" b="1" dirty="0"/>
              <a:t>Роботу виконала: </a:t>
            </a:r>
            <a:r>
              <a:rPr lang="uk-UA" sz="1600" b="1" dirty="0" err="1"/>
              <a:t>Засєкіна</a:t>
            </a:r>
            <a:r>
              <a:rPr lang="uk-UA" sz="1600" b="1" dirty="0"/>
              <a:t> Яна Миколаївна</a:t>
            </a:r>
            <a:r>
              <a:rPr lang="uk-UA" sz="1600" dirty="0"/>
              <a:t/>
            </a:r>
            <a:br>
              <a:rPr lang="uk-UA" sz="1600" dirty="0"/>
            </a:br>
            <a:r>
              <a:rPr lang="uk-UA" sz="1600" b="1" dirty="0"/>
              <a:t>учениця 9 класу комунального закладу загальної середньої освіти «Луцький ліцей №9 Луцької міської ради</a:t>
            </a:r>
            <a:r>
              <a:rPr lang="uk-UA" sz="1600" b="1" dirty="0" smtClean="0"/>
              <a:t>»</a:t>
            </a:r>
            <a:br>
              <a:rPr lang="uk-UA" sz="1600" b="1" dirty="0" smtClean="0"/>
            </a:br>
            <a:r>
              <a:rPr lang="uk-UA" sz="1800" dirty="0"/>
              <a:t/>
            </a:r>
            <a:br>
              <a:rPr lang="uk-UA" sz="1800" dirty="0"/>
            </a:br>
            <a:r>
              <a:rPr lang="uk-UA" sz="1600" b="1" dirty="0"/>
              <a:t>Науковий керівник: </a:t>
            </a:r>
            <a:r>
              <a:rPr lang="uk-UA" sz="1600" b="1" dirty="0" err="1"/>
              <a:t>Засєкіна</a:t>
            </a:r>
            <a:r>
              <a:rPr lang="uk-UA" sz="1600" b="1" dirty="0"/>
              <a:t> Оксана Миколаївна, кваліфікація магістр з обліку і аудиту, гол. бухгалтер Приватного підприємства «Гамма М»</a:t>
            </a:r>
            <a:r>
              <a:rPr lang="uk-UA" sz="1600" dirty="0"/>
              <a:t/>
            </a:r>
            <a:br>
              <a:rPr lang="uk-UA" sz="1600" dirty="0"/>
            </a:br>
            <a:endParaRPr lang="uk-UA" sz="1600" b="1" dirty="0"/>
          </a:p>
        </p:txBody>
      </p:sp>
      <p:pic>
        <p:nvPicPr>
          <p:cNvPr id="6" name="Рисунок 5"/>
          <p:cNvPicPr>
            <a:picLocks noChangeAspect="1"/>
          </p:cNvPicPr>
          <p:nvPr/>
        </p:nvPicPr>
        <p:blipFill>
          <a:blip r:embed="rId3">
            <a:extLst>
              <a:ext uri="{BEBA8EAE-BF5A-486C-A8C5-ECC9F3942E4B}">
                <a14:imgProps xmlns:a14="http://schemas.microsoft.com/office/drawing/2010/main">
                  <a14:imgLayer r:embed="rId4">
                    <a14:imgEffect>
                      <a14:artisticMarker trans="43000"/>
                    </a14:imgEffect>
                  </a14:imgLayer>
                </a14:imgProps>
              </a:ext>
              <a:ext uri="{28A0092B-C50C-407E-A947-70E740481C1C}">
                <a14:useLocalDpi xmlns:a14="http://schemas.microsoft.com/office/drawing/2010/main" val="0"/>
              </a:ext>
            </a:extLst>
          </a:blip>
          <a:stretch>
            <a:fillRect/>
          </a:stretch>
        </p:blipFill>
        <p:spPr>
          <a:xfrm>
            <a:off x="9495375" y="4035287"/>
            <a:ext cx="1348215" cy="1232452"/>
          </a:xfrm>
          <a:prstGeom prst="rect">
            <a:avLst/>
          </a:prstGeom>
          <a:pattFill prst="ltDnDiag">
            <a:fgClr>
              <a:schemeClr val="bg1">
                <a:lumMod val="75000"/>
              </a:schemeClr>
            </a:fgClr>
            <a:bgClr>
              <a:schemeClr val="bg1"/>
            </a:bgClr>
          </a:pattFill>
          <a:effectLst>
            <a:innerShdw blurRad="114300">
              <a:prstClr val="black"/>
            </a:innerShdw>
            <a:softEdge rad="31750"/>
          </a:effectLst>
          <a:scene3d>
            <a:camera prst="orthographicFront"/>
            <a:lightRig rig="harsh" dir="t"/>
          </a:scene3d>
          <a:sp3d extrusionH="76200" contourW="12700" prstMaterial="dkEdge">
            <a:bevelT w="101600" prst="riblet"/>
            <a:bevelB prst="relaxedInset"/>
            <a:extrusionClr>
              <a:schemeClr val="bg1">
                <a:lumMod val="50000"/>
              </a:schemeClr>
            </a:extrusionClr>
            <a:contourClr>
              <a:schemeClr val="tx1">
                <a:lumMod val="50000"/>
                <a:lumOff val="50000"/>
              </a:schemeClr>
            </a:contourClr>
          </a:sp3d>
        </p:spPr>
      </p:pic>
    </p:spTree>
    <p:extLst>
      <p:ext uri="{BB962C8B-B14F-4D97-AF65-F5344CB8AC3E}">
        <p14:creationId xmlns:p14="http://schemas.microsoft.com/office/powerpoint/2010/main" val="21546125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777547" y="304800"/>
            <a:ext cx="7284465" cy="6224781"/>
          </a:xfrm>
          <a:prstGeom prst="rect">
            <a:avLst/>
          </a:prstGeom>
        </p:spPr>
        <p:txBody>
          <a:bodyPr wrap="square">
            <a:spAutoFit/>
          </a:bodyPr>
          <a:lstStyle/>
          <a:p>
            <a:pPr algn="just">
              <a:lnSpc>
                <a:spcPct val="107000"/>
              </a:lnSpc>
              <a:spcAft>
                <a:spcPts val="800"/>
              </a:spcAft>
            </a:pP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Отримавши відповідь Міжнародного кримінального суду Гааги, ми повернулись додому.</a:t>
            </a:r>
          </a:p>
          <a:p>
            <a:pPr algn="just">
              <a:lnSpc>
                <a:spcPct val="107000"/>
              </a:lnSpc>
              <a:spcAft>
                <a:spcPts val="800"/>
              </a:spcAft>
            </a:pP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Досліджуючи відповідь, </a:t>
            </a:r>
            <a:r>
              <a:rPr lang="uk-UA"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Міжнародного №</a:t>
            </a:r>
            <a:r>
              <a:rPr lang="en-US"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OTP-CR-223</a:t>
            </a:r>
            <a:r>
              <a:rPr lang="uk-UA"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/16 від 15.08.2017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кримінального трибуналу Гаага, Нідерланди ( прокурор </a:t>
            </a:r>
            <a:r>
              <a:rPr lang="en-US"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Mark P Dillon)</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зроблено висновок, що Україна не ратифікувала Римський статут, тому чиновники – злочинці, не можуть бути притягнуті до міжнародного  кримінального правосуддя. Даним документом надана змога надсилати докази та прізвища відповідальних осіб за злочин – Еко геноцид. Докази – будуть архівуватись та в майбутньому використовуватись для покарання екологічних злочинців, чиї дії чи бездіяльність призвели, до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непоправних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наслідків. Мої батьки вже за архівували два мішки таких чиновницьких переписок на кшталт: не наша компетентність, ми вирішуємо проблему сміття,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пере направляння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по колу, сміттєзвалище межує з орними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землями,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через польову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дорогу завширшки –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200 метрів, сміттєзвалище захищене проміжною ізоляцією і системою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очистки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фільтрату. Все це –</a:t>
            </a:r>
            <a:r>
              <a:rPr lang="uk-UA"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не відповідає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дійсності!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А</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ле,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нажаль, уже наносить непоправні збитки для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природи,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економіки та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здоров’я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людей.  </a:t>
            </a:r>
          </a:p>
          <a:p>
            <a:pPr algn="just">
              <a:lnSpc>
                <a:spcPct val="107000"/>
              </a:lnSpc>
              <a:spcAft>
                <a:spcPts val="800"/>
              </a:spcAft>
            </a:pPr>
            <a:r>
              <a:rPr lang="uk-UA" sz="1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uk-UA" sz="14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Але,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це не зупиняє нашу сім’ю рухатись далі та шукати нові ідеї для вирішення світової проблеми сміття.</a:t>
            </a:r>
            <a:endParaRPr lang="uk-UA"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040227" y="1040226"/>
            <a:ext cx="6858002" cy="4777546"/>
          </a:xfrm>
          <a:prstGeom prst="rect">
            <a:avLst/>
          </a:prstGeom>
          <a:ln>
            <a:noFill/>
          </a:ln>
          <a:effectLst>
            <a:softEdge rad="112500"/>
          </a:effectLst>
        </p:spPr>
      </p:pic>
      <p:cxnSp>
        <p:nvCxnSpPr>
          <p:cNvPr id="6" name="Прямая соединительная линия 5"/>
          <p:cNvCxnSpPr/>
          <p:nvPr/>
        </p:nvCxnSpPr>
        <p:spPr>
          <a:xfrm>
            <a:off x="1193074" y="2917371"/>
            <a:ext cx="1323703" cy="870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08244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055427" y="174171"/>
            <a:ext cx="4032069" cy="3133294"/>
          </a:xfrm>
          <a:prstGeom prst="rect">
            <a:avLst/>
          </a:prstGeom>
        </p:spPr>
        <p:txBody>
          <a:bodyPr wrap="square">
            <a:spAutoFit/>
          </a:bodyPr>
          <a:lstStyle/>
          <a:p>
            <a:pPr algn="just">
              <a:lnSpc>
                <a:spcPct val="107000"/>
              </a:lnSpc>
              <a:spcAft>
                <a:spcPts val="800"/>
              </a:spcAft>
            </a:pPr>
            <a:r>
              <a:rPr lang="uk-UA"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1600" dirty="0" smtClean="0">
                <a:latin typeface="Times New Roman" panose="02020603050405020304" pitchFamily="18" charset="0"/>
                <a:ea typeface="Calibri" panose="020F0502020204030204" pitchFamily="34" charset="0"/>
                <a:cs typeface="Times New Roman" panose="02020603050405020304" pitchFamily="18" charset="0"/>
              </a:rPr>
              <a:t>Після повернення з Європи проти батька припинили переслідування та повернули нам собаку.</a:t>
            </a:r>
          </a:p>
          <a:p>
            <a:pPr algn="just">
              <a:lnSpc>
                <a:spcPct val="107000"/>
              </a:lnSpc>
              <a:spcAft>
                <a:spcPts val="800"/>
              </a:spcAft>
            </a:pPr>
            <a:r>
              <a:rPr lang="uk-UA" sz="1400" dirty="0">
                <a:latin typeface="Times New Roman" panose="02020603050405020304" pitchFamily="18" charset="0"/>
                <a:ea typeface="Calibri" panose="020F0502020204030204" pitchFamily="34" charset="0"/>
                <a:cs typeface="Times New Roman" panose="02020603050405020304" pitchFamily="18" charset="0"/>
              </a:rPr>
              <a:t> </a:t>
            </a:r>
            <a:r>
              <a:rPr lang="uk-UA" sz="1400" dirty="0" smtClean="0">
                <a:latin typeface="Times New Roman" panose="02020603050405020304" pitchFamily="18" charset="0"/>
                <a:ea typeface="Calibri" panose="020F0502020204030204" pitchFamily="34" charset="0"/>
                <a:cs typeface="Times New Roman" panose="02020603050405020304" pitchFamily="18" charset="0"/>
              </a:rPr>
              <a:t>   Суддю </a:t>
            </a:r>
            <a:r>
              <a:rPr lang="uk-UA" sz="1400" dirty="0" err="1" smtClean="0">
                <a:latin typeface="Times New Roman" panose="02020603050405020304" pitchFamily="18" charset="0"/>
                <a:ea typeface="Calibri" panose="020F0502020204030204" pitchFamily="34" charset="0"/>
                <a:cs typeface="Times New Roman" panose="02020603050405020304" pitchFamily="18" charset="0"/>
              </a:rPr>
              <a:t>Ющука</a:t>
            </a:r>
            <a:r>
              <a:rPr lang="uk-UA" sz="1400" dirty="0" smtClean="0">
                <a:latin typeface="Times New Roman" panose="02020603050405020304" pitchFamily="18" charset="0"/>
                <a:ea typeface="Calibri" panose="020F0502020204030204" pitchFamily="34" charset="0"/>
                <a:cs typeface="Times New Roman" panose="02020603050405020304" pitchFamily="18" charset="0"/>
              </a:rPr>
              <a:t> О.С. який переслідував мою сім’ю посадили за хабар у в’язницю на той термін який він інкримінував моєму батьку та позбавили довічних суддівських виплат:</a:t>
            </a:r>
          </a:p>
          <a:p>
            <a:pPr algn="just">
              <a:lnSpc>
                <a:spcPct val="107000"/>
              </a:lnSpc>
              <a:spcAft>
                <a:spcPts val="800"/>
              </a:spcAft>
            </a:pPr>
            <a:r>
              <a:rPr lang="en-US" sz="1400" dirty="0" smtClean="0">
                <a:latin typeface="Times New Roman" panose="02020603050405020304" pitchFamily="18" charset="0"/>
                <a:ea typeface="Calibri" panose="020F0502020204030204" pitchFamily="34" charset="0"/>
                <a:cs typeface="Times New Roman" panose="02020603050405020304" pitchFamily="18" charset="0"/>
                <a:hlinkClick r:id="rId2"/>
              </a:rPr>
              <a:t>https</a:t>
            </a:r>
            <a:r>
              <a:rPr lang="en-US" sz="1400" dirty="0">
                <a:latin typeface="Times New Roman" panose="02020603050405020304" pitchFamily="18" charset="0"/>
                <a:ea typeface="Calibri" panose="020F0502020204030204" pitchFamily="34" charset="0"/>
                <a:cs typeface="Times New Roman" panose="02020603050405020304" pitchFamily="18" charset="0"/>
                <a:hlinkClick r:id="rId2"/>
              </a:rPr>
              <a:t>://konkurent.ua/publication/100580/kolishnogo-lutskogo-suddu-posadili-do-vyaznitsi-na-3-roki-za-habar-u-500-dolariv</a:t>
            </a:r>
            <a:r>
              <a:rPr lang="en-US" sz="1400" dirty="0" smtClean="0">
                <a:latin typeface="Times New Roman" panose="02020603050405020304" pitchFamily="18" charset="0"/>
                <a:ea typeface="Calibri" panose="020F0502020204030204" pitchFamily="34" charset="0"/>
                <a:cs typeface="Times New Roman" panose="02020603050405020304" pitchFamily="18" charset="0"/>
                <a:hlinkClick r:id="rId2"/>
              </a:rPr>
              <a:t>/</a:t>
            </a:r>
            <a:endParaRPr lang="uk-UA" sz="14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uk-UA"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110489" y="78378"/>
            <a:ext cx="4269922" cy="45719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Рисунок 3"/>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4324622" y="78378"/>
            <a:ext cx="3666308" cy="45719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p:cNvPicPr>
            <a:picLocks noChangeAspect="1"/>
          </p:cNvPicPr>
          <p:nvPr/>
        </p:nvPicPr>
        <p:blipFill>
          <a:blip r:embed="rId7">
            <a:duotone>
              <a:prstClr val="black"/>
              <a:schemeClr val="accent5">
                <a:tint val="45000"/>
                <a:satMod val="400000"/>
              </a:schemeClr>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rot="10800000">
            <a:off x="110489" y="4650376"/>
            <a:ext cx="7831727" cy="21423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p:cNvPicPr>
            <a:picLocks noChangeAspect="1"/>
          </p:cNvPicPr>
          <p:nvPr/>
        </p:nvPicPr>
        <p:blipFill>
          <a:blip r:embed="rId9">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7926432" y="2952205"/>
            <a:ext cx="4243795" cy="38666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925745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0">
          <a:fgClr>
            <a:schemeClr val="bg1">
              <a:lumMod val="75000"/>
            </a:schemeClr>
          </a:fgClr>
          <a:bgClr>
            <a:schemeClr val="bg1">
              <a:lumMod val="65000"/>
            </a:schemeClr>
          </a:bgClr>
        </a:patt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70" y="0"/>
            <a:ext cx="4772296" cy="6858000"/>
          </a:xfrm>
          <a:prstGeom prst="rect">
            <a:avLst/>
          </a:prstGeom>
          <a:ln>
            <a:noFill/>
          </a:ln>
          <a:effectLst>
            <a:softEdge rad="112500"/>
          </a:effectLst>
        </p:spPr>
      </p:pic>
      <p:sp>
        <p:nvSpPr>
          <p:cNvPr id="3" name="Прямоугольник 2"/>
          <p:cNvSpPr/>
          <p:nvPr/>
        </p:nvSpPr>
        <p:spPr>
          <a:xfrm>
            <a:off x="4841966" y="201706"/>
            <a:ext cx="7350034" cy="3139321"/>
          </a:xfrm>
          <a:prstGeom prst="rect">
            <a:avLst/>
          </a:prstGeom>
        </p:spPr>
        <p:txBody>
          <a:bodyPr wrap="square">
            <a:spAutoFit/>
          </a:bodyPr>
          <a:lstStyle/>
          <a:p>
            <a:pPr lvl="0"/>
            <a:r>
              <a:rPr lang="uk-UA" dirty="0" smtClean="0">
                <a:latin typeface="Times New Roman" panose="02020603050405020304" pitchFamily="18" charset="0"/>
                <a:ea typeface="Calibri" panose="020F0502020204030204" pitchFamily="34" charset="0"/>
                <a:cs typeface="Times New Roman" panose="02020603050405020304" pitchFamily="18" charset="0"/>
              </a:rPr>
              <a:t>    </a:t>
            </a:r>
            <a:r>
              <a:rPr lang="uk-UA" b="1" dirty="0"/>
              <a:t>Інноваційний підхід до вирішення проблем накопичення сміття</a:t>
            </a:r>
            <a:r>
              <a:rPr lang="uk-UA" b="1" dirty="0" smtClean="0"/>
              <a:t>.</a:t>
            </a:r>
            <a:endParaRPr lang="uk-UA" dirty="0" smtClean="0">
              <a:latin typeface="Times New Roman" panose="02020603050405020304" pitchFamily="18" charset="0"/>
              <a:ea typeface="Calibri" panose="020F0502020204030204" pitchFamily="34" charset="0"/>
              <a:cs typeface="Times New Roman" panose="02020603050405020304" pitchFamily="18" charset="0"/>
            </a:endParaRPr>
          </a:p>
          <a:p>
            <a:r>
              <a:rPr lang="uk-UA" dirty="0" smtClean="0">
                <a:latin typeface="Times New Roman" panose="02020603050405020304" pitchFamily="18" charset="0"/>
                <a:ea typeface="Calibri" panose="020F0502020204030204" pitchFamily="34" charset="0"/>
                <a:cs typeface="Times New Roman" panose="02020603050405020304" pitchFamily="18" charset="0"/>
              </a:rPr>
              <a:t>Тато розповідав, що </a:t>
            </a:r>
            <a:r>
              <a:rPr lang="uk-UA" dirty="0">
                <a:latin typeface="Times New Roman" panose="02020603050405020304" pitchFamily="18" charset="0"/>
                <a:ea typeface="Calibri" panose="020F0502020204030204" pitchFamily="34" charset="0"/>
                <a:cs typeface="Times New Roman" panose="02020603050405020304" pitchFamily="18" charset="0"/>
              </a:rPr>
              <a:t>проблем з накопиченням сміття </a:t>
            </a:r>
            <a:r>
              <a:rPr lang="uk-UA" dirty="0" smtClean="0">
                <a:latin typeface="Times New Roman" panose="02020603050405020304" pitchFamily="18" charset="0"/>
                <a:ea typeface="Calibri" panose="020F0502020204030204" pitchFamily="34" charset="0"/>
                <a:cs typeface="Times New Roman" panose="02020603050405020304" pitchFamily="18" charset="0"/>
              </a:rPr>
              <a:t>у його дитинстві не </a:t>
            </a:r>
            <a:r>
              <a:rPr lang="uk-UA" dirty="0">
                <a:latin typeface="Times New Roman" panose="02020603050405020304" pitchFamily="18" charset="0"/>
                <a:ea typeface="Calibri" panose="020F0502020204030204" pitchFamily="34" charset="0"/>
                <a:cs typeface="Times New Roman" panose="02020603050405020304" pitchFamily="18" charset="0"/>
              </a:rPr>
              <a:t>було, тому що працювали пункти прийому вторинної сировини у </a:t>
            </a:r>
            <a:r>
              <a:rPr lang="uk-UA" dirty="0" smtClean="0">
                <a:latin typeface="Times New Roman" panose="02020603050405020304" pitchFamily="18" charset="0"/>
                <a:ea typeface="Calibri" panose="020F0502020204030204" pitchFamily="34" charset="0"/>
                <a:cs typeface="Times New Roman" panose="02020603050405020304" pitchFamily="18" charset="0"/>
              </a:rPr>
              <a:t>кожному місті та </a:t>
            </a:r>
            <a:r>
              <a:rPr lang="uk-UA" dirty="0">
                <a:latin typeface="Times New Roman" panose="02020603050405020304" pitchFamily="18" charset="0"/>
                <a:ea typeface="Calibri" panose="020F0502020204030204" pitchFamily="34" charset="0"/>
                <a:cs typeface="Times New Roman" panose="02020603050405020304" pitchFamily="18" charset="0"/>
              </a:rPr>
              <a:t>селі біля місцевого </a:t>
            </a:r>
            <a:r>
              <a:rPr lang="uk-UA" dirty="0" smtClean="0">
                <a:latin typeface="Times New Roman" panose="02020603050405020304" pitchFamily="18" charset="0"/>
                <a:ea typeface="Calibri" panose="020F0502020204030204" pitchFamily="34" charset="0"/>
                <a:cs typeface="Times New Roman" panose="02020603050405020304" pitchFamily="18" charset="0"/>
              </a:rPr>
              <a:t>«Гастроному». </a:t>
            </a:r>
            <a:r>
              <a:rPr lang="uk-UA" dirty="0">
                <a:latin typeface="Times New Roman" panose="02020603050405020304" pitchFamily="18" charset="0"/>
                <a:ea typeface="Calibri" panose="020F0502020204030204" pitchFamily="34" charset="0"/>
                <a:cs typeface="Times New Roman" panose="02020603050405020304" pitchFamily="18" charset="0"/>
              </a:rPr>
              <a:t>Ганчір’я, скло, папір: всі ці корисні відходи приносили чималий дохід місцевим мешканцям. Наприклад: за дві здані порожні скляні пляшки з-під молочного продукту отримали кошти </a:t>
            </a:r>
            <a:r>
              <a:rPr lang="uk-UA" dirty="0" smtClean="0">
                <a:latin typeface="Times New Roman" panose="02020603050405020304" pitchFamily="18" charset="0"/>
                <a:ea typeface="Calibri" panose="020F0502020204030204" pitchFamily="34" charset="0"/>
                <a:cs typeface="Times New Roman" panose="02020603050405020304" pitchFamily="18" charset="0"/>
              </a:rPr>
              <a:t>за які можна було придбати – </a:t>
            </a:r>
            <a:r>
              <a:rPr lang="uk-UA" dirty="0">
                <a:latin typeface="Times New Roman" panose="02020603050405020304" pitchFamily="18" charset="0"/>
                <a:ea typeface="Calibri" panose="020F0502020204030204" pitchFamily="34" charset="0"/>
                <a:cs typeface="Times New Roman" panose="02020603050405020304" pitchFamily="18" charset="0"/>
              </a:rPr>
              <a:t>буханець хліба.  Пластикових відходів не було, а також були відсутні сміттєзвалища. </a:t>
            </a:r>
            <a:r>
              <a:rPr lang="uk-UA" dirty="0" smtClean="0">
                <a:latin typeface="Times New Roman" panose="02020603050405020304" pitchFamily="18" charset="0"/>
                <a:ea typeface="Calibri" panose="020F0502020204030204" pitchFamily="34" charset="0"/>
                <a:cs typeface="Times New Roman" panose="02020603050405020304" pitchFamily="18" charset="0"/>
              </a:rPr>
              <a:t>Мій батько у дитинстві здавав вторинну сировину  та назбирав коштів на власний велосипед.</a:t>
            </a:r>
            <a:endParaRPr lang="uk-UA" dirty="0"/>
          </a:p>
        </p:txBody>
      </p:sp>
      <p:sp>
        <p:nvSpPr>
          <p:cNvPr id="6" name="Стрелка влево 5"/>
          <p:cNvSpPr/>
          <p:nvPr/>
        </p:nvSpPr>
        <p:spPr>
          <a:xfrm>
            <a:off x="4464424" y="3039035"/>
            <a:ext cx="7661314" cy="3818966"/>
          </a:xfrm>
          <a:prstGeom prst="leftArrow">
            <a:avLst>
              <a:gd name="adj1" fmla="val 76761"/>
              <a:gd name="adj2" fmla="val 125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smtClean="0"/>
              <a:t>Більшість відходів які сьогодні утилізуються на сміттєзвалищах це відходи тари й пакування понад 80</a:t>
            </a:r>
            <a:r>
              <a:rPr lang="uk-UA" dirty="0" smtClean="0"/>
              <a:t>%. </a:t>
            </a:r>
            <a:r>
              <a:rPr lang="uk-UA" dirty="0" smtClean="0"/>
              <a:t>На картинці зображено органічні та неорганічні споживчі </a:t>
            </a:r>
            <a:r>
              <a:rPr lang="uk-UA" dirty="0" smtClean="0"/>
              <a:t>відходи. Органічні відходи – </a:t>
            </a:r>
            <a:r>
              <a:rPr lang="uk-UA" dirty="0" smtClean="0"/>
              <a:t>не наносять шкоди довкіллю та удобрюють землю.</a:t>
            </a:r>
          </a:p>
          <a:p>
            <a:pPr algn="ctr"/>
            <a:r>
              <a:rPr lang="uk-UA" dirty="0" smtClean="0"/>
              <a:t>Неорганічні </a:t>
            </a:r>
            <a:r>
              <a:rPr lang="uk-UA" dirty="0" smtClean="0"/>
              <a:t>відходи – </a:t>
            </a:r>
            <a:r>
              <a:rPr lang="uk-UA" dirty="0" smtClean="0"/>
              <a:t>такі, як пластик, поліетилен, полегшене скло, алюміній тощо. Накопичуються на сміттєзвалищах та завдають шкоди довкіллю та економіці.</a:t>
            </a:r>
            <a:endParaRPr lang="uk-UA" dirty="0"/>
          </a:p>
        </p:txBody>
      </p:sp>
    </p:spTree>
    <p:extLst>
      <p:ext uri="{BB962C8B-B14F-4D97-AF65-F5344CB8AC3E}">
        <p14:creationId xmlns:p14="http://schemas.microsoft.com/office/powerpoint/2010/main" val="20265940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flipH="1">
            <a:off x="188259" y="182882"/>
            <a:ext cx="8664702" cy="1973104"/>
          </a:xfrm>
          <a:prstGeom prst="rect">
            <a:avLst/>
          </a:prstGeom>
          <a:ln w="28575">
            <a:solidFill>
              <a:srgbClr val="FF0000"/>
            </a:solidFill>
          </a:ln>
        </p:spPr>
        <p:txBody>
          <a:bodyPr wrap="square">
            <a:spAutoFit/>
          </a:bodyPr>
          <a:lstStyle/>
          <a:p>
            <a:pPr>
              <a:lnSpc>
                <a:spcPct val="107000"/>
              </a:lnSpc>
              <a:spcAft>
                <a:spcPts val="800"/>
              </a:spcAft>
            </a:pPr>
            <a:r>
              <a:rPr lang="uk-UA" b="1" dirty="0"/>
              <a:t>Новизна дослідження:</a:t>
            </a:r>
            <a:r>
              <a:rPr lang="uk-UA" dirty="0"/>
              <a:t> полягає у напрацюваннях нових інноваційних методів боротьби зі стрімким накопиченням сміття.</a:t>
            </a:r>
          </a:p>
          <a:p>
            <a:pPr>
              <a:lnSpc>
                <a:spcPct val="107000"/>
              </a:lnSpc>
              <a:spcAft>
                <a:spcPts val="800"/>
              </a:spcAft>
            </a:pP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Досліджуючи, способи вирішення проблем накопичення відходів споживчої тари й пакування я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зрозуміла,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що проблема вирішується завдяки продуманому промисловому виготовленню усіх видів споживчої тари та пакування для вторинного застосування у побуті господарстві та будівництві. Тому вирішила розробляти дизайн.</a:t>
            </a:r>
            <a:endParaRPr lang="uk-UA"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5577" y="2447343"/>
            <a:ext cx="2159068" cy="1948308"/>
          </a:xfrm>
          <a:prstGeom prst="rect">
            <a:avLst/>
          </a:prstGeom>
          <a:ln>
            <a:noFill/>
          </a:ln>
          <a:effectLst>
            <a:softEdge rad="112500"/>
          </a:effectLst>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941" y="4303123"/>
            <a:ext cx="2192384" cy="2497182"/>
          </a:xfrm>
          <a:prstGeom prst="rect">
            <a:avLst/>
          </a:prstGeom>
          <a:ln>
            <a:noFill/>
          </a:ln>
          <a:effectLst>
            <a:softEdge rad="112500"/>
          </a:effectLst>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3" y="4395651"/>
            <a:ext cx="2680160" cy="2342634"/>
          </a:xfrm>
          <a:prstGeom prst="rect">
            <a:avLst/>
          </a:prstGeom>
          <a:ln>
            <a:noFill/>
          </a:ln>
          <a:effectLst>
            <a:softEdge rad="112500"/>
          </a:effectLst>
        </p:spPr>
      </p:pic>
      <p:pic>
        <p:nvPicPr>
          <p:cNvPr id="12" name="Рисунок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515" y="4395651"/>
            <a:ext cx="2949361" cy="2462349"/>
          </a:xfrm>
          <a:prstGeom prst="rect">
            <a:avLst/>
          </a:prstGeom>
          <a:ln>
            <a:noFill/>
          </a:ln>
          <a:effectLst>
            <a:softEdge rad="112500"/>
          </a:effectLst>
        </p:spPr>
      </p:pic>
      <p:pic>
        <p:nvPicPr>
          <p:cNvPr id="13" name="Рисунок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3874" y="3244215"/>
            <a:ext cx="4598126" cy="3556089"/>
          </a:xfrm>
          <a:prstGeom prst="rect">
            <a:avLst/>
          </a:prstGeom>
          <a:ln>
            <a:noFill/>
          </a:ln>
          <a:effectLst>
            <a:softEdge rad="112500"/>
          </a:effectLst>
        </p:spPr>
      </p:pic>
      <p:sp>
        <p:nvSpPr>
          <p:cNvPr id="14" name="Прямоугольник 13"/>
          <p:cNvSpPr/>
          <p:nvPr/>
        </p:nvSpPr>
        <p:spPr>
          <a:xfrm>
            <a:off x="160022" y="2505551"/>
            <a:ext cx="5217386" cy="1477328"/>
          </a:xfrm>
          <a:prstGeom prst="rect">
            <a:avLst/>
          </a:prstGeom>
          <a:ln w="28575">
            <a:solidFill>
              <a:srgbClr val="FF0000"/>
            </a:solidFill>
            <a:prstDash val="dash"/>
          </a:ln>
        </p:spPr>
        <p:txBody>
          <a:bodyPr wrap="square">
            <a:spAutoFit/>
          </a:bodyPr>
          <a:lstStyle/>
          <a:p>
            <a:r>
              <a:rPr lang="uk-UA" dirty="0" smtClean="0">
                <a:latin typeface="Times New Roman" panose="02020603050405020304" pitchFamily="18" charset="0"/>
                <a:cs typeface="Times New Roman" panose="02020603050405020304" pitchFamily="18" charset="0"/>
              </a:rPr>
              <a:t>2в1пляшка для </a:t>
            </a:r>
            <a:r>
              <a:rPr lang="uk-UA" dirty="0" smtClean="0">
                <a:latin typeface="Times New Roman" panose="02020603050405020304" pitchFamily="18" charset="0"/>
                <a:cs typeface="Times New Roman" panose="02020603050405020304" pitchFamily="18" charset="0"/>
              </a:rPr>
              <a:t>води-</a:t>
            </a:r>
            <a:r>
              <a:rPr lang="uk-UA" dirty="0" err="1" smtClean="0">
                <a:latin typeface="Times New Roman" panose="02020603050405020304" pitchFamily="18" charset="0"/>
                <a:cs typeface="Times New Roman" panose="02020603050405020304" pitchFamily="18" charset="0"/>
              </a:rPr>
              <a:t>гантеля</a:t>
            </a:r>
            <a:r>
              <a:rPr lang="uk-UA" dirty="0" smtClean="0">
                <a:latin typeface="Times New Roman" panose="02020603050405020304" pitchFamily="18" charset="0"/>
                <a:cs typeface="Times New Roman" panose="02020603050405020304" pitchFamily="18" charset="0"/>
              </a:rPr>
              <a:t>; </a:t>
            </a:r>
          </a:p>
          <a:p>
            <a:r>
              <a:rPr lang="uk-UA" dirty="0" smtClean="0">
                <a:latin typeface="Times New Roman" panose="02020603050405020304" pitchFamily="18" charset="0"/>
                <a:cs typeface="Times New Roman" panose="02020603050405020304" pitchFamily="18" charset="0"/>
              </a:rPr>
              <a:t>скляна банка з ручкою для гірчиці як бокал для пива. </a:t>
            </a:r>
          </a:p>
          <a:p>
            <a:r>
              <a:rPr lang="uk-UA" dirty="0" smtClean="0">
                <a:latin typeface="Times New Roman" panose="02020603050405020304" pitchFamily="18" charset="0"/>
                <a:cs typeface="Times New Roman" panose="02020603050405020304" pitchFamily="18" charset="0"/>
              </a:rPr>
              <a:t>Тара з вторинним застосуванням. Фото з інтернету готових товарів.</a:t>
            </a:r>
            <a:endParaRPr lang="uk-UA" dirty="0"/>
          </a:p>
        </p:txBody>
      </p:sp>
      <p:sp>
        <p:nvSpPr>
          <p:cNvPr id="15" name="Прямоугольник 14"/>
          <p:cNvSpPr/>
          <p:nvPr/>
        </p:nvSpPr>
        <p:spPr>
          <a:xfrm>
            <a:off x="8852961" y="190944"/>
            <a:ext cx="3086488" cy="2862322"/>
          </a:xfrm>
          <a:prstGeom prst="rect">
            <a:avLst/>
          </a:prstGeom>
          <a:ln w="28575">
            <a:solidFill>
              <a:srgbClr val="FF0000"/>
            </a:solidFill>
            <a:prstDash val="dash"/>
          </a:ln>
        </p:spPr>
        <p:txBody>
          <a:bodyPr wrap="square">
            <a:spAutoFit/>
          </a:bodyPr>
          <a:lstStyle/>
          <a:p>
            <a:pPr algn="ctr"/>
            <a:r>
              <a:rPr lang="uk-UA" dirty="0" smtClean="0">
                <a:latin typeface="Times New Roman" panose="02020603050405020304" pitchFamily="18" charset="0"/>
                <a:cs typeface="Times New Roman" panose="02020603050405020304" pitchFamily="18" charset="0"/>
              </a:rPr>
              <a:t>Я розробила декілька дизайнерських рішень та маю ще багато ідей. Наприклад: пластикова тара для мийних засобів як дорожній конус або сигнальний, водопровідний стовпчик, тара для гігієни, як елемент брущатки; тара вуличний світильник…</a:t>
            </a:r>
            <a:endParaRPr lang="uk-UA" dirty="0"/>
          </a:p>
        </p:txBody>
      </p:sp>
      <p:cxnSp>
        <p:nvCxnSpPr>
          <p:cNvPr id="17" name="Прямая соединительная линия 16"/>
          <p:cNvCxnSpPr/>
          <p:nvPr/>
        </p:nvCxnSpPr>
        <p:spPr>
          <a:xfrm flipH="1">
            <a:off x="5377409" y="2706286"/>
            <a:ext cx="78166" cy="409401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1" name="Стрелка вниз 20"/>
          <p:cNvSpPr/>
          <p:nvPr/>
        </p:nvSpPr>
        <p:spPr>
          <a:xfrm>
            <a:off x="3706538" y="3953434"/>
            <a:ext cx="484632" cy="58012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2" name="Стрелка вниз 21"/>
          <p:cNvSpPr/>
          <p:nvPr/>
        </p:nvSpPr>
        <p:spPr>
          <a:xfrm rot="366410">
            <a:off x="2003518" y="3977209"/>
            <a:ext cx="484632" cy="7061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 name="Стрелка вниз 3"/>
          <p:cNvSpPr/>
          <p:nvPr/>
        </p:nvSpPr>
        <p:spPr>
          <a:xfrm>
            <a:off x="9416765" y="3094396"/>
            <a:ext cx="672353" cy="978408"/>
          </a:xfrm>
          <a:prstGeom prst="downArrow">
            <a:avLst>
              <a:gd name="adj1" fmla="val 16703"/>
              <a:gd name="adj2" fmla="val 4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Стрелка вниз 4"/>
          <p:cNvSpPr/>
          <p:nvPr/>
        </p:nvSpPr>
        <p:spPr>
          <a:xfrm rot="3523668">
            <a:off x="8036588" y="243042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485605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134471"/>
            <a:ext cx="12191999" cy="7099965"/>
          </a:xfrm>
          <a:prstGeom prst="rect">
            <a:avLst/>
          </a:prstGeom>
          <a:ln>
            <a:noFill/>
          </a:ln>
        </p:spPr>
        <p:txBody>
          <a:bodyPr wrap="square">
            <a:spAutoFit/>
          </a:bodyPr>
          <a:lstStyle/>
          <a:p>
            <a:pPr algn="just">
              <a:lnSpc>
                <a:spcPct val="107000"/>
              </a:lnSpc>
              <a:spcAft>
                <a:spcPts val="800"/>
              </a:spcAft>
            </a:pPr>
            <a:r>
              <a:rPr lang="uk-UA" sz="2000" b="1" dirty="0" smtClean="0">
                <a:latin typeface="Times New Roman" panose="02020603050405020304" pitchFamily="18" charset="0"/>
                <a:ea typeface="Calibri" panose="020F0502020204030204" pitchFamily="34" charset="0"/>
                <a:cs typeface="Times New Roman" panose="02020603050405020304" pitchFamily="18" charset="0"/>
              </a:rPr>
              <a:t>Висновки:</a:t>
            </a:r>
          </a:p>
          <a:p>
            <a:pPr algn="just">
              <a:lnSpc>
                <a:spcPct val="107000"/>
              </a:lnSpc>
              <a:spcAft>
                <a:spcPts val="800"/>
              </a:spcAft>
            </a:pPr>
            <a:r>
              <a:rPr lang="uk-UA" dirty="0" smtClean="0">
                <a:latin typeface="Times New Roman" panose="02020603050405020304" pitchFamily="18" charset="0"/>
                <a:ea typeface="Calibri" panose="020F0502020204030204" pitchFamily="34" charset="0"/>
                <a:cs typeface="Times New Roman" panose="02020603050405020304" pitchFamily="18" charset="0"/>
              </a:rPr>
              <a:t>    В межах </a:t>
            </a:r>
            <a:r>
              <a:rPr lang="uk-UA" dirty="0" err="1" smtClean="0">
                <a:latin typeface="Times New Roman" panose="02020603050405020304" pitchFamily="18" charset="0"/>
                <a:ea typeface="Calibri" panose="020F0502020204030204" pitchFamily="34" charset="0"/>
                <a:cs typeface="Times New Roman" panose="02020603050405020304" pitchFamily="18" charset="0"/>
              </a:rPr>
              <a:t>проєкту</a:t>
            </a:r>
            <a:r>
              <a:rPr lang="uk-UA" dirty="0" smtClean="0">
                <a:latin typeface="Times New Roman" panose="02020603050405020304" pitchFamily="18" charset="0"/>
                <a:ea typeface="Calibri" panose="020F0502020204030204" pitchFamily="34" charset="0"/>
                <a:cs typeface="Times New Roman" panose="02020603050405020304" pitchFamily="18" charset="0"/>
              </a:rPr>
              <a:t> досліджено, що активна фаза накопичення відходів розпочалась 2002 року та стрімкими темпами набирає обертів. В період з 2015 року почали масово закриватись </a:t>
            </a:r>
            <a:r>
              <a:rPr lang="uk-UA" dirty="0" smtClean="0">
                <a:latin typeface="Times New Roman" panose="02020603050405020304" pitchFamily="18" charset="0"/>
                <a:ea typeface="Calibri" panose="020F0502020204030204" pitchFamily="34" charset="0"/>
                <a:cs typeface="Times New Roman" panose="02020603050405020304" pitchFamily="18" charset="0"/>
              </a:rPr>
              <a:t>оплачувані пункти </a:t>
            </a:r>
            <a:r>
              <a:rPr lang="uk-UA" dirty="0" smtClean="0">
                <a:latin typeface="Times New Roman" panose="02020603050405020304" pitchFamily="18" charset="0"/>
                <a:ea typeface="Calibri" panose="020F0502020204030204" pitchFamily="34" charset="0"/>
                <a:cs typeface="Times New Roman" panose="02020603050405020304" pitchFamily="18" charset="0"/>
              </a:rPr>
              <a:t>прийому втор сировини.</a:t>
            </a:r>
          </a:p>
          <a:p>
            <a:pPr algn="just">
              <a:lnSpc>
                <a:spcPct val="107000"/>
              </a:lnSpc>
              <a:spcAft>
                <a:spcPts val="800"/>
              </a:spcAft>
            </a:pP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smtClean="0">
                <a:latin typeface="Times New Roman" panose="02020603050405020304" pitchFamily="18" charset="0"/>
                <a:ea typeface="Calibri" panose="020F0502020204030204" pitchFamily="34" charset="0"/>
                <a:cs typeface="Times New Roman" panose="02020603050405020304" pitchFamily="18" charset="0"/>
              </a:rPr>
              <a:t>  В ході дослідження офіційної документації з різними державними контролюючими інстанціями встановлено ряд порушень та злочинних дій чиновників. Встановлено факт незаконного розміщення сміттєзвалищ та засмічення сільськогосподарських угідь. Досліджено та встановлено факти незаконних дій правоохоронних органів, що порушують права та свободи нашої сім’ї.</a:t>
            </a:r>
          </a:p>
          <a:p>
            <a:pPr algn="just">
              <a:lnSpc>
                <a:spcPct val="107000"/>
              </a:lnSpc>
              <a:spcAft>
                <a:spcPts val="800"/>
              </a:spcAft>
            </a:pP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smtClean="0">
                <a:latin typeface="Times New Roman" panose="02020603050405020304" pitchFamily="18" charset="0"/>
                <a:ea typeface="Calibri" panose="020F0502020204030204" pitchFamily="34" charset="0"/>
                <a:cs typeface="Times New Roman" panose="02020603050405020304" pitchFamily="18" charset="0"/>
              </a:rPr>
              <a:t>     Відвідавши високорозвинені країни Європейського союзу я побачила засмічення територій, стихійні сміттєзвалища та негативний екологічний вплив </a:t>
            </a:r>
            <a:r>
              <a:rPr lang="uk-UA" dirty="0" smtClean="0">
                <a:latin typeface="Times New Roman" panose="02020603050405020304" pitchFamily="18" charset="0"/>
                <a:ea typeface="Calibri" panose="020F0502020204030204" pitchFamily="34" charset="0"/>
                <a:cs typeface="Times New Roman" panose="02020603050405020304" pitchFamily="18" charset="0"/>
              </a:rPr>
              <a:t>смітті-переробної </a:t>
            </a:r>
            <a:r>
              <a:rPr lang="uk-UA" dirty="0" smtClean="0">
                <a:latin typeface="Times New Roman" panose="02020603050405020304" pitchFamily="18" charset="0"/>
                <a:ea typeface="Calibri" panose="020F0502020204030204" pitchFamily="34" charset="0"/>
                <a:cs typeface="Times New Roman" panose="02020603050405020304" pitchFamily="18" charset="0"/>
              </a:rPr>
              <a:t>галузі. Європейські Директиви поводження з відходами суттєво не впливають на зменшення накопичення відходів. Потрібно постійно впроваджувати інноваційні рішення для зменшення відсотку потрапляння відходів на звалища. Одне з таких рішень </a:t>
            </a:r>
            <a:r>
              <a:rPr lang="uk-UA" dirty="0" smtClean="0">
                <a:latin typeface="Times New Roman" panose="02020603050405020304" pitchFamily="18" charset="0"/>
                <a:ea typeface="Calibri" panose="020F0502020204030204" pitchFamily="34" charset="0"/>
                <a:cs typeface="Times New Roman" panose="02020603050405020304" pitchFamily="18" charset="0"/>
              </a:rPr>
              <a:t>пропоную – я! Рішення </a:t>
            </a:r>
            <a:r>
              <a:rPr lang="uk-UA" dirty="0" smtClean="0">
                <a:latin typeface="Times New Roman" panose="02020603050405020304" pitchFamily="18" charset="0"/>
                <a:ea typeface="Calibri" panose="020F0502020204030204" pitchFamily="34" charset="0"/>
                <a:cs typeface="Times New Roman" panose="02020603050405020304" pitchFamily="18" charset="0"/>
              </a:rPr>
              <a:t>– яке не потребує інвестицій, лише зміна дизайну.</a:t>
            </a:r>
          </a:p>
          <a:p>
            <a:pPr algn="just">
              <a:lnSpc>
                <a:spcPct val="107000"/>
              </a:lnSpc>
              <a:spcAft>
                <a:spcPts val="800"/>
              </a:spcAft>
            </a:pPr>
            <a:r>
              <a:rPr lang="uk-UA" dirty="0" smtClean="0">
                <a:latin typeface="Times New Roman" panose="02020603050405020304" pitchFamily="18" charset="0"/>
                <a:ea typeface="Calibri" panose="020F0502020204030204" pitchFamily="34" charset="0"/>
                <a:cs typeface="Times New Roman" panose="02020603050405020304" pitchFamily="18" charset="0"/>
              </a:rPr>
              <a:t>       Мій </a:t>
            </a:r>
            <a:r>
              <a:rPr lang="uk-UA" dirty="0">
                <a:latin typeface="Times New Roman" panose="02020603050405020304" pitchFamily="18" charset="0"/>
                <a:ea typeface="Calibri" panose="020F0502020204030204" pitchFamily="34" charset="0"/>
                <a:cs typeface="Times New Roman" panose="02020603050405020304" pitchFamily="18" charset="0"/>
              </a:rPr>
              <a:t>батько – </a:t>
            </a:r>
            <a:r>
              <a:rPr lang="uk-UA" dirty="0" err="1">
                <a:latin typeface="Times New Roman" panose="02020603050405020304" pitchFamily="18" charset="0"/>
                <a:ea typeface="Calibri" panose="020F0502020204030204" pitchFamily="34" charset="0"/>
                <a:cs typeface="Times New Roman" panose="02020603050405020304" pitchFamily="18" charset="0"/>
              </a:rPr>
              <a:t>Засєкін</a:t>
            </a:r>
            <a:r>
              <a:rPr lang="uk-UA" dirty="0">
                <a:latin typeface="Times New Roman" panose="02020603050405020304" pitchFamily="18" charset="0"/>
                <a:ea typeface="Calibri" panose="020F0502020204030204" pitchFamily="34" charset="0"/>
                <a:cs typeface="Times New Roman" panose="02020603050405020304" pitchFamily="18" charset="0"/>
              </a:rPr>
              <a:t> Микола підтримує родинну спадщину та переймається екологічними проблемами сьогодення. Він глибоко переконаний, що саме його покоління причетне до великого злочину та гріху, а саме створення сміттєзвалищ серед орних земель, де вирощують хліб насущний – ще з часів його предків. Предків – які навіть уявити не могли, що настануть такі часи, коли люди, перестануть цінувати – хліб насущний!</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smtClean="0">
                <a:latin typeface="Times New Roman" panose="02020603050405020304" pitchFamily="18" charset="0"/>
                <a:ea typeface="Calibri" panose="020F0502020204030204" pitchFamily="34" charset="0"/>
                <a:cs typeface="Times New Roman" panose="02020603050405020304" pitchFamily="18" charset="0"/>
              </a:rPr>
              <a:t>Батько – </a:t>
            </a:r>
            <a:r>
              <a:rPr lang="uk-UA" dirty="0">
                <a:latin typeface="Times New Roman" panose="02020603050405020304" pitchFamily="18" charset="0"/>
                <a:ea typeface="Calibri" panose="020F0502020204030204" pitchFamily="34" charset="0"/>
                <a:cs typeface="Times New Roman" panose="02020603050405020304" pitchFamily="18" charset="0"/>
              </a:rPr>
              <a:t>пройшов не простий шлях від погроз, переслідувань до інноваційних рішень – проблем, в боротьбі за чисте довкілля. Нажаль, чиновницька бюрократія, буцімто, пошук – ідей для вирішенню екологічних проблем, закінчується купленими нагородами та зводиться нанівець. Оцінюючи не саму – ідею, як перспективу застосування на практиці чи отримання наукової оцінки, а грамотність та послідовність викладу (писанини). Тобто, нам заважає все – щоб нічого не зробити! </a:t>
            </a:r>
            <a:endParaRPr lang="uk-UA"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57484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diagBrick">
          <a:fgClr>
            <a:schemeClr val="bg1">
              <a:lumMod val="75000"/>
            </a:schemeClr>
          </a:fgClr>
          <a:bgClr>
            <a:schemeClr val="bg1">
              <a:lumMod val="75000"/>
            </a:schemeClr>
          </a:bgClr>
        </a:pattFill>
        <a:effectLst/>
      </p:bgPr>
    </p:bg>
    <p:spTree>
      <p:nvGrpSpPr>
        <p:cNvPr id="1" name=""/>
        <p:cNvGrpSpPr/>
        <p:nvPr/>
      </p:nvGrpSpPr>
      <p:grpSpPr>
        <a:xfrm>
          <a:off x="0" y="0"/>
          <a:ext cx="0" cy="0"/>
          <a:chOff x="0" y="0"/>
          <a:chExt cx="0" cy="0"/>
        </a:xfrm>
      </p:grpSpPr>
      <p:sp>
        <p:nvSpPr>
          <p:cNvPr id="2" name="Прямоугольник 1"/>
          <p:cNvSpPr/>
          <p:nvPr/>
        </p:nvSpPr>
        <p:spPr>
          <a:xfrm>
            <a:off x="269966" y="121920"/>
            <a:ext cx="11652068" cy="10630411"/>
          </a:xfrm>
          <a:prstGeom prst="rect">
            <a:avLst/>
          </a:prstGeom>
        </p:spPr>
        <p:txBody>
          <a:bodyPr wrap="square">
            <a:spAutoFit/>
          </a:bodyPr>
          <a:lstStyle/>
          <a:p>
            <a:pPr>
              <a:lnSpc>
                <a:spcPct val="107000"/>
              </a:lnSpc>
              <a:spcAft>
                <a:spcPts val="800"/>
              </a:spcAft>
            </a:pPr>
            <a:r>
              <a:rPr lang="uk-UA" b="1" dirty="0" smtClean="0">
                <a:latin typeface="Times New Roman" panose="02020603050405020304" pitchFamily="18" charset="0"/>
                <a:ea typeface="Calibri" panose="020F0502020204030204" pitchFamily="34" charset="0"/>
                <a:cs typeface="Times New Roman" panose="02020603050405020304" pitchFamily="18" charset="0"/>
              </a:rPr>
              <a:t>Список використаних джерел</a:t>
            </a:r>
            <a:r>
              <a:rPr lang="uk-UA" dirty="0" smtClean="0">
                <a:latin typeface="Times New Roman" panose="02020603050405020304" pitchFamily="18" charset="0"/>
                <a:ea typeface="Calibri" panose="020F0502020204030204" pitchFamily="34" charset="0"/>
                <a:cs typeface="Times New Roman" panose="02020603050405020304" pitchFamily="18" charset="0"/>
              </a:rPr>
              <a:t> </a:t>
            </a:r>
            <a:r>
              <a:rPr lang="uk-UA" dirty="0" smtClean="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uk-UA" dirty="0" smtClean="0">
                <a:latin typeface="Times New Roman" panose="02020603050405020304" pitchFamily="18" charset="0"/>
                <a:ea typeface="Calibri" panose="020F0502020204030204" pitchFamily="34" charset="0"/>
                <a:cs typeface="Times New Roman" panose="02020603050405020304" pitchFamily="18" charset="0"/>
              </a:rPr>
              <a:t> </a:t>
            </a:r>
            <a:r>
              <a:rPr lang="uk-UA" dirty="0" err="1" smtClean="0">
                <a:latin typeface="Times New Roman" panose="02020603050405020304" pitchFamily="18" charset="0"/>
                <a:ea typeface="Calibri" panose="020F0502020204030204" pitchFamily="34" charset="0"/>
                <a:cs typeface="Times New Roman" panose="02020603050405020304" pitchFamily="18" charset="0"/>
              </a:rPr>
              <a:t>Засєкін</a:t>
            </a:r>
            <a:r>
              <a:rPr lang="uk-UA" dirty="0" smtClean="0">
                <a:latin typeface="Times New Roman" panose="02020603050405020304" pitchFamily="18" charset="0"/>
                <a:ea typeface="Calibri" panose="020F0502020204030204" pitchFamily="34" charset="0"/>
                <a:cs typeface="Times New Roman" panose="02020603050405020304" pitchFamily="18" charset="0"/>
              </a:rPr>
              <a:t>  Микола </a:t>
            </a:r>
            <a:r>
              <a:rPr lang="en-US" dirty="0" smtClean="0">
                <a:latin typeface="Calibri" panose="020F0502020204030204" pitchFamily="34" charset="0"/>
                <a:ea typeface="Calibri" panose="020F0502020204030204" pitchFamily="34" charset="0"/>
                <a:cs typeface="Times New Roman" panose="02020603050405020304" pitchFamily="18" charset="0"/>
                <a:hlinkClick r:id="rId2"/>
              </a:rPr>
              <a:t>https</a:t>
            </a:r>
            <a:r>
              <a:rPr lang="en-US" dirty="0">
                <a:latin typeface="Calibri" panose="020F0502020204030204" pitchFamily="34" charset="0"/>
                <a:ea typeface="Calibri" panose="020F0502020204030204" pitchFamily="34" charset="0"/>
                <a:cs typeface="Times New Roman" panose="02020603050405020304" pitchFamily="18" charset="0"/>
                <a:hlinkClick r:id="rId2"/>
              </a:rPr>
              <a:t>://www.facebook.com/profile.php?id=100003574689329</a:t>
            </a:r>
            <a:endParaRPr lang="uk-UA"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600" dirty="0" smtClean="0">
                <a:latin typeface="Times New Roman" panose="02020603050405020304" pitchFamily="18" charset="0"/>
                <a:ea typeface="Calibri" panose="020F0502020204030204" pitchFamily="34" charset="0"/>
                <a:cs typeface="Times New Roman" panose="02020603050405020304" pitchFamily="18" charset="0"/>
              </a:rPr>
              <a:t>Картографія протяжності річки Стохід : </a:t>
            </a:r>
            <a:r>
              <a:rPr lang="uk-UA" sz="1200"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a:rPr>
              <a:t>https://www.google.com/search?sxsrf=APwXEdfqd4vuYjgf_GB6yVKhzLaa6W6apA:1681652210776&amp;q=%D0%A1%D1%82%D0%BE%D1%85%D1%96%D0%B4-</a:t>
            </a:r>
            <a:r>
              <a:rPr lang="uk-UA" sz="1600"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a:rPr>
              <a:t>%D0%92%D0%BE%D0%BB%D0%B8%D0%BD%D1%8C&amp;sa=X&amp;ved=2ahUKEwi0vaLVwq7-AhUPAhAIHajIBFUQ1QJ6BAguEAE&amp;biw=1536&amp;bih=696&amp;dpr=1.25#</a:t>
            </a:r>
            <a:endParaRPr lang="uk-UA" sz="1600" u="sng" dirty="0" smtClean="0">
              <a:solidFill>
                <a:srgbClr val="0563C1"/>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uk-UA" sz="1600" dirty="0" smtClean="0"/>
              <a:t>Картина </a:t>
            </a:r>
            <a:r>
              <a:rPr lang="uk-UA" sz="1600" dirty="0" smtClean="0"/>
              <a:t>за моїм вікном</a:t>
            </a:r>
            <a:r>
              <a:rPr lang="uk-UA" sz="1200" dirty="0" smtClean="0"/>
              <a:t>: </a:t>
            </a:r>
            <a:r>
              <a:rPr lang="uk-UA" sz="1200" u="sng" dirty="0" smtClean="0">
                <a:hlinkClick r:id="rId4"/>
              </a:rPr>
              <a:t>https://ua.korrespondent.net/ukraine/4197522-na-mykolaivschyni-tonny-smittia-opynylysia-na-derevakh</a:t>
            </a:r>
            <a:endParaRPr lang="uk-UA" sz="1200" dirty="0" smtClean="0"/>
          </a:p>
          <a:p>
            <a:pPr>
              <a:lnSpc>
                <a:spcPct val="107000"/>
              </a:lnSpc>
              <a:spcAft>
                <a:spcPts val="800"/>
              </a:spcAft>
            </a:pPr>
            <a:r>
              <a:rPr lang="uk-UA" sz="1200" dirty="0" smtClean="0">
                <a:latin typeface="Calibri" panose="020F0502020204030204" pitchFamily="34" charset="0"/>
                <a:ea typeface="Calibri" panose="020F0502020204030204" pitchFamily="34" charset="0"/>
                <a:cs typeface="Times New Roman" panose="02020603050405020304" pitchFamily="18" charset="0"/>
              </a:rPr>
              <a:t> Що залишається у землі у спадок нащадкам </a:t>
            </a:r>
            <a:r>
              <a:rPr lang="uk-UA" sz="1200" dirty="0" smtClean="0">
                <a:latin typeface="Calibri" panose="020F0502020204030204" pitchFamily="34" charset="0"/>
                <a:ea typeface="Calibri" panose="020F0502020204030204" pitchFamily="34" charset="0"/>
                <a:cs typeface="Times New Roman" panose="02020603050405020304" pitchFamily="18" charset="0"/>
              </a:rPr>
              <a:t>: </a:t>
            </a:r>
            <a:r>
              <a:rPr lang="en-US" sz="1200" dirty="0" smtClean="0">
                <a:latin typeface="Calibri" panose="020F0502020204030204" pitchFamily="34" charset="0"/>
                <a:ea typeface="Calibri" panose="020F0502020204030204" pitchFamily="34" charset="0"/>
                <a:cs typeface="Times New Roman" panose="02020603050405020304" pitchFamily="18" charset="0"/>
                <a:hlinkClick r:id="rId5"/>
              </a:rPr>
              <a:t>https://zaholovok.com.ua/zakarpatski-lisivniki-nagadali-pro-shtrafi-za-zabrudnennya-dovkillya</a:t>
            </a:r>
            <a:endParaRPr lang="uk-UA" sz="12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smtClean="0">
                <a:latin typeface="Calibri" panose="020F0502020204030204" pitchFamily="34" charset="0"/>
                <a:ea typeface="Calibri" panose="020F0502020204030204" pitchFamily="34" charset="0"/>
                <a:cs typeface="Times New Roman" panose="02020603050405020304" pitchFamily="18" charset="0"/>
                <a:hlinkClick r:id="rId6"/>
              </a:rPr>
              <a:t>https</a:t>
            </a:r>
            <a:r>
              <a:rPr lang="en-US" sz="1200" dirty="0">
                <a:latin typeface="Calibri" panose="020F0502020204030204" pitchFamily="34" charset="0"/>
                <a:ea typeface="Calibri" panose="020F0502020204030204" pitchFamily="34" charset="0"/>
                <a:cs typeface="Times New Roman" panose="02020603050405020304" pitchFamily="18" charset="0"/>
                <a:hlinkClick r:id="rId6"/>
              </a:rPr>
              <a:t>://</a:t>
            </a:r>
            <a:r>
              <a:rPr lang="en-US" sz="1200" dirty="0" smtClean="0">
                <a:latin typeface="Calibri" panose="020F0502020204030204" pitchFamily="34" charset="0"/>
                <a:ea typeface="Calibri" panose="020F0502020204030204" pitchFamily="34" charset="0"/>
                <a:cs typeface="Times New Roman" panose="02020603050405020304" pitchFamily="18" charset="0"/>
                <a:hlinkClick r:id="rId6"/>
              </a:rPr>
              <a:t>12kanal.com/na-volyni-zbuduvaly-smittyezvalyshhe-za-12-000-000</a:t>
            </a:r>
            <a:endParaRPr lang="uk-UA" sz="12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600" dirty="0" smtClean="0">
                <a:latin typeface="Calibri" panose="020F0502020204030204" pitchFamily="34" charset="0"/>
                <a:ea typeface="Calibri" panose="020F0502020204030204" pitchFamily="34" charset="0"/>
                <a:cs typeface="Times New Roman" panose="02020603050405020304" pitchFamily="18" charset="0"/>
              </a:rPr>
              <a:t>Чому Україна не ратифікує Римський статут</a:t>
            </a:r>
          </a:p>
          <a:p>
            <a:pPr>
              <a:lnSpc>
                <a:spcPct val="107000"/>
              </a:lnSpc>
              <a:spcAft>
                <a:spcPts val="800"/>
              </a:spcAft>
            </a:pPr>
            <a:r>
              <a:rPr lang="en-US" sz="1200" dirty="0" smtClean="0">
                <a:latin typeface="Calibri" panose="020F0502020204030204" pitchFamily="34" charset="0"/>
                <a:ea typeface="Calibri" panose="020F0502020204030204" pitchFamily="34" charset="0"/>
                <a:cs typeface="Times New Roman" panose="02020603050405020304" pitchFamily="18" charset="0"/>
                <a:hlinkClick r:id="rId7"/>
              </a:rPr>
              <a:t>https</a:t>
            </a:r>
            <a:r>
              <a:rPr lang="en-US" sz="1200" dirty="0">
                <a:latin typeface="Calibri" panose="020F0502020204030204" pitchFamily="34" charset="0"/>
                <a:ea typeface="Calibri" panose="020F0502020204030204" pitchFamily="34" charset="0"/>
                <a:cs typeface="Times New Roman" panose="02020603050405020304" pitchFamily="18" charset="0"/>
                <a:hlinkClick r:id="rId7"/>
              </a:rPr>
              <a:t>://</a:t>
            </a:r>
            <a:r>
              <a:rPr lang="en-US" sz="1200" dirty="0" smtClean="0">
                <a:latin typeface="Calibri" panose="020F0502020204030204" pitchFamily="34" charset="0"/>
                <a:ea typeface="Calibri" panose="020F0502020204030204" pitchFamily="34" charset="0"/>
                <a:cs typeface="Times New Roman" panose="02020603050405020304" pitchFamily="18" charset="0"/>
                <a:hlinkClick r:id="rId7"/>
              </a:rPr>
              <a:t>www.radiosvoboda.org/a/news-maluska-ukraina-rymskyy-statut/31880061.html</a:t>
            </a:r>
            <a:endParaRPr lang="uk-UA" sz="12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600" dirty="0" smtClean="0">
                <a:latin typeface="Calibri" panose="020F0502020204030204" pitchFamily="34" charset="0"/>
                <a:ea typeface="Calibri" panose="020F0502020204030204" pitchFamily="34" charset="0"/>
                <a:cs typeface="Times New Roman" panose="02020603050405020304" pitchFamily="18" charset="0"/>
              </a:rPr>
              <a:t>Пляшка </a:t>
            </a:r>
            <a:r>
              <a:rPr lang="uk-UA" sz="1600" dirty="0" err="1" smtClean="0">
                <a:latin typeface="Calibri" panose="020F0502020204030204" pitchFamily="34" charset="0"/>
                <a:ea typeface="Calibri" panose="020F0502020204030204" pitchFamily="34" charset="0"/>
                <a:cs typeface="Times New Roman" panose="02020603050405020304" pitchFamily="18" charset="0"/>
              </a:rPr>
              <a:t>гонтеля</a:t>
            </a:r>
            <a:r>
              <a:rPr lang="uk-UA" sz="1600" dirty="0" smtClean="0">
                <a:latin typeface="Calibri" panose="020F0502020204030204" pitchFamily="34" charset="0"/>
                <a:ea typeface="Calibri" panose="020F0502020204030204" pitchFamily="34" charset="0"/>
                <a:cs typeface="Times New Roman" panose="02020603050405020304" pitchFamily="18" charset="0"/>
              </a:rPr>
              <a:t>.</a:t>
            </a:r>
            <a:r>
              <a:rPr lang="en-US" sz="1400" dirty="0" smtClean="0">
                <a:latin typeface="Calibri" panose="020F0502020204030204" pitchFamily="34" charset="0"/>
                <a:ea typeface="Calibri" panose="020F0502020204030204" pitchFamily="34" charset="0"/>
                <a:cs typeface="Times New Roman" panose="02020603050405020304" pitchFamily="18" charset="0"/>
              </a:rPr>
              <a:t>https</a:t>
            </a:r>
            <a:r>
              <a:rPr lang="en-US" sz="1400" dirty="0">
                <a:latin typeface="Calibri" panose="020F0502020204030204" pitchFamily="34" charset="0"/>
                <a:ea typeface="Calibri" panose="020F0502020204030204" pitchFamily="34" charset="0"/>
                <a:cs typeface="Times New Roman" panose="02020603050405020304" pitchFamily="18" charset="0"/>
              </a:rPr>
              <a:t>://www.google.com/</a:t>
            </a:r>
            <a:r>
              <a:rPr lang="en-US" sz="1400" dirty="0" err="1">
                <a:latin typeface="Calibri" panose="020F0502020204030204" pitchFamily="34" charset="0"/>
                <a:ea typeface="Calibri" panose="020F0502020204030204" pitchFamily="34" charset="0"/>
                <a:cs typeface="Times New Roman" panose="02020603050405020304" pitchFamily="18" charset="0"/>
              </a:rPr>
              <a:t>search?q</a:t>
            </a:r>
            <a:r>
              <a:rPr lang="en-US" sz="1400" dirty="0">
                <a:latin typeface="Calibri" panose="020F0502020204030204" pitchFamily="34" charset="0"/>
                <a:ea typeface="Calibri" panose="020F0502020204030204" pitchFamily="34" charset="0"/>
                <a:cs typeface="Times New Roman" panose="02020603050405020304" pitchFamily="18" charset="0"/>
              </a:rPr>
              <a:t>=%D0%BF%D0%BB%D1%8F%D1%88%D0%BA%D0%B0+%D0%B3%D0%BE%D0%BD%D1%82%D0%B5%D0%BB%D1%8F&amp;oq=%D0%BF%D0%BB%D1%8F%D1%88%D0%BA%D0%B0+%D0%B3%D0%BE%D0%BD%D1%82%D0%B5%D0%BB%D1%8F&amp;aqs=chrome..</a:t>
            </a:r>
            <a:r>
              <a:rPr lang="en-US" sz="1400" dirty="0" smtClean="0">
                <a:latin typeface="Calibri" panose="020F0502020204030204" pitchFamily="34" charset="0"/>
                <a:ea typeface="Calibri" panose="020F0502020204030204" pitchFamily="34" charset="0"/>
                <a:cs typeface="Times New Roman" panose="02020603050405020304" pitchFamily="18" charset="0"/>
              </a:rPr>
              <a:t>69i57j33i10i160l2.7769j0j15&amp;sourceid=</a:t>
            </a:r>
            <a:r>
              <a:rPr lang="en-US" sz="1400" dirty="0" err="1" smtClean="0">
                <a:latin typeface="Calibri" panose="020F0502020204030204" pitchFamily="34" charset="0"/>
                <a:ea typeface="Calibri" panose="020F0502020204030204" pitchFamily="34" charset="0"/>
                <a:cs typeface="Times New Roman" panose="02020603050405020304" pitchFamily="18" charset="0"/>
              </a:rPr>
              <a:t>chrome&amp;ie</a:t>
            </a:r>
            <a:r>
              <a:rPr lang="en-US" sz="1400" dirty="0" smtClean="0">
                <a:latin typeface="Calibri" panose="020F0502020204030204" pitchFamily="34" charset="0"/>
                <a:ea typeface="Calibri" panose="020F0502020204030204" pitchFamily="34" charset="0"/>
                <a:cs typeface="Times New Roman" panose="02020603050405020304" pitchFamily="18" charset="0"/>
              </a:rPr>
              <a:t>=UTF-8&amp;bshm=foot/1</a:t>
            </a:r>
            <a:r>
              <a:rPr lang="uk-UA" sz="1400" dirty="0" smtClean="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uk-UA" sz="1400" dirty="0" smtClean="0">
                <a:latin typeface="Times New Roman" panose="02020603050405020304" pitchFamily="18" charset="0"/>
                <a:ea typeface="Calibri" panose="020F0502020204030204" pitchFamily="34" charset="0"/>
                <a:cs typeface="Times New Roman" panose="02020603050405020304" pitchFamily="18" charset="0"/>
                <a:hlinkClick r:id="rId8"/>
              </a:rPr>
              <a:t> Суддя </a:t>
            </a:r>
            <a:r>
              <a:rPr lang="uk-UA" sz="1400" dirty="0" err="1" smtClean="0">
                <a:latin typeface="Times New Roman" panose="02020603050405020304" pitchFamily="18" charset="0"/>
                <a:ea typeface="Calibri" panose="020F0502020204030204" pitchFamily="34" charset="0"/>
                <a:cs typeface="Times New Roman" panose="02020603050405020304" pitchFamily="18" charset="0"/>
                <a:hlinkClick r:id="rId8"/>
              </a:rPr>
              <a:t>Ющук</a:t>
            </a:r>
            <a:endParaRPr lang="uk-UA" sz="1400" dirty="0" smtClean="0">
              <a:latin typeface="Times New Roman" panose="02020603050405020304" pitchFamily="18" charset="0"/>
              <a:ea typeface="Calibri" panose="020F0502020204030204" pitchFamily="34" charset="0"/>
              <a:cs typeface="Times New Roman" panose="02020603050405020304" pitchFamily="18" charset="0"/>
              <a:hlinkClick r:id="rId8"/>
            </a:endParaRPr>
          </a:p>
          <a:p>
            <a:pPr>
              <a:lnSpc>
                <a:spcPct val="107000"/>
              </a:lnSpc>
              <a:spcAft>
                <a:spcPts val="800"/>
              </a:spcAft>
            </a:pPr>
            <a:r>
              <a:rPr lang="en-US" sz="1400" dirty="0" smtClean="0">
                <a:latin typeface="Times New Roman" panose="02020603050405020304" pitchFamily="18" charset="0"/>
                <a:ea typeface="Calibri" panose="020F0502020204030204" pitchFamily="34" charset="0"/>
                <a:cs typeface="Times New Roman" panose="02020603050405020304" pitchFamily="18" charset="0"/>
                <a:hlinkClick r:id="rId8"/>
              </a:rPr>
              <a:t>https</a:t>
            </a:r>
            <a:r>
              <a:rPr lang="en-US" sz="1400" dirty="0">
                <a:latin typeface="Times New Roman" panose="02020603050405020304" pitchFamily="18" charset="0"/>
                <a:ea typeface="Calibri" panose="020F0502020204030204" pitchFamily="34" charset="0"/>
                <a:cs typeface="Times New Roman" panose="02020603050405020304" pitchFamily="18" charset="0"/>
                <a:hlinkClick r:id="rId8"/>
              </a:rPr>
              <a:t>://konkurent.ua/publication/100580/kolishnogo-lutskogo-suddu-posadili-do-vyaznitsi-na-3-roki-za-habar-u-500-dolariv</a:t>
            </a:r>
            <a:endParaRPr lang="uk-UA"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400" b="1" dirty="0" smtClean="0">
                <a:latin typeface="Calibri" panose="020F0502020204030204" pitchFamily="34" charset="0"/>
                <a:ea typeface="Calibri" panose="020F0502020204030204" pitchFamily="34" charset="0"/>
                <a:cs typeface="Times New Roman" panose="02020603050405020304" pitchFamily="18" charset="0"/>
                <a:hlinkClick r:id="rId9"/>
              </a:rPr>
              <a:t> Шацький заповідник </a:t>
            </a:r>
            <a:r>
              <a:rPr lang="en-US" sz="1400" b="1" dirty="0" smtClean="0">
                <a:latin typeface="Calibri" panose="020F0502020204030204" pitchFamily="34" charset="0"/>
                <a:ea typeface="Calibri" panose="020F0502020204030204" pitchFamily="34" charset="0"/>
                <a:cs typeface="Times New Roman" panose="02020603050405020304" pitchFamily="18" charset="0"/>
                <a:hlinkClick r:id="rId9"/>
              </a:rPr>
              <a:t>https</a:t>
            </a:r>
            <a:r>
              <a:rPr lang="en-US" sz="1400" b="1" dirty="0">
                <a:latin typeface="Calibri" panose="020F0502020204030204" pitchFamily="34" charset="0"/>
                <a:ea typeface="Calibri" panose="020F0502020204030204" pitchFamily="34" charset="0"/>
                <a:cs typeface="Times New Roman" panose="02020603050405020304" pitchFamily="18" charset="0"/>
                <a:hlinkClick r:id="rId9"/>
              </a:rPr>
              <a:t>://shatsk.rayon.in.ua/news/524396-zhurnalistske-rozsliduvannya-direktorka-shatskogo-natsparku-zrobila-biznes-z-prirodook</a:t>
            </a:r>
            <a:endParaRPr lang="uk-UA" sz="14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400" dirty="0" smtClean="0">
                <a:latin typeface="Calibri" panose="020F0502020204030204" pitchFamily="34" charset="0"/>
                <a:ea typeface="Calibri" panose="020F0502020204030204" pitchFamily="34" charset="0"/>
                <a:cs typeface="Times New Roman" panose="02020603050405020304" pitchFamily="18" charset="0"/>
              </a:rPr>
              <a:t>Офіційні документи, судові рішення з домашнього архіву.</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400" dirty="0" smtClean="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uk-UA"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uk-UA"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uk-UA"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uk-UA"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uk-UA"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uk-UA"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uk-UA"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uk-UA" sz="1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98523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BEBA8EAE-BF5A-486C-A8C5-ECC9F3942E4B}">
                <a14:imgProps xmlns:a14="http://schemas.microsoft.com/office/drawing/2010/main">
                  <a14:imgLayer r:embed="rId3">
                    <a14:imgEffect>
                      <a14:artisticMarker trans="43000"/>
                    </a14:imgEffect>
                  </a14:imgLayer>
                </a14:imgProps>
              </a:ext>
              <a:ext uri="{28A0092B-C50C-407E-A947-70E740481C1C}">
                <a14:useLocalDpi xmlns:a14="http://schemas.microsoft.com/office/drawing/2010/main" val="0"/>
              </a:ext>
            </a:extLst>
          </a:blip>
          <a:stretch>
            <a:fillRect/>
          </a:stretch>
        </p:blipFill>
        <p:spPr>
          <a:xfrm>
            <a:off x="831469" y="430449"/>
            <a:ext cx="2083712" cy="1858618"/>
          </a:xfrm>
          <a:prstGeom prst="rect">
            <a:avLst/>
          </a:prstGeom>
          <a:pattFill prst="ltDnDiag">
            <a:fgClr>
              <a:schemeClr val="bg1">
                <a:lumMod val="75000"/>
              </a:schemeClr>
            </a:fgClr>
            <a:bgClr>
              <a:schemeClr val="bg1"/>
            </a:bgClr>
          </a:pattFill>
          <a:effectLst>
            <a:innerShdw blurRad="114300">
              <a:prstClr val="black"/>
            </a:innerShdw>
            <a:softEdge rad="31750"/>
          </a:effectLst>
          <a:scene3d>
            <a:camera prst="orthographicFront"/>
            <a:lightRig rig="harsh" dir="t"/>
          </a:scene3d>
          <a:sp3d extrusionH="76200" contourW="12700" prstMaterial="dkEdge">
            <a:bevelT w="101600" prst="riblet"/>
            <a:bevelB prst="relaxedInset"/>
            <a:extrusionClr>
              <a:schemeClr val="bg1">
                <a:lumMod val="50000"/>
              </a:schemeClr>
            </a:extrusionClr>
            <a:contourClr>
              <a:schemeClr val="tx1">
                <a:lumMod val="50000"/>
                <a:lumOff val="50000"/>
              </a:schemeClr>
            </a:contourClr>
          </a:sp3d>
        </p:spPr>
      </p:pic>
      <p:cxnSp>
        <p:nvCxnSpPr>
          <p:cNvPr id="5" name="Прямая со стрелкой 4"/>
          <p:cNvCxnSpPr/>
          <p:nvPr/>
        </p:nvCxnSpPr>
        <p:spPr>
          <a:xfrm flipV="1">
            <a:off x="2097303" y="258634"/>
            <a:ext cx="378851" cy="474692"/>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9" name="Прямая со стрелкой 8"/>
          <p:cNvCxnSpPr/>
          <p:nvPr/>
        </p:nvCxnSpPr>
        <p:spPr>
          <a:xfrm>
            <a:off x="2618840" y="1554601"/>
            <a:ext cx="860673" cy="90575"/>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0" name="Прямая со стрелкой 9"/>
          <p:cNvCxnSpPr/>
          <p:nvPr/>
        </p:nvCxnSpPr>
        <p:spPr>
          <a:xfrm flipH="1">
            <a:off x="1897064" y="2031460"/>
            <a:ext cx="66914" cy="702777"/>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cxnSp>
        <p:nvCxnSpPr>
          <p:cNvPr id="13" name="Прямая со стрелкой 12"/>
          <p:cNvCxnSpPr/>
          <p:nvPr/>
        </p:nvCxnSpPr>
        <p:spPr>
          <a:xfrm flipH="1" flipV="1">
            <a:off x="516779" y="1614575"/>
            <a:ext cx="800783" cy="139738"/>
          </a:xfrm>
          <a:prstGeom prst="straightConnector1">
            <a:avLst/>
          </a:prstGeom>
          <a:ln w="28575">
            <a:tailEnd type="triangle"/>
          </a:ln>
        </p:spPr>
        <p:style>
          <a:lnRef idx="2">
            <a:schemeClr val="dk1"/>
          </a:lnRef>
          <a:fillRef idx="0">
            <a:schemeClr val="dk1"/>
          </a:fillRef>
          <a:effectRef idx="1">
            <a:schemeClr val="dk1"/>
          </a:effectRef>
          <a:fontRef idx="minor">
            <a:schemeClr val="tx1"/>
          </a:fontRef>
        </p:style>
      </p:cxnSp>
      <p:sp>
        <p:nvSpPr>
          <p:cNvPr id="16" name="Прямоугольник 15"/>
          <p:cNvSpPr/>
          <p:nvPr/>
        </p:nvSpPr>
        <p:spPr>
          <a:xfrm>
            <a:off x="87964" y="1485055"/>
            <a:ext cx="592908" cy="338554"/>
          </a:xfrm>
          <a:prstGeom prst="rect">
            <a:avLst/>
          </a:prstGeom>
          <a:noFill/>
          <a:ln>
            <a:solidFill>
              <a:schemeClr val="tx1"/>
            </a:solidFill>
          </a:ln>
        </p:spPr>
        <p:txBody>
          <a:bodyPr wrap="square" lIns="91440" tIns="45720" rIns="91440" bIns="45720">
            <a:spAutoFit/>
          </a:bodyPr>
          <a:lstStyle/>
          <a:p>
            <a:pPr algn="ctr"/>
            <a:r>
              <a:rPr lang="ru-RU" sz="1600" b="0" cap="none" spc="0" dirty="0" smtClean="0">
                <a:ln w="0"/>
                <a:effectLst/>
              </a:rPr>
              <a:t> 4</a:t>
            </a:r>
            <a:endParaRPr lang="ru-RU" sz="1600" b="1" cap="none" spc="0" dirty="0">
              <a:ln w="0"/>
              <a:effectLst/>
            </a:endParaRPr>
          </a:p>
        </p:txBody>
      </p:sp>
      <p:sp>
        <p:nvSpPr>
          <p:cNvPr id="14" name="Прямоугольник 13"/>
          <p:cNvSpPr/>
          <p:nvPr/>
        </p:nvSpPr>
        <p:spPr>
          <a:xfrm>
            <a:off x="1440749" y="2460882"/>
            <a:ext cx="592908" cy="338554"/>
          </a:xfrm>
          <a:prstGeom prst="rect">
            <a:avLst/>
          </a:prstGeom>
          <a:noFill/>
          <a:ln>
            <a:solidFill>
              <a:schemeClr val="tx1"/>
            </a:solidFill>
          </a:ln>
        </p:spPr>
        <p:txBody>
          <a:bodyPr wrap="square" lIns="91440" tIns="45720" rIns="91440" bIns="45720">
            <a:spAutoFit/>
          </a:bodyPr>
          <a:lstStyle/>
          <a:p>
            <a:pPr algn="ctr"/>
            <a:r>
              <a:rPr lang="ru-RU" sz="1600" b="0" cap="none" spc="0" dirty="0" smtClean="0">
                <a:ln w="0"/>
                <a:effectLst/>
              </a:rPr>
              <a:t> 3</a:t>
            </a:r>
            <a:endParaRPr lang="ru-RU" sz="1600" b="1" cap="none" spc="0" dirty="0">
              <a:ln w="0"/>
              <a:effectLst/>
            </a:endParaRPr>
          </a:p>
        </p:txBody>
      </p:sp>
      <p:sp>
        <p:nvSpPr>
          <p:cNvPr id="15" name="Прямоугольник 14"/>
          <p:cNvSpPr/>
          <p:nvPr/>
        </p:nvSpPr>
        <p:spPr>
          <a:xfrm>
            <a:off x="2379469" y="6068"/>
            <a:ext cx="592908" cy="338554"/>
          </a:xfrm>
          <a:prstGeom prst="rect">
            <a:avLst/>
          </a:prstGeom>
          <a:noFill/>
          <a:ln>
            <a:solidFill>
              <a:schemeClr val="tx1"/>
            </a:solidFill>
          </a:ln>
        </p:spPr>
        <p:txBody>
          <a:bodyPr wrap="square" lIns="91440" tIns="45720" rIns="91440" bIns="45720">
            <a:spAutoFit/>
          </a:bodyPr>
          <a:lstStyle/>
          <a:p>
            <a:pPr algn="ctr"/>
            <a:r>
              <a:rPr lang="ru-RU" sz="1600" b="0" cap="none" spc="0" dirty="0" smtClean="0">
                <a:ln w="0"/>
                <a:effectLst/>
              </a:rPr>
              <a:t> </a:t>
            </a:r>
            <a:r>
              <a:rPr lang="ru-RU" sz="1600" dirty="0">
                <a:ln w="0"/>
              </a:rPr>
              <a:t>1</a:t>
            </a:r>
            <a:endParaRPr lang="ru-RU" sz="1600" b="1" cap="none" spc="0" dirty="0">
              <a:ln w="0"/>
              <a:effectLst/>
            </a:endParaRPr>
          </a:p>
        </p:txBody>
      </p:sp>
      <p:sp>
        <p:nvSpPr>
          <p:cNvPr id="17" name="Прямоугольник 16"/>
          <p:cNvSpPr/>
          <p:nvPr/>
        </p:nvSpPr>
        <p:spPr>
          <a:xfrm>
            <a:off x="3359202" y="1391638"/>
            <a:ext cx="592908" cy="338554"/>
          </a:xfrm>
          <a:prstGeom prst="rect">
            <a:avLst/>
          </a:prstGeom>
          <a:noFill/>
          <a:ln>
            <a:solidFill>
              <a:schemeClr val="tx1"/>
            </a:solidFill>
          </a:ln>
        </p:spPr>
        <p:txBody>
          <a:bodyPr wrap="square" lIns="91440" tIns="45720" rIns="91440" bIns="45720">
            <a:spAutoFit/>
          </a:bodyPr>
          <a:lstStyle/>
          <a:p>
            <a:pPr algn="ctr"/>
            <a:r>
              <a:rPr lang="ru-RU" sz="1600" b="0" cap="none" spc="0" dirty="0" smtClean="0">
                <a:ln w="0"/>
                <a:effectLst/>
              </a:rPr>
              <a:t> </a:t>
            </a:r>
            <a:r>
              <a:rPr lang="ru-RU" sz="1600" dirty="0">
                <a:ln w="0"/>
              </a:rPr>
              <a:t>2</a:t>
            </a:r>
            <a:endParaRPr lang="ru-RU" sz="1600" b="1" cap="none" spc="0" dirty="0">
              <a:ln w="0"/>
              <a:effectLst/>
            </a:endParaRPr>
          </a:p>
        </p:txBody>
      </p:sp>
      <p:sp>
        <p:nvSpPr>
          <p:cNvPr id="20" name="Прямоугольник 19"/>
          <p:cNvSpPr/>
          <p:nvPr/>
        </p:nvSpPr>
        <p:spPr>
          <a:xfrm flipH="1">
            <a:off x="121714" y="2855155"/>
            <a:ext cx="4039900" cy="4062972"/>
          </a:xfrm>
          <a:prstGeom prst="rect">
            <a:avLst/>
          </a:prstGeom>
        </p:spPr>
        <p:txBody>
          <a:bodyPr wrap="square">
            <a:spAutoFit/>
          </a:bodyPr>
          <a:lstStyle/>
          <a:p>
            <a:pPr algn="just">
              <a:lnSpc>
                <a:spcPct val="107000"/>
              </a:lnSpc>
              <a:spcAft>
                <a:spcPts val="800"/>
              </a:spcAft>
            </a:pPr>
            <a:r>
              <a:rPr lang="uk-UA" sz="1400" b="1" dirty="0">
                <a:latin typeface="Calibri" panose="020F0502020204030204" pitchFamily="34" charset="0"/>
                <a:ea typeface="Calibri" panose="020F0502020204030204" pitchFamily="34" charset="0"/>
                <a:cs typeface="Times New Roman" panose="02020603050405020304" pitchFamily="18" charset="0"/>
              </a:rPr>
              <a:t> </a:t>
            </a:r>
            <a:r>
              <a:rPr lang="uk-UA" sz="1400" b="1" dirty="0" smtClean="0">
                <a:latin typeface="Calibri" panose="020F0502020204030204" pitchFamily="34" charset="0"/>
                <a:ea typeface="Calibri" panose="020F0502020204030204" pitchFamily="34" charset="0"/>
                <a:cs typeface="Times New Roman" panose="02020603050405020304" pitchFamily="18" charset="0"/>
              </a:rPr>
              <a:t>                       </a:t>
            </a:r>
            <a:r>
              <a:rPr lang="uk-UA" sz="1400" b="1" u="sng" dirty="0" smtClean="0">
                <a:latin typeface="Calibri" panose="020F0502020204030204" pitchFamily="34" charset="0"/>
                <a:ea typeface="Calibri" panose="020F0502020204030204" pitchFamily="34" charset="0"/>
                <a:cs typeface="Times New Roman" panose="02020603050405020304" pitchFamily="18" charset="0"/>
              </a:rPr>
              <a:t>СІМЕЙНИЙ ГЕРБ</a:t>
            </a:r>
          </a:p>
          <a:p>
            <a:pPr algn="just">
              <a:lnSpc>
                <a:spcPct val="107000"/>
              </a:lnSpc>
              <a:spcAft>
                <a:spcPts val="800"/>
              </a:spcAft>
            </a:pPr>
            <a:r>
              <a:rPr lang="uk-UA" sz="1400" b="1" dirty="0" smtClean="0">
                <a:latin typeface="Calibri" panose="020F0502020204030204" pitchFamily="34" charset="0"/>
                <a:ea typeface="Calibri" panose="020F0502020204030204" pitchFamily="34" charset="0"/>
                <a:cs typeface="Times New Roman" panose="02020603050405020304" pitchFamily="18" charset="0"/>
              </a:rPr>
              <a:t>   Історія сімейного герба розпочалась коли батьки упорядковували територію нашого </a:t>
            </a:r>
            <a:r>
              <a:rPr lang="uk-UA" sz="1400" b="1" dirty="0" smtClean="0">
                <a:latin typeface="Calibri" panose="020F0502020204030204" pitchFamily="34" charset="0"/>
                <a:ea typeface="Calibri" panose="020F0502020204030204" pitchFamily="34" charset="0"/>
                <a:cs typeface="Times New Roman" panose="02020603050405020304" pitchFamily="18" charset="0"/>
              </a:rPr>
              <a:t>будинку, </a:t>
            </a:r>
            <a:r>
              <a:rPr lang="uk-UA" sz="1400" b="1" dirty="0" smtClean="0">
                <a:latin typeface="Calibri" panose="020F0502020204030204" pitchFamily="34" charset="0"/>
                <a:ea typeface="Calibri" panose="020F0502020204030204" pitchFamily="34" charset="0"/>
                <a:cs typeface="Times New Roman" panose="02020603050405020304" pitchFamily="18" charset="0"/>
              </a:rPr>
              <a:t>після будівельних робіт та у землі знайшли старовинне лите колесо від січкарні, старовину підкову та пудовий замок з ключем.</a:t>
            </a:r>
            <a:r>
              <a:rPr lang="en-US" sz="1400" b="1" dirty="0" smtClean="0">
                <a:latin typeface="Calibri" panose="020F0502020204030204" pitchFamily="34" charset="0"/>
                <a:ea typeface="Calibri" panose="020F0502020204030204" pitchFamily="34" charset="0"/>
                <a:cs typeface="Times New Roman" panose="02020603050405020304" pitchFamily="18" charset="0"/>
              </a:rPr>
              <a:t> </a:t>
            </a:r>
            <a:r>
              <a:rPr lang="uk-UA" sz="1400" b="1" dirty="0" smtClean="0">
                <a:latin typeface="Calibri" panose="020F0502020204030204" pitchFamily="34" charset="0"/>
                <a:ea typeface="Calibri" panose="020F0502020204030204" pitchFamily="34" charset="0"/>
                <a:cs typeface="Times New Roman" panose="02020603050405020304" pitchFamily="18" charset="0"/>
              </a:rPr>
              <a:t>На горищі будинку був знайдений старовинний </a:t>
            </a:r>
            <a:r>
              <a:rPr lang="uk-UA" sz="1400" b="1" dirty="0" smtClean="0">
                <a:latin typeface="Calibri" panose="020F0502020204030204" pitchFamily="34" charset="0"/>
                <a:ea typeface="Calibri" panose="020F0502020204030204" pitchFamily="34" charset="0"/>
                <a:cs typeface="Times New Roman" panose="02020603050405020304" pitchFamily="18" charset="0"/>
              </a:rPr>
              <a:t>молитовник-пісенник.</a:t>
            </a:r>
            <a:endParaRPr lang="uk-UA" sz="1400" b="1"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AutoNum type="arabicPeriod"/>
            </a:pPr>
            <a:r>
              <a:rPr lang="uk-UA" sz="1400" b="1" dirty="0" smtClean="0">
                <a:latin typeface="Calibri" panose="020F0502020204030204" pitchFamily="34" charset="0"/>
                <a:ea typeface="Calibri" panose="020F0502020204030204" pitchFamily="34" charset="0"/>
                <a:cs typeface="Times New Roman" panose="02020603050405020304" pitchFamily="18" charset="0"/>
              </a:rPr>
              <a:t>Віра: хрест з зірочками та півмісяцем символізує –духовне єднання</a:t>
            </a:r>
          </a:p>
          <a:p>
            <a:pPr marL="342900" indent="-342900" algn="just">
              <a:lnSpc>
                <a:spcPct val="107000"/>
              </a:lnSpc>
              <a:spcAft>
                <a:spcPts val="800"/>
              </a:spcAft>
              <a:buAutoNum type="arabicPeriod"/>
            </a:pPr>
            <a:r>
              <a:rPr lang="uk-UA" sz="1400" b="1" dirty="0" smtClean="0">
                <a:latin typeface="Calibri" panose="020F0502020204030204" pitchFamily="34" charset="0"/>
                <a:ea typeface="Calibri" panose="020F0502020204030204" pitchFamily="34" charset="0"/>
                <a:cs typeface="Times New Roman" panose="02020603050405020304" pitchFamily="18" charset="0"/>
              </a:rPr>
              <a:t>Щастя:  підкова –</a:t>
            </a:r>
            <a:r>
              <a:rPr lang="uk-UA" sz="1400" b="1" dirty="0">
                <a:latin typeface="Calibri" panose="020F0502020204030204" pitchFamily="34" charset="0"/>
                <a:ea typeface="Calibri" panose="020F0502020204030204" pitchFamily="34" charset="0"/>
                <a:cs typeface="Times New Roman" panose="02020603050405020304" pitchFamily="18" charset="0"/>
              </a:rPr>
              <a:t> </a:t>
            </a:r>
            <a:r>
              <a:rPr lang="uk-UA" sz="1400" b="1" dirty="0" smtClean="0">
                <a:latin typeface="Calibri" panose="020F0502020204030204" pitchFamily="34" charset="0"/>
                <a:ea typeface="Calibri" panose="020F0502020204030204" pitchFamily="34" charset="0"/>
                <a:cs typeface="Times New Roman" panose="02020603050405020304" pitchFamily="18" charset="0"/>
              </a:rPr>
              <a:t>символізує добробут та повагу</a:t>
            </a:r>
          </a:p>
          <a:p>
            <a:pPr marL="342900" indent="-342900" algn="just">
              <a:lnSpc>
                <a:spcPct val="107000"/>
              </a:lnSpc>
              <a:spcAft>
                <a:spcPts val="800"/>
              </a:spcAft>
              <a:buAutoNum type="arabicPeriod"/>
            </a:pPr>
            <a:r>
              <a:rPr lang="uk-UA" sz="1400" b="1" dirty="0" smtClean="0">
                <a:latin typeface="Calibri" panose="020F0502020204030204" pitchFamily="34" charset="0"/>
                <a:ea typeface="Calibri" panose="020F0502020204030204" pitchFamily="34" charset="0"/>
                <a:cs typeface="Times New Roman" panose="02020603050405020304" pitchFamily="18" charset="0"/>
              </a:rPr>
              <a:t>Воля: тризуб –</a:t>
            </a:r>
            <a:r>
              <a:rPr lang="uk-UA" sz="1400" b="1" dirty="0">
                <a:latin typeface="Calibri" panose="020F0502020204030204" pitchFamily="34" charset="0"/>
                <a:ea typeface="Calibri" panose="020F0502020204030204" pitchFamily="34" charset="0"/>
                <a:cs typeface="Times New Roman" panose="02020603050405020304" pitchFamily="18" charset="0"/>
              </a:rPr>
              <a:t> </a:t>
            </a:r>
            <a:r>
              <a:rPr lang="uk-UA" sz="1400" b="1" dirty="0" smtClean="0">
                <a:latin typeface="Calibri" panose="020F0502020204030204" pitchFamily="34" charset="0"/>
                <a:ea typeface="Calibri" panose="020F0502020204030204" pitchFamily="34" charset="0"/>
                <a:cs typeface="Times New Roman" panose="02020603050405020304" pitchFamily="18" charset="0"/>
              </a:rPr>
              <a:t>символізує силу вільних людей</a:t>
            </a:r>
          </a:p>
          <a:p>
            <a:pPr marL="342900" indent="-342900" algn="just">
              <a:lnSpc>
                <a:spcPct val="107000"/>
              </a:lnSpc>
              <a:spcAft>
                <a:spcPts val="800"/>
              </a:spcAft>
              <a:buAutoNum type="arabicPeriod"/>
            </a:pPr>
            <a:r>
              <a:rPr lang="uk-UA" sz="1400" b="1" dirty="0" smtClean="0">
                <a:latin typeface="Calibri" panose="020F0502020204030204" pitchFamily="34" charset="0"/>
                <a:ea typeface="Calibri" panose="020F0502020204030204" pitchFamily="34" charset="0"/>
                <a:cs typeface="Times New Roman" panose="02020603050405020304" pitchFamily="18" charset="0"/>
              </a:rPr>
              <a:t>Сім’я: замок – символізує сімейні цінності</a:t>
            </a:r>
          </a:p>
        </p:txBody>
      </p:sp>
      <p:cxnSp>
        <p:nvCxnSpPr>
          <p:cNvPr id="6" name="Прямая соединительная линия 5"/>
          <p:cNvCxnSpPr/>
          <p:nvPr/>
        </p:nvCxnSpPr>
        <p:spPr>
          <a:xfrm>
            <a:off x="4127863" y="0"/>
            <a:ext cx="10697"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1513" y="2359783"/>
            <a:ext cx="994343" cy="879306"/>
          </a:xfrm>
          <a:prstGeom prst="rect">
            <a:avLst/>
          </a:prstGeom>
          <a:ln>
            <a:noFill/>
          </a:ln>
          <a:effectLst>
            <a:softEdge rad="112500"/>
          </a:effectLst>
        </p:spPr>
      </p:pic>
      <p:pic>
        <p:nvPicPr>
          <p:cNvPr id="21" name="Рисунок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58881" y="2289580"/>
            <a:ext cx="1851842" cy="19331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2" name="Рисунок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0136979" y="4784485"/>
            <a:ext cx="1993445" cy="193142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Прямоугольник 3"/>
          <p:cNvSpPr/>
          <p:nvPr/>
        </p:nvSpPr>
        <p:spPr>
          <a:xfrm>
            <a:off x="4349803" y="351446"/>
            <a:ext cx="2877086" cy="1367234"/>
          </a:xfrm>
          <a:prstGeom prst="rect">
            <a:avLst/>
          </a:prstGeom>
        </p:spPr>
        <p:txBody>
          <a:bodyPr wrap="square">
            <a:spAutoFit/>
          </a:bodyPr>
          <a:lstStyle/>
          <a:p>
            <a:pPr algn="ctr">
              <a:lnSpc>
                <a:spcPct val="107000"/>
              </a:lnSpc>
              <a:spcAft>
                <a:spcPts val="800"/>
              </a:spcAft>
            </a:pPr>
            <a:r>
              <a:rPr lang="uk-UA" b="1" u="sng" dirty="0" smtClean="0">
                <a:latin typeface="Calibri" panose="020F0502020204030204" pitchFamily="34" charset="0"/>
                <a:ea typeface="Calibri" panose="020F0502020204030204" pitchFamily="34" charset="0"/>
                <a:cs typeface="Times New Roman" panose="02020603050405020304" pitchFamily="18" charset="0"/>
              </a:rPr>
              <a:t>Магічна сила герба </a:t>
            </a:r>
          </a:p>
          <a:p>
            <a:pPr algn="ctr">
              <a:lnSpc>
                <a:spcPct val="107000"/>
              </a:lnSpc>
              <a:spcAft>
                <a:spcPts val="800"/>
              </a:spcAft>
            </a:pPr>
            <a:r>
              <a:rPr lang="uk-UA" b="1" dirty="0" smtClean="0">
                <a:latin typeface="Calibri" panose="020F0502020204030204" pitchFamily="34" charset="0"/>
                <a:ea typeface="Calibri" panose="020F0502020204030204" pitchFamily="34" charset="0"/>
                <a:cs typeface="Times New Roman" panose="02020603050405020304" pitchFamily="18" charset="0"/>
              </a:rPr>
              <a:t>Віра</a:t>
            </a:r>
            <a:r>
              <a:rPr lang="uk-UA" b="1" dirty="0">
                <a:latin typeface="Calibri" panose="020F0502020204030204" pitchFamily="34" charset="0"/>
                <a:ea typeface="Calibri" panose="020F0502020204030204" pitchFamily="34" charset="0"/>
                <a:cs typeface="Times New Roman" panose="02020603050405020304" pitchFamily="18" charset="0"/>
              </a:rPr>
              <a:t>: хрест з зірочками </a:t>
            </a:r>
            <a:r>
              <a:rPr lang="uk-UA" b="1" dirty="0" smtClean="0">
                <a:latin typeface="Calibri" panose="020F0502020204030204" pitchFamily="34" charset="0"/>
                <a:ea typeface="Calibri" panose="020F0502020204030204" pitchFamily="34" charset="0"/>
                <a:cs typeface="Times New Roman" panose="02020603050405020304" pitchFamily="18" charset="0"/>
              </a:rPr>
              <a:t>та півмісяцем </a:t>
            </a:r>
            <a:r>
              <a:rPr lang="uk-UA" b="1" dirty="0">
                <a:latin typeface="Calibri" panose="020F0502020204030204" pitchFamily="34" charset="0"/>
                <a:ea typeface="Calibri" panose="020F0502020204030204" pitchFamily="34" charset="0"/>
                <a:cs typeface="Times New Roman" panose="02020603050405020304" pitchFamily="18" charset="0"/>
              </a:rPr>
              <a:t>символізує </a:t>
            </a:r>
            <a:r>
              <a:rPr lang="uk-UA" b="1" dirty="0" smtClean="0">
                <a:latin typeface="Calibri" panose="020F0502020204030204" pitchFamily="34" charset="0"/>
                <a:ea typeface="Calibri" panose="020F0502020204030204" pitchFamily="34" charset="0"/>
                <a:cs typeface="Times New Roman" panose="02020603050405020304" pitchFamily="18" charset="0"/>
              </a:rPr>
              <a:t>–</a:t>
            </a:r>
            <a:r>
              <a:rPr lang="uk-UA" b="1" dirty="0">
                <a:latin typeface="Calibri" panose="020F0502020204030204" pitchFamily="34" charset="0"/>
                <a:ea typeface="Calibri" panose="020F0502020204030204" pitchFamily="34" charset="0"/>
                <a:cs typeface="Times New Roman" panose="02020603050405020304" pitchFamily="18" charset="0"/>
              </a:rPr>
              <a:t>духовне єднання</a:t>
            </a:r>
          </a:p>
        </p:txBody>
      </p:sp>
      <p:sp>
        <p:nvSpPr>
          <p:cNvPr id="7" name="Прямоугольник 6"/>
          <p:cNvSpPr/>
          <p:nvPr/>
        </p:nvSpPr>
        <p:spPr>
          <a:xfrm>
            <a:off x="4359845" y="1754313"/>
            <a:ext cx="2700518" cy="2188979"/>
          </a:xfrm>
          <a:prstGeom prst="rect">
            <a:avLst/>
          </a:prstGeom>
        </p:spPr>
        <p:txBody>
          <a:bodyPr wrap="square">
            <a:spAutoFit/>
          </a:bodyPr>
          <a:lstStyle/>
          <a:p>
            <a:pPr marL="342900" indent="-342900" algn="just">
              <a:lnSpc>
                <a:spcPct val="107000"/>
              </a:lnSpc>
              <a:spcAft>
                <a:spcPts val="800"/>
              </a:spcAft>
              <a:buAutoNum type="arabicPeriod"/>
            </a:pPr>
            <a:endParaRPr lang="uk-UA" b="1" dirty="0" smtClean="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uk-UA" b="1" dirty="0">
                <a:latin typeface="Calibri" panose="020F0502020204030204" pitchFamily="34" charset="0"/>
                <a:ea typeface="Calibri" panose="020F0502020204030204" pitchFamily="34" charset="0"/>
                <a:cs typeface="Times New Roman" panose="02020603050405020304" pitchFamily="18" charset="0"/>
              </a:rPr>
              <a:t>Щастя:  підкова – символізує добробут та повагу</a:t>
            </a:r>
          </a:p>
          <a:p>
            <a:pPr algn="just">
              <a:lnSpc>
                <a:spcPct val="107000"/>
              </a:lnSpc>
              <a:spcAft>
                <a:spcPts val="800"/>
              </a:spcAft>
            </a:pPr>
            <a:endParaRPr lang="uk-UA" b="1"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AutoNum type="arabicPeriod"/>
            </a:pPr>
            <a:endParaRPr lang="uk-UA"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rot="10800000" flipV="1">
            <a:off x="4210923" y="3997996"/>
            <a:ext cx="2932500" cy="685059"/>
          </a:xfrm>
          <a:prstGeom prst="rect">
            <a:avLst/>
          </a:prstGeom>
        </p:spPr>
        <p:txBody>
          <a:bodyPr wrap="square">
            <a:spAutoFit/>
          </a:bodyPr>
          <a:lstStyle/>
          <a:p>
            <a:pPr algn="ctr">
              <a:lnSpc>
                <a:spcPct val="107000"/>
              </a:lnSpc>
              <a:spcAft>
                <a:spcPts val="800"/>
              </a:spcAft>
            </a:pPr>
            <a:r>
              <a:rPr lang="uk-UA" b="1" dirty="0">
                <a:latin typeface="Calibri" panose="020F0502020204030204" pitchFamily="34" charset="0"/>
                <a:ea typeface="Calibri" panose="020F0502020204030204" pitchFamily="34" charset="0"/>
                <a:cs typeface="Times New Roman" panose="02020603050405020304" pitchFamily="18" charset="0"/>
              </a:rPr>
              <a:t>Воля: тризуб символізує силу вільних людей</a:t>
            </a:r>
          </a:p>
        </p:txBody>
      </p:sp>
      <p:sp>
        <p:nvSpPr>
          <p:cNvPr id="11" name="Прямоугольник 10"/>
          <p:cNvSpPr/>
          <p:nvPr/>
        </p:nvSpPr>
        <p:spPr>
          <a:xfrm>
            <a:off x="4303616" y="5746377"/>
            <a:ext cx="2864521" cy="685059"/>
          </a:xfrm>
          <a:prstGeom prst="rect">
            <a:avLst/>
          </a:prstGeom>
        </p:spPr>
        <p:txBody>
          <a:bodyPr wrap="square">
            <a:spAutoFit/>
          </a:bodyPr>
          <a:lstStyle/>
          <a:p>
            <a:pPr algn="ctr">
              <a:lnSpc>
                <a:spcPct val="107000"/>
              </a:lnSpc>
              <a:spcAft>
                <a:spcPts val="800"/>
              </a:spcAft>
            </a:pPr>
            <a:r>
              <a:rPr lang="uk-UA" b="1" dirty="0">
                <a:latin typeface="Calibri" panose="020F0502020204030204" pitchFamily="34" charset="0"/>
                <a:ea typeface="Calibri" panose="020F0502020204030204" pitchFamily="34" charset="0"/>
                <a:cs typeface="Times New Roman" panose="02020603050405020304" pitchFamily="18" charset="0"/>
              </a:rPr>
              <a:t>Сім’я: замок – символізує сімейні цінності</a:t>
            </a:r>
          </a:p>
        </p:txBody>
      </p:sp>
      <p:pic>
        <p:nvPicPr>
          <p:cNvPr id="12" name="Рисунок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5939" y="265464"/>
            <a:ext cx="1900066" cy="176599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8" name="Рисунок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0418" y="265465"/>
            <a:ext cx="2054110" cy="176599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cxnSp>
        <p:nvCxnSpPr>
          <p:cNvPr id="24" name="Соединительная линия уступом 23"/>
          <p:cNvCxnSpPr/>
          <p:nvPr/>
        </p:nvCxnSpPr>
        <p:spPr>
          <a:xfrm>
            <a:off x="6811780" y="2498905"/>
            <a:ext cx="3078638" cy="743647"/>
          </a:xfrm>
          <a:prstGeom prst="bentConnector3">
            <a:avLst>
              <a:gd name="adj1" fmla="val 50000"/>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Соединительная линия уступом 28"/>
          <p:cNvCxnSpPr/>
          <p:nvPr/>
        </p:nvCxnSpPr>
        <p:spPr>
          <a:xfrm>
            <a:off x="6933369" y="4360039"/>
            <a:ext cx="737148" cy="699385"/>
          </a:xfrm>
          <a:prstGeom prst="bentConnector3">
            <a:avLst>
              <a:gd name="adj1" fmla="val 50000"/>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Соединительная линия уступом 32"/>
          <p:cNvCxnSpPr/>
          <p:nvPr/>
        </p:nvCxnSpPr>
        <p:spPr>
          <a:xfrm>
            <a:off x="7163128" y="6012957"/>
            <a:ext cx="2608401" cy="486455"/>
          </a:xfrm>
          <a:prstGeom prst="bentConnector3">
            <a:avLst>
              <a:gd name="adj1" fmla="val 50000"/>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Соединительная линия уступом 33"/>
          <p:cNvCxnSpPr/>
          <p:nvPr/>
        </p:nvCxnSpPr>
        <p:spPr>
          <a:xfrm>
            <a:off x="6811780" y="711305"/>
            <a:ext cx="830217" cy="688978"/>
          </a:xfrm>
          <a:prstGeom prst="bentConnector3">
            <a:avLst>
              <a:gd name="adj1" fmla="val 50000"/>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3" name="Рисунок 42"/>
          <p:cNvPicPr>
            <a:picLocks noChangeAspect="1"/>
          </p:cNvPicPr>
          <p:nvPr/>
        </p:nvPicPr>
        <p:blipFill>
          <a:blip r:embed="rId9">
            <a:duotone>
              <a:prstClr val="black"/>
              <a:schemeClr val="tx2">
                <a:tint val="45000"/>
                <a:satMod val="400000"/>
              </a:schemeClr>
            </a:duotone>
            <a:extLst>
              <a:ext uri="{BEBA8EAE-BF5A-486C-A8C5-ECC9F3942E4B}">
                <a14:imgProps xmlns:a14="http://schemas.microsoft.com/office/drawing/2010/main">
                  <a14:imgLayer r:embed="rId10">
                    <a14:imgEffect>
                      <a14:artisticFilmGrain/>
                    </a14:imgEffect>
                  </a14:imgLayer>
                </a14:imgProps>
              </a:ext>
              <a:ext uri="{28A0092B-C50C-407E-A947-70E740481C1C}">
                <a14:useLocalDpi xmlns:a14="http://schemas.microsoft.com/office/drawing/2010/main" val="0"/>
              </a:ext>
            </a:extLst>
          </a:blip>
          <a:stretch>
            <a:fillRect/>
          </a:stretch>
        </p:blipFill>
        <p:spPr>
          <a:xfrm>
            <a:off x="7706081" y="3634722"/>
            <a:ext cx="2109655" cy="198606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703535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0">
          <a:fgClr>
            <a:schemeClr val="bg1">
              <a:lumMod val="75000"/>
            </a:schemeClr>
          </a:fgClr>
          <a:bgClr>
            <a:schemeClr val="bg1">
              <a:lumMod val="65000"/>
            </a:schemeClr>
          </a:bgClr>
        </a:patt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8683" y="8213"/>
            <a:ext cx="2001456" cy="1460805"/>
          </a:xfrm>
          <a:prstGeom prst="rect">
            <a:avLst/>
          </a:prstGeom>
        </p:spPr>
      </p:pic>
      <p:sp>
        <p:nvSpPr>
          <p:cNvPr id="5" name="Прямоугольник 4"/>
          <p:cNvSpPr/>
          <p:nvPr/>
        </p:nvSpPr>
        <p:spPr>
          <a:xfrm rot="10800000" flipV="1">
            <a:off x="10187318" y="1443022"/>
            <a:ext cx="1959168" cy="688907"/>
          </a:xfrm>
          <a:prstGeom prst="rect">
            <a:avLst/>
          </a:prstGeom>
        </p:spPr>
        <p:txBody>
          <a:bodyPr wrap="square">
            <a:spAutoFit/>
          </a:bodyPr>
          <a:lstStyle/>
          <a:p>
            <a:pPr>
              <a:lnSpc>
                <a:spcPct val="107000"/>
              </a:lnSpc>
              <a:spcAft>
                <a:spcPts val="800"/>
              </a:spcAft>
            </a:pPr>
            <a:r>
              <a:rPr lang="uk-UA" sz="1400" dirty="0" smtClean="0">
                <a:latin typeface="Calibri" panose="020F0502020204030204" pitchFamily="34" charset="0"/>
                <a:ea typeface="Calibri" panose="020F0502020204030204" pitchFamily="34" charset="0"/>
                <a:cs typeface="Times New Roman" panose="02020603050405020304" pitchFamily="18" charset="0"/>
              </a:rPr>
              <a:t>Обміління річки Стохід</a:t>
            </a:r>
            <a:endParaRPr lang="uk-UA"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 </a:t>
            </a:r>
            <a:endParaRPr lang="uk-UA" sz="1600" u="sng"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 name="Рисунок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00" y="17372"/>
            <a:ext cx="4554684" cy="4045226"/>
          </a:xfrm>
          <a:prstGeom prst="rect">
            <a:avLst/>
          </a:prstGeom>
          <a:ln>
            <a:noFill/>
          </a:ln>
          <a:effectLst>
            <a:softEdge rad="112500"/>
          </a:effectLst>
        </p:spPr>
      </p:pic>
      <p:sp>
        <p:nvSpPr>
          <p:cNvPr id="17" name="Прямоугольник 16"/>
          <p:cNvSpPr/>
          <p:nvPr/>
        </p:nvSpPr>
        <p:spPr>
          <a:xfrm>
            <a:off x="4721087" y="0"/>
            <a:ext cx="4884465" cy="369332"/>
          </a:xfrm>
          <a:prstGeom prst="rect">
            <a:avLst/>
          </a:prstGeom>
        </p:spPr>
        <p:txBody>
          <a:bodyPr wrap="square">
            <a:spAutoFit/>
          </a:bodyPr>
          <a:lstStyle/>
          <a:p>
            <a:r>
              <a:rPr lang="uk-UA" dirty="0" smtClean="0">
                <a:latin typeface="Times New Roman" panose="02020603050405020304" pitchFamily="18" charset="0"/>
                <a:ea typeface="Calibri" panose="020F0502020204030204" pitchFamily="34" charset="0"/>
                <a:cs typeface="Times New Roman" panose="02020603050405020304" pitchFamily="18" charset="0"/>
              </a:rPr>
              <a:t>    </a:t>
            </a:r>
            <a:endParaRPr lang="uk-UA" dirty="0"/>
          </a:p>
        </p:txBody>
      </p:sp>
      <p:sp>
        <p:nvSpPr>
          <p:cNvPr id="23" name="Скругленный прямоугольник 22"/>
          <p:cNvSpPr/>
          <p:nvPr/>
        </p:nvSpPr>
        <p:spPr>
          <a:xfrm>
            <a:off x="4604485" y="120658"/>
            <a:ext cx="5464753" cy="4548309"/>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Стрелка вниз 23"/>
          <p:cNvSpPr/>
          <p:nvPr/>
        </p:nvSpPr>
        <p:spPr>
          <a:xfrm rot="5400000">
            <a:off x="4253443" y="2217261"/>
            <a:ext cx="484632" cy="355103"/>
          </a:xfrm>
          <a:prstGeom prst="downArrow">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6" name="Прямоугольник 25"/>
          <p:cNvSpPr/>
          <p:nvPr/>
        </p:nvSpPr>
        <p:spPr>
          <a:xfrm>
            <a:off x="4644701" y="200298"/>
            <a:ext cx="5254253" cy="4524315"/>
          </a:xfrm>
          <a:prstGeom prst="rect">
            <a:avLst/>
          </a:prstGeom>
        </p:spPr>
        <p:txBody>
          <a:bodyPr wrap="square">
            <a:spAutoFit/>
          </a:bodyPr>
          <a:lstStyle/>
          <a:p>
            <a:pPr algn="ctr"/>
            <a:r>
              <a:rPr lang="uk-UA" b="1" dirty="0"/>
              <a:t> </a:t>
            </a:r>
            <a:r>
              <a:rPr lang="uk-UA" b="1" dirty="0" smtClean="0"/>
              <a:t>Історія боротьби моєї сім’ї з екологічними злочинами</a:t>
            </a:r>
            <a:endParaRPr lang="uk-UA" dirty="0"/>
          </a:p>
          <a:p>
            <a:pPr algn="ctr"/>
            <a:r>
              <a:rPr lang="uk-UA" sz="1400" cap="all" dirty="0" smtClean="0"/>
              <a:t>   Моя </a:t>
            </a:r>
            <a:r>
              <a:rPr lang="uk-UA" sz="1400" cap="all" dirty="0"/>
              <a:t>сім’я підтримала односельчан та виступила проти створення </a:t>
            </a:r>
            <a:r>
              <a:rPr lang="uk-UA" sz="1400" cap="all" dirty="0" smtClean="0"/>
              <a:t>сміттєзвалища, </a:t>
            </a:r>
            <a:r>
              <a:rPr lang="uk-UA" sz="1400" cap="all" dirty="0"/>
              <a:t>а також зібрала підписи </a:t>
            </a:r>
            <a:r>
              <a:rPr lang="uk-UA" sz="1400" cap="all" dirty="0" smtClean="0"/>
              <a:t> </a:t>
            </a:r>
            <a:r>
              <a:rPr lang="uk-UA" sz="1400" cap="all" dirty="0"/>
              <a:t>про розкрадання земельних ресурсів та не законного будівництва </a:t>
            </a:r>
            <a:r>
              <a:rPr lang="uk-UA" sz="1400" cap="all" dirty="0" err="1" smtClean="0"/>
              <a:t>аЗС»Аветра</a:t>
            </a:r>
            <a:r>
              <a:rPr lang="uk-UA" sz="1400" cap="all" dirty="0" smtClean="0"/>
              <a:t>».</a:t>
            </a:r>
          </a:p>
          <a:p>
            <a:pPr algn="ctr"/>
            <a:r>
              <a:rPr lang="uk-UA" sz="1400" cap="all" dirty="0" smtClean="0"/>
              <a:t>На </a:t>
            </a:r>
            <a:r>
              <a:rPr lang="uk-UA" sz="1400" cap="all" dirty="0"/>
              <a:t>межі територій Кременецької та </a:t>
            </a:r>
            <a:r>
              <a:rPr lang="uk-UA" sz="1400" cap="all" dirty="0" err="1"/>
              <a:t>Копачівської</a:t>
            </a:r>
            <a:r>
              <a:rPr lang="uk-UA" sz="1400" cap="all" dirty="0"/>
              <a:t> сільських </a:t>
            </a:r>
            <a:r>
              <a:rPr lang="uk-UA" sz="1400" cap="all" dirty="0" smtClean="0"/>
              <a:t>рад, серед </a:t>
            </a:r>
            <a:r>
              <a:rPr lang="uk-UA" sz="1400" cap="all" dirty="0"/>
              <a:t>угідь сільськогосподарського призначення незаконно добували піщані поклади для будівництва </a:t>
            </a:r>
            <a:r>
              <a:rPr lang="uk-UA" sz="1400" cap="all" dirty="0" smtClean="0"/>
              <a:t>АЗС »</a:t>
            </a:r>
            <a:r>
              <a:rPr lang="uk-UA" sz="1400" cap="all" dirty="0" err="1" smtClean="0"/>
              <a:t>Аветра</a:t>
            </a:r>
            <a:r>
              <a:rPr lang="uk-UA" sz="1400" cap="all" dirty="0" smtClean="0"/>
              <a:t>» та засипали сміттям урвища після розкрадання земельних надр - </a:t>
            </a:r>
            <a:r>
              <a:rPr lang="uk-UA" sz="1400" cap="all" dirty="0"/>
              <a:t>створивши екологічну небезпеку</a:t>
            </a:r>
            <a:r>
              <a:rPr lang="uk-UA" sz="1400" cap="all" dirty="0" smtClean="0"/>
              <a:t>. А саме, </a:t>
            </a:r>
            <a:r>
              <a:rPr lang="uk-UA" sz="1400" cap="all" dirty="0"/>
              <a:t>Утворивши низовину –»Урочище долина», де постійно збиралась вода, що спричинило </a:t>
            </a:r>
            <a:r>
              <a:rPr lang="uk-UA" sz="1400" cap="all" dirty="0" smtClean="0"/>
              <a:t>обміління </a:t>
            </a:r>
            <a:r>
              <a:rPr lang="uk-UA" sz="1400" cap="all" dirty="0"/>
              <a:t>водойм та  колодязів прилеглих будинків. Нам на допомогу зголосився депутат обласної ради ігор </a:t>
            </a:r>
            <a:r>
              <a:rPr lang="uk-UA" sz="1400" cap="all" dirty="0" err="1"/>
              <a:t>гузь</a:t>
            </a:r>
            <a:r>
              <a:rPr lang="uk-UA" sz="1400" cap="all" dirty="0"/>
              <a:t> та місцеве телебачення. </a:t>
            </a:r>
            <a:br>
              <a:rPr lang="uk-UA" sz="1400" cap="all" dirty="0"/>
            </a:br>
            <a:r>
              <a:rPr lang="uk-UA" sz="1400" cap="all" dirty="0"/>
              <a:t>Посилання на інтернет джерела: </a:t>
            </a:r>
            <a:br>
              <a:rPr lang="uk-UA" sz="1400" cap="all" dirty="0"/>
            </a:br>
            <a:r>
              <a:rPr lang="uk-UA" sz="1400" b="1" cap="all" dirty="0"/>
              <a:t> </a:t>
            </a:r>
            <a:r>
              <a:rPr lang="uk-UA" sz="1400" u="sng" cap="all" dirty="0">
                <a:solidFill>
                  <a:schemeClr val="tx1">
                    <a:lumMod val="95000"/>
                    <a:lumOff val="5000"/>
                  </a:schemeClr>
                </a:solidFill>
                <a:hlinkClick r:id="rId5"/>
              </a:rPr>
              <a:t>https://www.volynpost.com/news/15360-u-seli-na-volyni--bunt-proty-smittia-foto-video</a:t>
            </a:r>
            <a:endParaRPr lang="uk-UA" sz="1400" dirty="0">
              <a:solidFill>
                <a:schemeClr val="tx1">
                  <a:lumMod val="95000"/>
                  <a:lumOff val="5000"/>
                </a:schemeClr>
              </a:solidFill>
            </a:endParaRPr>
          </a:p>
        </p:txBody>
      </p:sp>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69" y="4039881"/>
            <a:ext cx="4346553" cy="2754686"/>
          </a:xfrm>
          <a:prstGeom prst="rect">
            <a:avLst/>
          </a:prstGeom>
          <a:ln>
            <a:noFill/>
          </a:ln>
          <a:effectLst>
            <a:softEdge rad="112500"/>
          </a:effectLst>
        </p:spPr>
      </p:pic>
      <p:sp>
        <p:nvSpPr>
          <p:cNvPr id="8" name="Прямоугольник 7"/>
          <p:cNvSpPr/>
          <p:nvPr/>
        </p:nvSpPr>
        <p:spPr>
          <a:xfrm>
            <a:off x="10166251" y="2218649"/>
            <a:ext cx="1942821" cy="2393347"/>
          </a:xfrm>
          <a:prstGeom prst="rect">
            <a:avLst/>
          </a:prstGeom>
          <a:ln w="28575">
            <a:solidFill>
              <a:srgbClr val="FF0000"/>
            </a:solidFill>
          </a:ln>
        </p:spPr>
        <p:txBody>
          <a:bodyPr wrap="square">
            <a:spAutoFit/>
          </a:bodyPr>
          <a:lstStyle/>
          <a:p>
            <a:pPr algn="ctr">
              <a:lnSpc>
                <a:spcPct val="107000"/>
              </a:lnSpc>
              <a:spcAft>
                <a:spcPts val="800"/>
              </a:spcAft>
            </a:pPr>
            <a:r>
              <a:rPr lang="uk-UA" sz="1400" b="1" dirty="0" smtClean="0">
                <a:latin typeface="Calibri" panose="020F0502020204030204" pitchFamily="34" charset="0"/>
                <a:ea typeface="Calibri" panose="020F0502020204030204" pitchFamily="34" charset="0"/>
                <a:cs typeface="Times New Roman" panose="02020603050405020304" pitchFamily="18" charset="0"/>
              </a:rPr>
              <a:t>Картографія території сміттєзвалища в прибережній зоні озера Світязь</a:t>
            </a:r>
          </a:p>
          <a:p>
            <a:pPr algn="ctr">
              <a:lnSpc>
                <a:spcPct val="107000"/>
              </a:lnSpc>
              <a:spcAft>
                <a:spcPts val="800"/>
              </a:spcAft>
            </a:pPr>
            <a:r>
              <a:rPr lang="uk-UA" sz="1400" b="1" dirty="0" smtClean="0">
                <a:latin typeface="Calibri" panose="020F0502020204030204" pitchFamily="34" charset="0"/>
                <a:ea typeface="Calibri" panose="020F0502020204030204" pitchFamily="34" charset="0"/>
                <a:cs typeface="Times New Roman" panose="02020603050405020304" pitchFamily="18" charset="0"/>
              </a:rPr>
              <a:t>За що платимо екологічний збір при в’їзді на територію Національного парку?</a:t>
            </a:r>
          </a:p>
          <a:p>
            <a:pPr>
              <a:lnSpc>
                <a:spcPct val="107000"/>
              </a:lnSpc>
              <a:spcAft>
                <a:spcPts val="800"/>
              </a:spcAft>
            </a:pPr>
            <a:endParaRPr lang="uk-UA"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Рисунок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1505" y="4824506"/>
            <a:ext cx="3624684" cy="1970061"/>
          </a:xfrm>
          <a:prstGeom prst="rect">
            <a:avLst/>
          </a:prstGeom>
          <a:ln>
            <a:noFill/>
          </a:ln>
          <a:effectLst>
            <a:softEdge rad="112500"/>
          </a:effectLst>
        </p:spPr>
      </p:pic>
      <p:sp>
        <p:nvSpPr>
          <p:cNvPr id="11" name="Овал 10"/>
          <p:cNvSpPr/>
          <p:nvPr/>
        </p:nvSpPr>
        <p:spPr>
          <a:xfrm rot="637524">
            <a:off x="8853737" y="5514394"/>
            <a:ext cx="3036342" cy="11657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8" name="Прямоугольник 17"/>
          <p:cNvSpPr/>
          <p:nvPr/>
        </p:nvSpPr>
        <p:spPr>
          <a:xfrm>
            <a:off x="4356338" y="4714376"/>
            <a:ext cx="4934277" cy="2079737"/>
          </a:xfrm>
          <a:prstGeom prst="rect">
            <a:avLst/>
          </a:prstGeom>
          <a:ln w="28575">
            <a:solidFill>
              <a:srgbClr val="FF0000"/>
            </a:solidFill>
          </a:ln>
        </p:spPr>
        <p:txBody>
          <a:bodyPr wrap="square">
            <a:spAutoFit/>
          </a:bodyPr>
          <a:lstStyle/>
          <a:p>
            <a:pPr>
              <a:lnSpc>
                <a:spcPct val="107000"/>
              </a:lnSpc>
              <a:spcAft>
                <a:spcPts val="800"/>
              </a:spcAft>
            </a:pPr>
            <a:r>
              <a:rPr lang="uk-UA" sz="1600" b="1" u="sng" dirty="0">
                <a:latin typeface="Calibri" panose="020F0502020204030204" pitchFamily="34" charset="0"/>
                <a:ea typeface="Calibri" panose="020F0502020204030204" pitchFamily="34" charset="0"/>
                <a:cs typeface="Times New Roman" panose="02020603050405020304" pitchFamily="18" charset="0"/>
              </a:rPr>
              <a:t>о</a:t>
            </a:r>
            <a:r>
              <a:rPr lang="uk-UA" sz="1600" b="1" u="sng" dirty="0" smtClean="0">
                <a:latin typeface="Calibri" panose="020F0502020204030204" pitchFamily="34" charset="0"/>
                <a:ea typeface="Calibri" panose="020F0502020204030204" pitchFamily="34" charset="0"/>
                <a:cs typeface="Times New Roman" panose="02020603050405020304" pitchFamily="18" charset="0"/>
              </a:rPr>
              <a:t>зеро Світязь</a:t>
            </a:r>
          </a:p>
          <a:p>
            <a:pPr>
              <a:lnSpc>
                <a:spcPct val="107000"/>
              </a:lnSpc>
              <a:spcAft>
                <a:spcPts val="800"/>
              </a:spcAft>
            </a:pPr>
            <a:r>
              <a:rPr lang="uk-UA" sz="1600" b="1" u="sng" dirty="0" smtClean="0">
                <a:latin typeface="Calibri" panose="020F0502020204030204" pitchFamily="34" charset="0"/>
                <a:ea typeface="Calibri" panose="020F0502020204030204" pitchFamily="34" charset="0"/>
                <a:cs typeface="Times New Roman" panose="02020603050405020304" pitchFamily="18" charset="0"/>
              </a:rPr>
              <a:t>сміттєзвалище </a:t>
            </a:r>
            <a:r>
              <a:rPr lang="uk-UA" sz="1600" b="1" dirty="0" smtClean="0">
                <a:latin typeface="Calibri" panose="020F0502020204030204" pitchFamily="34" charset="0"/>
                <a:ea typeface="Calibri" panose="020F0502020204030204" pitchFamily="34" charset="0"/>
                <a:cs typeface="Times New Roman" panose="02020603050405020304" pitchFamily="18" charset="0"/>
              </a:rPr>
              <a:t>розташоване в Заповідній зоні Національного парку!!!</a:t>
            </a:r>
            <a:r>
              <a:rPr lang="en-US" sz="1600" b="1" dirty="0">
                <a:latin typeface="Calibri" panose="020F0502020204030204" pitchFamily="34" charset="0"/>
                <a:ea typeface="Calibri" panose="020F0502020204030204" pitchFamily="34" charset="0"/>
                <a:cs typeface="Times New Roman" panose="02020603050405020304" pitchFamily="18" charset="0"/>
              </a:rPr>
              <a:t> </a:t>
            </a:r>
            <a:r>
              <a:rPr lang="uk-UA" sz="1200" b="1" dirty="0" smtClean="0">
                <a:latin typeface="Calibri" panose="020F0502020204030204" pitchFamily="34" charset="0"/>
                <a:ea typeface="Calibri" panose="020F0502020204030204" pitchFamily="34" charset="0"/>
                <a:cs typeface="Times New Roman" panose="02020603050405020304" pitchFamily="18" charset="0"/>
              </a:rPr>
              <a:t>Посилання на незаконну діяльність Директорки Шацького Національного парку</a:t>
            </a:r>
          </a:p>
          <a:p>
            <a:pPr>
              <a:lnSpc>
                <a:spcPct val="107000"/>
              </a:lnSpc>
              <a:spcAft>
                <a:spcPts val="800"/>
              </a:spcAft>
            </a:pPr>
            <a:r>
              <a:rPr lang="en-US" sz="1200" b="1" dirty="0" smtClean="0">
                <a:latin typeface="Calibri" panose="020F0502020204030204" pitchFamily="34" charset="0"/>
                <a:ea typeface="Calibri" panose="020F0502020204030204" pitchFamily="34" charset="0"/>
                <a:cs typeface="Times New Roman" panose="02020603050405020304" pitchFamily="18" charset="0"/>
                <a:hlinkClick r:id="rId8"/>
              </a:rPr>
              <a:t>https</a:t>
            </a:r>
            <a:r>
              <a:rPr lang="en-US" sz="1200" b="1" dirty="0">
                <a:latin typeface="Calibri" panose="020F0502020204030204" pitchFamily="34" charset="0"/>
                <a:ea typeface="Calibri" panose="020F0502020204030204" pitchFamily="34" charset="0"/>
                <a:cs typeface="Times New Roman" panose="02020603050405020304" pitchFamily="18" charset="0"/>
                <a:hlinkClick r:id="rId8"/>
              </a:rPr>
              <a:t>://</a:t>
            </a:r>
            <a:r>
              <a:rPr lang="en-US" sz="1200" b="1" dirty="0" smtClean="0">
                <a:latin typeface="Calibri" panose="020F0502020204030204" pitchFamily="34" charset="0"/>
                <a:ea typeface="Calibri" panose="020F0502020204030204" pitchFamily="34" charset="0"/>
                <a:cs typeface="Times New Roman" panose="02020603050405020304" pitchFamily="18" charset="0"/>
                <a:hlinkClick r:id="rId8"/>
              </a:rPr>
              <a:t>shatsk.rayon.in.ua/news/524396-zhurnalistske-rozsliduvannya-direktorka-shatskogo-natsparku-zrobila-biznes-z-prirodook</a:t>
            </a:r>
            <a:endParaRPr lang="uk-UA" sz="1200" b="1"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uk-UA" b="1"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Прямая со стрелкой 13"/>
          <p:cNvCxnSpPr/>
          <p:nvPr/>
        </p:nvCxnSpPr>
        <p:spPr>
          <a:xfrm flipH="1">
            <a:off x="10440424" y="4328160"/>
            <a:ext cx="375622" cy="14942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flipH="1">
            <a:off x="3881776" y="5042263"/>
            <a:ext cx="606315" cy="4230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flipH="1">
            <a:off x="2026431" y="5350923"/>
            <a:ext cx="2550004" cy="556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682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4" y="3422891"/>
            <a:ext cx="3086100" cy="3296609"/>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589" y="3547956"/>
            <a:ext cx="3086100" cy="3296609"/>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7345" y="3530982"/>
            <a:ext cx="3086100" cy="3313583"/>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6636" y="3561391"/>
            <a:ext cx="2696814" cy="3296609"/>
          </a:xfrm>
          <a:prstGeom prst="rect">
            <a:avLst/>
          </a:prstGeom>
        </p:spPr>
      </p:pic>
      <p:sp>
        <p:nvSpPr>
          <p:cNvPr id="7" name="Прямоугольник 6"/>
          <p:cNvSpPr/>
          <p:nvPr/>
        </p:nvSpPr>
        <p:spPr>
          <a:xfrm rot="850392">
            <a:off x="159570" y="4789339"/>
            <a:ext cx="2211435" cy="5124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8" name="Рисунок 7"/>
          <p:cNvPicPr>
            <a:picLocks noChangeAspect="1"/>
          </p:cNvPicPr>
          <p:nvPr/>
        </p:nvPicPr>
        <p:blipFill>
          <a:blip r:embed="rId6"/>
          <a:stretch>
            <a:fillRect/>
          </a:stretch>
        </p:blipFill>
        <p:spPr>
          <a:xfrm>
            <a:off x="2892120" y="4536436"/>
            <a:ext cx="3300621" cy="1664846"/>
          </a:xfrm>
          <a:prstGeom prst="rect">
            <a:avLst/>
          </a:prstGeom>
        </p:spPr>
      </p:pic>
      <p:sp>
        <p:nvSpPr>
          <p:cNvPr id="11" name="Прямоугольник 10"/>
          <p:cNvSpPr/>
          <p:nvPr/>
        </p:nvSpPr>
        <p:spPr>
          <a:xfrm>
            <a:off x="130484" y="1890337"/>
            <a:ext cx="11878635" cy="1149930"/>
          </a:xfrm>
          <a:prstGeom prst="rect">
            <a:avLst/>
          </a:prstGeom>
          <a:noFill/>
          <a:ln w="28575">
            <a:noFill/>
          </a:ln>
        </p:spPr>
        <p:txBody>
          <a:bodyPr wrap="square">
            <a:spAutoFit/>
          </a:bodyPr>
          <a:lstStyle/>
          <a:p>
            <a:pPr>
              <a:lnSpc>
                <a:spcPct val="107000"/>
              </a:lnSpc>
              <a:spcAft>
                <a:spcPts val="800"/>
              </a:spcAft>
            </a:pPr>
            <a:r>
              <a:rPr lang="uk-UA" sz="2000" b="1"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Детальні супутникові дослідження розміщення сміттєзвалища Кременецької сільради в епіцентрі сільськогосподарських угідь:</a:t>
            </a:r>
          </a:p>
          <a:p>
            <a:pPr>
              <a:lnSpc>
                <a:spcPct val="107000"/>
              </a:lnSpc>
              <a:spcAft>
                <a:spcPts val="800"/>
              </a:spcAft>
            </a:pP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Сільськогосподарські землі         площа сміттєзвалища              польова дорога між сміттєзвалищем та орними землями </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Прямая со стрелкой 9"/>
          <p:cNvCxnSpPr/>
          <p:nvPr/>
        </p:nvCxnSpPr>
        <p:spPr>
          <a:xfrm>
            <a:off x="402913" y="3045058"/>
            <a:ext cx="1298332" cy="12436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3830120" y="3055070"/>
            <a:ext cx="644696" cy="19301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464265" y="3135797"/>
            <a:ext cx="2301334" cy="26243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402913" y="3045058"/>
            <a:ext cx="122704" cy="271509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flipH="1">
            <a:off x="5028602" y="3046280"/>
            <a:ext cx="2297513" cy="18081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Прямоугольник 25"/>
          <p:cNvSpPr/>
          <p:nvPr/>
        </p:nvSpPr>
        <p:spPr>
          <a:xfrm>
            <a:off x="3376719" y="2694022"/>
            <a:ext cx="2545945" cy="3923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7" name="Прямоугольник 26"/>
          <p:cNvSpPr/>
          <p:nvPr/>
        </p:nvSpPr>
        <p:spPr>
          <a:xfrm>
            <a:off x="6253581" y="2656126"/>
            <a:ext cx="5609763" cy="3881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0" name="Прямоугольник 29"/>
          <p:cNvSpPr/>
          <p:nvPr/>
        </p:nvSpPr>
        <p:spPr>
          <a:xfrm>
            <a:off x="130484" y="2700516"/>
            <a:ext cx="2955053" cy="38582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1" name="Прямоугольник 30"/>
          <p:cNvSpPr/>
          <p:nvPr/>
        </p:nvSpPr>
        <p:spPr>
          <a:xfrm>
            <a:off x="287383" y="454876"/>
            <a:ext cx="11564983" cy="1409617"/>
          </a:xfrm>
          <a:prstGeom prst="rect">
            <a:avLst/>
          </a:prstGeom>
        </p:spPr>
        <p:txBody>
          <a:bodyPr wrap="square">
            <a:spAutoFit/>
          </a:bodyPr>
          <a:lstStyle/>
          <a:p>
            <a:pPr algn="just">
              <a:lnSpc>
                <a:spcPct val="107000"/>
              </a:lnSpc>
              <a:spcAft>
                <a:spcPts val="800"/>
              </a:spcAft>
            </a:pPr>
            <a:r>
              <a:rPr lang="uk-UA" sz="2000" dirty="0">
                <a:latin typeface="Times New Roman" panose="02020603050405020304" pitchFamily="18" charset="0"/>
                <a:ea typeface="Calibri" panose="020F0502020204030204" pitchFamily="34" charset="0"/>
                <a:cs typeface="Times New Roman" panose="02020603050405020304" pitchFamily="18" charset="0"/>
              </a:rPr>
              <a:t>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  За дивним збігом обставин сміттєзвалище серед орних земель створили у грудні 2012 року в період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коли, люди,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чекали кінця світу за календарем </a:t>
            </a:r>
            <a:r>
              <a:rPr lang="uk-UA" sz="2000" dirty="0" err="1" smtClean="0">
                <a:latin typeface="Times New Roman" panose="02020603050405020304" pitchFamily="18" charset="0"/>
                <a:ea typeface="Calibri" panose="020F0502020204030204" pitchFamily="34" charset="0"/>
                <a:cs typeface="Times New Roman" panose="02020603050405020304" pitchFamily="18" charset="0"/>
              </a:rPr>
              <a:t>Мая</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 З огляду на те, як стрімко розвиваються сміттєзвалища в аграрній Україні та в цілому по світу – кінець світу вже настав!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В одному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досліджені не можливо передати масштаби засмічення Волинської </a:t>
            </a:r>
            <a:r>
              <a:rPr lang="uk-UA" sz="2000" dirty="0" smtClean="0">
                <a:latin typeface="Times New Roman" panose="02020603050405020304" pitchFamily="18" charset="0"/>
                <a:ea typeface="Calibri" panose="020F0502020204030204" pitchFamily="34" charset="0"/>
                <a:cs typeface="Times New Roman" panose="02020603050405020304" pitchFamily="18" charset="0"/>
              </a:rPr>
              <a:t>області.</a:t>
            </a:r>
            <a:endParaRPr lang="uk-UA" sz="2000" dirty="0"/>
          </a:p>
        </p:txBody>
      </p:sp>
    </p:spTree>
    <p:extLst>
      <p:ext uri="{BB962C8B-B14F-4D97-AF65-F5344CB8AC3E}">
        <p14:creationId xmlns:p14="http://schemas.microsoft.com/office/powerpoint/2010/main" val="33255404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95" y="99394"/>
            <a:ext cx="5718596" cy="4916744"/>
          </a:xfrm>
          <a:prstGeom prst="rect">
            <a:avLst/>
          </a:prstGeom>
        </p:spPr>
      </p:pic>
      <p:sp>
        <p:nvSpPr>
          <p:cNvPr id="4" name="Прямоугольник 3"/>
          <p:cNvSpPr/>
          <p:nvPr/>
        </p:nvSpPr>
        <p:spPr>
          <a:xfrm>
            <a:off x="5814391" y="99393"/>
            <a:ext cx="6142383" cy="4875117"/>
          </a:xfrm>
          <a:prstGeom prst="rect">
            <a:avLst/>
          </a:prstGeom>
        </p:spPr>
        <p:txBody>
          <a:bodyPr wrap="square">
            <a:spAutoFit/>
          </a:bodyPr>
          <a:lstStyle/>
          <a:p>
            <a:pPr algn="just">
              <a:lnSpc>
                <a:spcPct val="107000"/>
              </a:lnSpc>
              <a:spcAft>
                <a:spcPts val="800"/>
              </a:spcAft>
            </a:pP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uk-UA" sz="16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Згодом нашу сім’ю разом з іншими односельцями запросили на засідання Волинської обласної ради, де депутати приймали рішення щодо підтримки запиту депутата до правоохоронних та інших контролюючих установ по вирішенню питання про незаконне облаштування сміттєзвалищ та розкрадання земельних надр. Депутати проголосували та підтримали запит справа пішла по чиновницьких кабінетах різних інстанцій. Згодом депутат </a:t>
            </a:r>
            <a:r>
              <a:rPr lang="uk-UA" sz="1600" dirty="0" err="1"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Гузь</a:t>
            </a:r>
            <a:r>
              <a:rPr lang="uk-UA" sz="16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досяг політичних висот та зайнявся розширенням територій сміттєзвалищ Волинської </a:t>
            </a:r>
            <a:r>
              <a:rPr lang="uk-UA" sz="16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області: </a:t>
            </a:r>
            <a:r>
              <a:rPr lang="en-US" sz="16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hlinkClick r:id="rId3"/>
              </a:rPr>
              <a:t>https</a:t>
            </a:r>
            <a:r>
              <a:rPr lang="en-US" sz="16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hlinkClick r:id="rId3"/>
              </a:rPr>
              <a:t>://12kanal.com/na-volyni-zbuduvaly-smittyezvalyshhe-za-12-000-000</a:t>
            </a:r>
            <a:r>
              <a:rPr lang="en-US" sz="16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hlinkClick r:id="rId3"/>
              </a:rPr>
              <a:t>/</a:t>
            </a:r>
            <a:endParaRPr lang="uk-UA" sz="16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uk-UA" sz="16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Посилання на журналістське розслідування екологічних злочинів :</a:t>
            </a:r>
            <a:r>
              <a:rPr lang="uk-UA" sz="1400" u="sng" cap="all" dirty="0" err="1" smtClean="0">
                <a:hlinkClick r:id="rId4"/>
              </a:rPr>
              <a:t>https</a:t>
            </a:r>
            <a:r>
              <a:rPr lang="uk-UA" sz="1400" u="sng" cap="all" dirty="0">
                <a:hlinkClick r:id="rId4"/>
              </a:rPr>
              <a:t>://www.volynpost.com/news/15360-u-seli-na-volyni--bunt-proty-smittia-foto-video</a:t>
            </a:r>
            <a:endParaRPr lang="uk-UA" sz="1400"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uk-UA" sz="1400" dirty="0" smtClean="0">
                <a:effectLst/>
                <a:latin typeface="Calibri" panose="020F0502020204030204" pitchFamily="34" charset="0"/>
                <a:ea typeface="Calibri" panose="020F0502020204030204" pitchFamily="34" charset="0"/>
                <a:cs typeface="Times New Roman" panose="02020603050405020304" pitchFamily="18" charset="0"/>
              </a:rPr>
              <a:t>Дослідивши переписку з різними інстанціями, а саме </a:t>
            </a:r>
            <a:r>
              <a:rPr lang="uk-UA" sz="1400" dirty="0" smtClean="0">
                <a:effectLst/>
                <a:latin typeface="Calibri" panose="020F0502020204030204" pitchFamily="34" charset="0"/>
                <a:ea typeface="Calibri" panose="020F0502020204030204" pitchFamily="34" charset="0"/>
                <a:cs typeface="Times New Roman" panose="02020603050405020304" pitchFamily="18" charset="0"/>
              </a:rPr>
              <a:t>: Державна </a:t>
            </a:r>
            <a:r>
              <a:rPr lang="uk-UA" sz="1400" dirty="0" smtClean="0">
                <a:effectLst/>
                <a:latin typeface="Calibri" panose="020F0502020204030204" pitchFamily="34" charset="0"/>
                <a:ea typeface="Calibri" panose="020F0502020204030204" pitchFamily="34" charset="0"/>
                <a:cs typeface="Times New Roman" panose="02020603050405020304" pitchFamily="18" charset="0"/>
              </a:rPr>
              <a:t>інспекція сільського господарства, Державна екологічна інспекція, Екологічна прокуратура та інші </a:t>
            </a:r>
            <a:r>
              <a:rPr lang="uk-UA" sz="1400" dirty="0" smtClean="0">
                <a:effectLst/>
                <a:latin typeface="Calibri" panose="020F0502020204030204" pitchFamily="34" charset="0"/>
                <a:ea typeface="Calibri" panose="020F0502020204030204" pitchFamily="34" charset="0"/>
                <a:cs typeface="Times New Roman" panose="02020603050405020304" pitchFamily="18" charset="0"/>
              </a:rPr>
              <a:t>інстанції, отримали, </a:t>
            </a:r>
            <a:r>
              <a:rPr lang="uk-UA" sz="1400" dirty="0" smtClean="0">
                <a:effectLst/>
                <a:latin typeface="Calibri" panose="020F0502020204030204" pitchFamily="34" charset="0"/>
                <a:ea typeface="Calibri" panose="020F0502020204030204" pitchFamily="34" charset="0"/>
                <a:cs typeface="Times New Roman" panose="02020603050405020304" pitchFamily="18" charset="0"/>
              </a:rPr>
              <a:t>одну відповідь – «не наша компетенція</a:t>
            </a:r>
            <a:r>
              <a:rPr lang="uk-UA" sz="1400" dirty="0" smtClean="0">
                <a:effectLst/>
                <a:latin typeface="Calibri" panose="020F0502020204030204" pitchFamily="34" charset="0"/>
                <a:ea typeface="Calibri" panose="020F0502020204030204" pitchFamily="34" charset="0"/>
                <a:cs typeface="Times New Roman" panose="02020603050405020304" pitchFamily="18" charset="0"/>
              </a:rPr>
              <a:t>». Голова районної ради Музика А.Є. – видобуток піску не підтвердився.</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4483" y="4585063"/>
            <a:ext cx="5799908" cy="2272937"/>
          </a:xfrm>
          <a:prstGeom prst="rect">
            <a:avLst/>
          </a:prstGeom>
          <a:ln>
            <a:noFill/>
          </a:ln>
          <a:effectLst>
            <a:softEdge rad="112500"/>
          </a:effectLst>
        </p:spPr>
      </p:pic>
      <p:pic>
        <p:nvPicPr>
          <p:cNvPr id="6" name="Рисунок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9630243" y="4296241"/>
            <a:ext cx="1997165" cy="3126352"/>
          </a:xfrm>
          <a:prstGeom prst="rect">
            <a:avLst/>
          </a:prstGeom>
          <a:ln>
            <a:noFill/>
          </a:ln>
          <a:effectLst>
            <a:softEdge rad="112500"/>
          </a:effectLst>
        </p:spPr>
      </p:pic>
      <p:pic>
        <p:nvPicPr>
          <p:cNvPr id="7" name="Рисунок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6467251" y="4207976"/>
            <a:ext cx="2067432" cy="3373152"/>
          </a:xfrm>
          <a:prstGeom prst="rect">
            <a:avLst/>
          </a:prstGeom>
          <a:ln>
            <a:noFill/>
          </a:ln>
          <a:effectLst>
            <a:softEdge rad="112500"/>
          </a:effectLst>
        </p:spPr>
      </p:pic>
      <p:cxnSp>
        <p:nvCxnSpPr>
          <p:cNvPr id="8" name="Прямая со стрелкой 7"/>
          <p:cNvCxnSpPr/>
          <p:nvPr/>
        </p:nvCxnSpPr>
        <p:spPr>
          <a:xfrm flipH="1">
            <a:off x="5217879" y="4854728"/>
            <a:ext cx="1686622" cy="7997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2534194" y="5451566"/>
            <a:ext cx="2760617"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51077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7987" y="1045602"/>
            <a:ext cx="3315387" cy="3188094"/>
          </a:xfrm>
          <a:prstGeom prst="rect">
            <a:avLst/>
          </a:prstGeom>
          <a:ln>
            <a:noFill/>
          </a:ln>
          <a:effectLst>
            <a:softEdge rad="112500"/>
          </a:effectLst>
        </p:spPr>
      </p:pic>
      <p:pic>
        <p:nvPicPr>
          <p:cNvPr id="4" name="Рисунок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6200000">
            <a:off x="65136" y="3542641"/>
            <a:ext cx="3197088" cy="3433629"/>
          </a:xfrm>
          <a:prstGeom prst="rect">
            <a:avLst/>
          </a:prstGeom>
          <a:ln>
            <a:noFill/>
          </a:ln>
          <a:effectLst>
            <a:softEdge rad="112500"/>
          </a:effectLst>
        </p:spPr>
      </p:pic>
      <p:sp>
        <p:nvSpPr>
          <p:cNvPr id="5" name="Овал 4"/>
          <p:cNvSpPr/>
          <p:nvPr/>
        </p:nvSpPr>
        <p:spPr>
          <a:xfrm flipV="1">
            <a:off x="45870" y="5511912"/>
            <a:ext cx="3475524" cy="8698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6" name="Прямоугольник 5"/>
          <p:cNvSpPr/>
          <p:nvPr/>
        </p:nvSpPr>
        <p:spPr>
          <a:xfrm>
            <a:off x="199697" y="64179"/>
            <a:ext cx="11992303" cy="981423"/>
          </a:xfrm>
          <a:prstGeom prst="rect">
            <a:avLst/>
          </a:prstGeom>
        </p:spPr>
        <p:txBody>
          <a:bodyPr wrap="square">
            <a:spAutoFit/>
          </a:bodyPr>
          <a:lstStyle/>
          <a:p>
            <a:pPr>
              <a:lnSpc>
                <a:spcPct val="107000"/>
              </a:lnSpc>
              <a:spcAft>
                <a:spcPts val="800"/>
              </a:spcAft>
            </a:pP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Досліджуючи заключення, щодо якості питної води Санітарно - епідеміологічної служби Волинської області, лікарем, зроблено висновок, що вода в </a:t>
            </a:r>
            <a:r>
              <a:rPr lang="uk-UA" dirty="0" err="1"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Копачівській</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громаді не відповідає вимогам по вмісту нітратів та нітритів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відповідно є не придатною для споживання.</a:t>
            </a:r>
            <a:endParaRPr lang="uk-UA"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371027" y="923109"/>
            <a:ext cx="3236883" cy="5852160"/>
          </a:xfrm>
          <a:prstGeom prst="rect">
            <a:avLst/>
          </a:prstGeom>
          <a:ln>
            <a:noFill/>
          </a:ln>
          <a:effectLst>
            <a:softEdge rad="112500"/>
          </a:effectLst>
        </p:spPr>
      </p:pic>
      <p:sp>
        <p:nvSpPr>
          <p:cNvPr id="8" name="Прямоугольник 7"/>
          <p:cNvSpPr/>
          <p:nvPr/>
        </p:nvSpPr>
        <p:spPr>
          <a:xfrm>
            <a:off x="6687173" y="861581"/>
            <a:ext cx="5216434" cy="3352328"/>
          </a:xfrm>
          <a:prstGeom prst="rect">
            <a:avLst/>
          </a:prstGeom>
        </p:spPr>
        <p:txBody>
          <a:bodyPr wrap="square">
            <a:spAutoFit/>
          </a:bodyPr>
          <a:lstStyle/>
          <a:p>
            <a:pPr algn="just">
              <a:lnSpc>
                <a:spcPct val="107000"/>
              </a:lnSpc>
              <a:spcAft>
                <a:spcPts val="800"/>
              </a:spcAft>
            </a:pP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Досліджуючи відповідь № 3839/07/2\7 від 07.10.2013 р. Міністерства екології та природних ресурсів України Директора департаменту екологічної безпеки та дозвільної системи Ю. </a:t>
            </a:r>
            <a:r>
              <a:rPr lang="uk-UA" dirty="0" err="1"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Гірман</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встановлено, що згідно будівельних норм полігонів для ТПВ діють такі норми розміщення : </a:t>
            </a:r>
            <a:r>
              <a:rPr lang="uk-UA" u="sng"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0.2 км від сільськогосподарських угідь .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Однак, </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на супутниковій картографії даного сміттєзвалища видно, його розташування в епіцентрі сільськогосподарських угідь, а також засвідчено підписами односельчан. Які ще </a:t>
            </a:r>
            <a:r>
              <a:rPr lang="uk-UA"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п</a:t>
            </a:r>
            <a:r>
              <a:rPr lang="uk-UA" dirty="0" smtClean="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отрібні докази?!</a:t>
            </a:r>
            <a:endParaRPr lang="uk-UA" sz="1400" dirty="0">
              <a:latin typeface="Calibri" panose="020F0502020204030204" pitchFamily="34" charset="0"/>
              <a:ea typeface="Calibri" panose="020F0502020204030204" pitchFamily="34" charset="0"/>
              <a:cs typeface="Times New Roman" panose="02020603050405020304" pitchFamily="18" charset="0"/>
            </a:endParaRPr>
          </a:p>
        </p:txBody>
      </p:sp>
      <p:cxnSp>
        <p:nvCxnSpPr>
          <p:cNvPr id="10" name="Прямая соединительная линия 9"/>
          <p:cNvCxnSpPr/>
          <p:nvPr/>
        </p:nvCxnSpPr>
        <p:spPr>
          <a:xfrm>
            <a:off x="3521394" y="3735977"/>
            <a:ext cx="1820691" cy="870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Стрелка вниз 13"/>
          <p:cNvSpPr/>
          <p:nvPr/>
        </p:nvSpPr>
        <p:spPr>
          <a:xfrm rot="4649115">
            <a:off x="6060134" y="832276"/>
            <a:ext cx="484632" cy="835919"/>
          </a:xfrm>
          <a:prstGeom prst="down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Стрелка вниз 14"/>
          <p:cNvSpPr/>
          <p:nvPr/>
        </p:nvSpPr>
        <p:spPr>
          <a:xfrm rot="1092489">
            <a:off x="368159" y="1134925"/>
            <a:ext cx="484632" cy="517434"/>
          </a:xfrm>
          <a:prstGeom prst="down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7" name="Рисунок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4819" y="4233696"/>
            <a:ext cx="2317512" cy="2541573"/>
          </a:xfrm>
          <a:prstGeom prst="rect">
            <a:avLst/>
          </a:prstGeom>
          <a:ln>
            <a:noFill/>
          </a:ln>
          <a:effectLst>
            <a:softEdge rad="112500"/>
          </a:effectLst>
        </p:spPr>
      </p:pic>
      <p:pic>
        <p:nvPicPr>
          <p:cNvPr id="18" name="Рисунок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68930" y="4179651"/>
            <a:ext cx="3220689" cy="2541573"/>
          </a:xfrm>
          <a:prstGeom prst="rect">
            <a:avLst/>
          </a:prstGeom>
          <a:ln>
            <a:noFill/>
          </a:ln>
          <a:effectLst>
            <a:softEdge rad="112500"/>
          </a:effectLst>
        </p:spPr>
      </p:pic>
      <p:sp>
        <p:nvSpPr>
          <p:cNvPr id="19" name="Овал 18"/>
          <p:cNvSpPr/>
          <p:nvPr/>
        </p:nvSpPr>
        <p:spPr>
          <a:xfrm rot="390151">
            <a:off x="6782924" y="5154952"/>
            <a:ext cx="1847598" cy="531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1506016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rot="16200000">
            <a:off x="-836086" y="1019863"/>
            <a:ext cx="6624918" cy="4818273"/>
          </a:xfrm>
          <a:prstGeom prst="rect">
            <a:avLst/>
          </a:prstGeom>
        </p:spPr>
      </p:pic>
      <p:sp>
        <p:nvSpPr>
          <p:cNvPr id="6" name="Прямоугольник 5"/>
          <p:cNvSpPr/>
          <p:nvPr/>
        </p:nvSpPr>
        <p:spPr>
          <a:xfrm>
            <a:off x="4885509" y="116540"/>
            <a:ext cx="7201987" cy="6817507"/>
          </a:xfrm>
          <a:prstGeom prst="rect">
            <a:avLst/>
          </a:prstGeom>
        </p:spPr>
        <p:txBody>
          <a:bodyPr wrap="square">
            <a:spAutoFit/>
          </a:bodyPr>
          <a:lstStyle/>
          <a:p>
            <a:pPr algn="just">
              <a:lnSpc>
                <a:spcPct val="107000"/>
              </a:lnSpc>
              <a:spcAft>
                <a:spcPts val="800"/>
              </a:spcAft>
            </a:pPr>
            <a:r>
              <a:rPr lang="uk-UA" dirty="0" smtClean="0">
                <a:latin typeface="Times New Roman" panose="02020603050405020304" pitchFamily="18" charset="0"/>
                <a:ea typeface="Calibri" panose="020F0502020204030204" pitchFamily="34" charset="0"/>
                <a:cs typeface="Times New Roman" panose="02020603050405020304" pitchFamily="18" charset="0"/>
              </a:rPr>
              <a:t> </a:t>
            </a:r>
            <a:r>
              <a:rPr lang="uk-UA" b="1" dirty="0"/>
              <a:t>П</a:t>
            </a:r>
            <a:r>
              <a:rPr lang="uk-UA" b="1" dirty="0" smtClean="0"/>
              <a:t>ереслідування </a:t>
            </a:r>
            <a:r>
              <a:rPr lang="uk-UA" b="1" dirty="0"/>
              <a:t>та чиновницька </a:t>
            </a:r>
            <a:r>
              <a:rPr lang="uk-UA" b="1" dirty="0" smtClean="0"/>
              <a:t>переписка</a:t>
            </a:r>
            <a:endParaRPr lang="uk-UA"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uk-UA" dirty="0" smtClean="0">
                <a:latin typeface="Times New Roman" panose="02020603050405020304" pitchFamily="18" charset="0"/>
                <a:ea typeface="Calibri" panose="020F0502020204030204" pitchFamily="34" charset="0"/>
                <a:cs typeface="Times New Roman" panose="02020603050405020304" pitchFamily="18" charset="0"/>
              </a:rPr>
              <a:t>   Досліджуючи </a:t>
            </a:r>
            <a:r>
              <a:rPr lang="uk-UA" dirty="0" smtClean="0">
                <a:latin typeface="Times New Roman" panose="02020603050405020304" pitchFamily="18" charset="0"/>
                <a:ea typeface="Calibri" panose="020F0502020204030204" pitchFamily="34" charset="0"/>
                <a:cs typeface="Times New Roman" panose="02020603050405020304" pitchFamily="18" charset="0"/>
              </a:rPr>
              <a:t>звернення до голови сільради </a:t>
            </a:r>
            <a:r>
              <a:rPr lang="uk-UA" dirty="0" err="1" smtClean="0">
                <a:latin typeface="Times New Roman" panose="02020603050405020304" pitchFamily="18" charset="0"/>
                <a:ea typeface="Calibri" panose="020F0502020204030204" pitchFamily="34" charset="0"/>
                <a:cs typeface="Times New Roman" panose="02020603050405020304" pitchFamily="18" charset="0"/>
              </a:rPr>
              <a:t>Совтиса</a:t>
            </a:r>
            <a:r>
              <a:rPr lang="uk-UA" dirty="0" smtClean="0">
                <a:latin typeface="Times New Roman" panose="02020603050405020304" pitchFamily="18" charset="0"/>
                <a:ea typeface="Calibri" panose="020F0502020204030204" pitchFamily="34" charset="0"/>
                <a:cs typeface="Times New Roman" panose="02020603050405020304" pitchFamily="18" charset="0"/>
              </a:rPr>
              <a:t> О.Є., де тато, просив зупинити –</a:t>
            </a: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smtClean="0">
                <a:latin typeface="Times New Roman" panose="02020603050405020304" pitchFamily="18" charset="0"/>
                <a:ea typeface="Calibri" panose="020F0502020204030204" pitchFamily="34" charset="0"/>
                <a:cs typeface="Times New Roman" panose="02020603050405020304" pitchFamily="18" charset="0"/>
              </a:rPr>
              <a:t>злочини проти довкілля , налагодити роздільний збір відходів для відокремлення корисних компонентів та провести централізоване водо постачання на вулиці прилеглій до сміттєзвалища , адже у селі </a:t>
            </a:r>
            <a:r>
              <a:rPr lang="uk-UA" dirty="0" err="1" smtClean="0">
                <a:latin typeface="Times New Roman" panose="02020603050405020304" pitchFamily="18" charset="0"/>
                <a:ea typeface="Calibri" panose="020F0502020204030204" pitchFamily="34" charset="0"/>
                <a:cs typeface="Times New Roman" panose="02020603050405020304" pitchFamily="18" charset="0"/>
              </a:rPr>
              <a:t>Копачівка</a:t>
            </a:r>
            <a:r>
              <a:rPr lang="uk-UA" dirty="0" smtClean="0">
                <a:latin typeface="Times New Roman" panose="02020603050405020304" pitchFamily="18" charset="0"/>
                <a:ea typeface="Calibri" panose="020F0502020204030204" pitchFamily="34" charset="0"/>
                <a:cs typeface="Times New Roman" panose="02020603050405020304" pitchFamily="18" charset="0"/>
              </a:rPr>
              <a:t>, частково функціонує – </a:t>
            </a:r>
            <a:r>
              <a:rPr lang="uk-UA" dirty="0" smtClean="0">
                <a:latin typeface="Times New Roman" panose="02020603050405020304" pitchFamily="18" charset="0"/>
                <a:ea typeface="Calibri" panose="020F0502020204030204" pitchFamily="34" charset="0"/>
                <a:cs typeface="Times New Roman" panose="02020603050405020304" pitchFamily="18" charset="0"/>
              </a:rPr>
              <a:t>водопровід. Додаючи всі необхідні документи, зокрема, висновок санітарного лікаря про непридатну для споживання питну воду. </a:t>
            </a:r>
            <a:r>
              <a:rPr lang="uk-UA" dirty="0" smtClean="0">
                <a:latin typeface="Times New Roman" panose="02020603050405020304" pitchFamily="18" charset="0"/>
                <a:ea typeface="Calibri" panose="020F0502020204030204" pitchFamily="34" charset="0"/>
                <a:cs typeface="Times New Roman" panose="02020603050405020304" pitchFamily="18" charset="0"/>
              </a:rPr>
              <a:t>Тато пропонував </a:t>
            </a:r>
            <a:r>
              <a:rPr lang="uk-UA" dirty="0" smtClean="0">
                <a:latin typeface="Times New Roman" panose="02020603050405020304" pitchFamily="18" charset="0"/>
                <a:ea typeface="Calibri" panose="020F0502020204030204" pitchFamily="34" charset="0"/>
                <a:cs typeface="Times New Roman" panose="02020603050405020304" pitchFamily="18" charset="0"/>
              </a:rPr>
              <a:t>особисту безоплатну участь у налагоджені процесу. Дана заява лишилась без задоволення.</a:t>
            </a:r>
          </a:p>
          <a:p>
            <a:pPr algn="just">
              <a:lnSpc>
                <a:spcPct val="107000"/>
              </a:lnSpc>
              <a:spcAft>
                <a:spcPts val="800"/>
              </a:spcAft>
            </a:pP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smtClean="0">
                <a:latin typeface="Times New Roman" panose="02020603050405020304" pitchFamily="18" charset="0"/>
                <a:ea typeface="Calibri" panose="020F0502020204030204" pitchFamily="34" charset="0"/>
                <a:cs typeface="Times New Roman" panose="02020603050405020304" pitchFamily="18" charset="0"/>
              </a:rPr>
              <a:t>  </a:t>
            </a:r>
            <a:r>
              <a:rPr lang="uk-UA" dirty="0" smtClean="0">
                <a:latin typeface="Times New Roman" panose="02020603050405020304" pitchFamily="18" charset="0"/>
                <a:ea typeface="Calibri" panose="020F0502020204030204" pitchFamily="34" charset="0"/>
                <a:cs typeface="Times New Roman" panose="02020603050405020304" pitchFamily="18" charset="0"/>
              </a:rPr>
              <a:t> Чисельні </a:t>
            </a:r>
            <a:r>
              <a:rPr lang="uk-UA" dirty="0" smtClean="0">
                <a:latin typeface="Times New Roman" panose="02020603050405020304" pitchFamily="18" charset="0"/>
                <a:ea typeface="Calibri" panose="020F0502020204030204" pitchFamily="34" charset="0"/>
                <a:cs typeface="Times New Roman" panose="02020603050405020304" pitchFamily="18" charset="0"/>
              </a:rPr>
              <a:t>звернення до різних інстанцій не дали ніяких результатів. Натомість, за активну громадську позицію моєму батьку погрожував голова Кременецької сільради – </a:t>
            </a:r>
            <a:r>
              <a:rPr lang="uk-UA" dirty="0" err="1" smtClean="0">
                <a:latin typeface="Times New Roman" panose="02020603050405020304" pitchFamily="18" charset="0"/>
                <a:ea typeface="Calibri" panose="020F0502020204030204" pitchFamily="34" charset="0"/>
                <a:cs typeface="Times New Roman" panose="02020603050405020304" pitchFamily="18" charset="0"/>
              </a:rPr>
              <a:t>Хведчак</a:t>
            </a:r>
            <a:r>
              <a:rPr lang="uk-UA" dirty="0" smtClean="0">
                <a:latin typeface="Times New Roman" panose="02020603050405020304" pitchFamily="18" charset="0"/>
                <a:ea typeface="Calibri" panose="020F0502020204030204" pitchFamily="34" charset="0"/>
                <a:cs typeface="Times New Roman" panose="02020603050405020304" pitchFamily="18" charset="0"/>
              </a:rPr>
              <a:t> Л.П.( творець сміттєзвалища серед орних земель та розкрадання земельних надр</a:t>
            </a:r>
            <a:r>
              <a:rPr lang="uk-UA" dirty="0" smtClean="0">
                <a:latin typeface="Times New Roman" panose="02020603050405020304" pitchFamily="18" charset="0"/>
                <a:ea typeface="Calibri" panose="020F0502020204030204" pitchFamily="34" charset="0"/>
                <a:cs typeface="Times New Roman" panose="02020603050405020304" pitchFamily="18" charset="0"/>
              </a:rPr>
              <a:t>) – кум </a:t>
            </a:r>
            <a:r>
              <a:rPr lang="uk-UA" dirty="0" err="1" smtClean="0">
                <a:latin typeface="Times New Roman" panose="02020603050405020304" pitchFamily="18" charset="0"/>
                <a:ea typeface="Calibri" panose="020F0502020204030204" pitchFamily="34" charset="0"/>
                <a:cs typeface="Times New Roman" panose="02020603050405020304" pitchFamily="18" charset="0"/>
              </a:rPr>
              <a:t>Сіліча</a:t>
            </a:r>
            <a:r>
              <a:rPr lang="uk-UA" dirty="0" smtClean="0">
                <a:latin typeface="Times New Roman" panose="02020603050405020304" pitchFamily="18" charset="0"/>
                <a:ea typeface="Calibri" panose="020F0502020204030204" pitchFamily="34" charset="0"/>
                <a:cs typeface="Times New Roman" panose="02020603050405020304" pitchFamily="18" charset="0"/>
              </a:rPr>
              <a:t> І.І. Коли, батько, </a:t>
            </a:r>
            <a:r>
              <a:rPr lang="uk-UA" dirty="0" smtClean="0">
                <a:latin typeface="Times New Roman" panose="02020603050405020304" pitchFamily="18" charset="0"/>
                <a:ea typeface="Calibri" panose="020F0502020204030204" pitchFamily="34" charset="0"/>
                <a:cs typeface="Times New Roman" panose="02020603050405020304" pitchFamily="18" charset="0"/>
              </a:rPr>
              <a:t>звернувся з заявою в правоохоронні органи, то тата почали переслідувати : проводили обшуки у нашому будинку, вилучали законну зброю, звинувачували в хуліганських діях та словесних погрозах вищому керівництву держави. Коли батьки проводили мирну акцію протесту на </a:t>
            </a:r>
            <a:r>
              <a:rPr lang="uk-UA" dirty="0" err="1" smtClean="0">
                <a:latin typeface="Times New Roman" panose="02020603050405020304" pitchFamily="18" charset="0"/>
                <a:ea typeface="Calibri" panose="020F0502020204030204" pitchFamily="34" charset="0"/>
                <a:cs typeface="Times New Roman" panose="02020603050405020304" pitchFamily="18" charset="0"/>
              </a:rPr>
              <a:t>АЗС»Аветра</a:t>
            </a:r>
            <a:r>
              <a:rPr lang="uk-UA" dirty="0" smtClean="0">
                <a:latin typeface="Times New Roman" panose="02020603050405020304" pitchFamily="18" charset="0"/>
                <a:ea typeface="Calibri" panose="020F0502020204030204" pitchFamily="34" charset="0"/>
                <a:cs typeface="Times New Roman" panose="02020603050405020304" pitchFamily="18" charset="0"/>
              </a:rPr>
              <a:t>» , то за вказівкою Директора АЗС – Панаса, їх побили будівельники. Однак місцева міліція відмовилась фіксувати злочин , натомість, тата звинуватили в хуліганських діях та розпочали кримінальне переслідування.</a:t>
            </a:r>
            <a:endParaRPr lang="uk-UA"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6421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073153" y="188259"/>
            <a:ext cx="4796629" cy="3970318"/>
          </a:xfrm>
          <a:prstGeom prst="rect">
            <a:avLst/>
          </a:prstGeom>
        </p:spPr>
        <p:txBody>
          <a:bodyPr wrap="square">
            <a:spAutoFit/>
          </a:bodyPr>
          <a:lstStyle/>
          <a:p>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smtClean="0">
                <a:latin typeface="Times New Roman" panose="02020603050405020304" pitchFamily="18" charset="0"/>
                <a:ea typeface="Calibri" panose="020F0502020204030204" pitchFamily="34" charset="0"/>
                <a:cs typeface="Times New Roman" panose="02020603050405020304" pitchFamily="18" charset="0"/>
              </a:rPr>
              <a:t>   На свят вечір 06.01.2014 року на територію нашого будинку увірвався екіпірований  підрозділ міліції – «Беркут». Вони забрали мого батька у поліцію та психіатричну лікарню на </a:t>
            </a:r>
            <a:r>
              <a:rPr lang="uk-UA" dirty="0" smtClean="0">
                <a:latin typeface="Times New Roman" panose="02020603050405020304" pitchFamily="18" charset="0"/>
                <a:ea typeface="Calibri" panose="020F0502020204030204" pitchFamily="34" charset="0"/>
                <a:cs typeface="Times New Roman" panose="02020603050405020304" pitchFamily="18" charset="0"/>
              </a:rPr>
              <a:t>експертизу – </a:t>
            </a:r>
            <a:r>
              <a:rPr lang="uk-UA" dirty="0" smtClean="0">
                <a:latin typeface="Times New Roman" panose="02020603050405020304" pitchFamily="18" charset="0"/>
                <a:ea typeface="Calibri" panose="020F0502020204030204" pitchFamily="34" charset="0"/>
                <a:cs typeface="Times New Roman" panose="02020603050405020304" pitchFamily="18" charset="0"/>
              </a:rPr>
              <a:t>екологічної шизофренії. Дії працівників міліції були неправомірними ,оскільки, для проведення відповідних експертиз має бути відповідне рішення суду, якого не було.</a:t>
            </a:r>
          </a:p>
          <a:p>
            <a:pPr lvl="0"/>
            <a:r>
              <a:rPr lang="uk-UA" b="1" dirty="0"/>
              <a:t>Звернення до Європейського правосуддя та екологічні </a:t>
            </a:r>
            <a:r>
              <a:rPr lang="uk-UA" b="1" dirty="0" smtClean="0"/>
              <a:t>Директиви.</a:t>
            </a:r>
            <a:endParaRPr lang="uk-UA" b="1" dirty="0" smtClean="0"/>
          </a:p>
          <a:p>
            <a:pPr lvl="0"/>
            <a:endParaRPr lang="uk-UA" b="1" dirty="0" smtClean="0"/>
          </a:p>
          <a:p>
            <a:pPr lvl="0"/>
            <a:endParaRPr lang="uk-UA" dirty="0"/>
          </a:p>
          <a:p>
            <a:endParaRPr lang="uk-UA"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06" y="135612"/>
            <a:ext cx="3451316" cy="65749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826" y="146568"/>
            <a:ext cx="3176780" cy="65640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9210" y="3301177"/>
            <a:ext cx="5076697" cy="34094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99404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rot="16200000">
            <a:off x="-325739" y="335282"/>
            <a:ext cx="4552409" cy="3881845"/>
          </a:xfrm>
          <a:prstGeom prst="rect">
            <a:avLst/>
          </a:prstGeom>
        </p:spPr>
      </p:pic>
      <p:pic>
        <p:nvPicPr>
          <p:cNvPr id="3" name="Рисунок 2"/>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rot="10800000">
            <a:off x="9541" y="4552408"/>
            <a:ext cx="3881847" cy="2305591"/>
          </a:xfrm>
          <a:prstGeom prst="rect">
            <a:avLst/>
          </a:prstGeom>
        </p:spPr>
      </p:pic>
      <p:sp>
        <p:nvSpPr>
          <p:cNvPr id="4" name="Прямоугольник 3"/>
          <p:cNvSpPr/>
          <p:nvPr/>
        </p:nvSpPr>
        <p:spPr>
          <a:xfrm>
            <a:off x="4093029" y="182880"/>
            <a:ext cx="7855131" cy="4483343"/>
          </a:xfrm>
          <a:prstGeom prst="rect">
            <a:avLst/>
          </a:prstGeom>
        </p:spPr>
        <p:txBody>
          <a:bodyPr wrap="square">
            <a:spAutoFit/>
          </a:bodyPr>
          <a:lstStyle/>
          <a:p>
            <a:pPr lvl="0" algn="just">
              <a:lnSpc>
                <a:spcPct val="107000"/>
              </a:lnSpc>
              <a:spcAft>
                <a:spcPts val="800"/>
              </a:spcAft>
            </a:pPr>
            <a:r>
              <a:rPr lang="uk-UA" dirty="0" smtClean="0">
                <a:latin typeface="Times New Roman" panose="02020603050405020304" pitchFamily="18" charset="0"/>
                <a:ea typeface="Calibri" panose="020F0502020204030204" pitchFamily="34" charset="0"/>
                <a:cs typeface="Times New Roman" panose="02020603050405020304" pitchFamily="18" charset="0"/>
              </a:rPr>
              <a:t>    Після засудження мого батька усіма інстанціями </a:t>
            </a:r>
            <a:r>
              <a:rPr lang="uk-UA" dirty="0" smtClean="0">
                <a:latin typeface="Times New Roman" panose="02020603050405020304" pitchFamily="18" charset="0"/>
                <a:ea typeface="Calibri" panose="020F0502020204030204" pitchFamily="34" charset="0"/>
                <a:cs typeface="Times New Roman" panose="02020603050405020304" pitchFamily="18" charset="0"/>
              </a:rPr>
              <a:t>України, ми, </a:t>
            </a:r>
            <a:r>
              <a:rPr lang="uk-UA" dirty="0" smtClean="0">
                <a:latin typeface="Times New Roman" panose="02020603050405020304" pitchFamily="18" charset="0"/>
                <a:ea typeface="Calibri" panose="020F0502020204030204" pitchFamily="34" charset="0"/>
                <a:cs typeface="Times New Roman" panose="02020603050405020304" pitchFamily="18" charset="0"/>
              </a:rPr>
              <a:t>подали позов до Європейського суду з прав людини(ЄСПЛ) та покинули територію України у пошуках справедливості.</a:t>
            </a:r>
          </a:p>
          <a:p>
            <a:pPr algn="just">
              <a:lnSpc>
                <a:spcPct val="107000"/>
              </a:lnSpc>
              <a:spcAft>
                <a:spcPts val="800"/>
              </a:spcAft>
            </a:pP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smtClean="0">
                <a:latin typeface="Times New Roman" panose="02020603050405020304" pitchFamily="18" charset="0"/>
                <a:ea typeface="Calibri" panose="020F0502020204030204" pitchFamily="34" charset="0"/>
                <a:cs typeface="Times New Roman" panose="02020603050405020304" pitchFamily="18" charset="0"/>
              </a:rPr>
              <a:t>   Ми відвідали багато країн Європейського союзу, а саме: Литву, Польщу, Німеччину, Францію, Нідерланди, Італію, Люксембург тощо. Відвідавши Страсбург за </a:t>
            </a:r>
            <a:r>
              <a:rPr lang="uk-UA" dirty="0" err="1" smtClean="0">
                <a:latin typeface="Times New Roman" panose="02020603050405020304" pitchFamily="18" charset="0"/>
                <a:ea typeface="Calibri" panose="020F0502020204030204" pitchFamily="34" charset="0"/>
                <a:cs typeface="Times New Roman" panose="02020603050405020304" pitchFamily="18" charset="0"/>
              </a:rPr>
              <a:t>адресою</a:t>
            </a:r>
            <a:r>
              <a:rPr lang="uk-UA" dirty="0" smtClean="0">
                <a:latin typeface="Times New Roman" panose="02020603050405020304" pitchFamily="18" charset="0"/>
                <a:ea typeface="Calibri" panose="020F0502020204030204" pitchFamily="34" charset="0"/>
                <a:cs typeface="Times New Roman" panose="02020603050405020304" pitchFamily="18" charset="0"/>
              </a:rPr>
              <a:t> </a:t>
            </a:r>
            <a:r>
              <a:rPr lang="uk-UA" dirty="0" smtClean="0">
                <a:latin typeface="Times New Roman" panose="02020603050405020304" pitchFamily="18" charset="0"/>
                <a:ea typeface="Calibri" panose="020F0502020204030204" pitchFamily="34" charset="0"/>
                <a:cs typeface="Times New Roman" panose="02020603050405020304" pitchFamily="18" charset="0"/>
              </a:rPr>
              <a:t>ЄСПЛ, отримали відповідь від україномовної особи уповноваженої представляти інтереси </a:t>
            </a:r>
            <a:r>
              <a:rPr lang="uk-UA" dirty="0">
                <a:latin typeface="Times New Roman" panose="02020603050405020304" pitchFamily="18" charset="0"/>
                <a:ea typeface="Calibri" panose="020F0502020204030204" pitchFamily="34" charset="0"/>
                <a:cs typeface="Times New Roman" panose="02020603050405020304" pitchFamily="18" charset="0"/>
              </a:rPr>
              <a:t>У</a:t>
            </a:r>
            <a:r>
              <a:rPr lang="uk-UA" dirty="0" smtClean="0">
                <a:latin typeface="Times New Roman" panose="02020603050405020304" pitchFamily="18" charset="0"/>
                <a:ea typeface="Calibri" panose="020F0502020204030204" pitchFamily="34" charset="0"/>
                <a:cs typeface="Times New Roman" panose="02020603050405020304" pitchFamily="18" charset="0"/>
              </a:rPr>
              <a:t>країни у Європейському правосудді. Дана особа повідомила, що батьку – відмовлено, оскільки він не пройшов усі інстанції правосуддя в Україні . Ми зрозуміли, що там вже сидять свої, які створяться такі умови, щоб не допустити до вищого правосуддя… а можливо його там немає на такі важливі справи для всього людства ! </a:t>
            </a:r>
            <a:r>
              <a:rPr lang="uk-UA" dirty="0">
                <a:latin typeface="Times New Roman" panose="02020603050405020304" pitchFamily="18" charset="0"/>
                <a:ea typeface="Calibri" panose="020F0502020204030204" pitchFamily="34" charset="0"/>
                <a:cs typeface="Times New Roman" panose="02020603050405020304" pitchFamily="18" charset="0"/>
              </a:rPr>
              <a:t>Тоді ми поїхали у Нідерланди, Гаага до Вищого кримінального </a:t>
            </a:r>
            <a:r>
              <a:rPr lang="uk-UA" dirty="0" smtClean="0">
                <a:latin typeface="Times New Roman" panose="02020603050405020304" pitchFamily="18" charset="0"/>
                <a:ea typeface="Calibri" panose="020F0502020204030204" pitchFamily="34" charset="0"/>
                <a:cs typeface="Times New Roman" panose="02020603050405020304" pitchFamily="18" charset="0"/>
              </a:rPr>
              <a:t>правосуддя з позовом.</a:t>
            </a:r>
            <a:endParaRPr lang="uk-UA"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uk-UA"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uk-UA" sz="1400" dirty="0">
                <a:latin typeface="Times New Roman" panose="02020603050405020304" pitchFamily="18" charset="0"/>
                <a:ea typeface="Calibri" panose="020F0502020204030204" pitchFamily="34" charset="0"/>
                <a:cs typeface="Times New Roman" panose="02020603050405020304" pitchFamily="18" charset="0"/>
              </a:rPr>
              <a:t> </a:t>
            </a:r>
            <a:r>
              <a:rPr lang="uk-UA" sz="1400" dirty="0" smtClean="0">
                <a:latin typeface="Times New Roman" panose="02020603050405020304" pitchFamily="18" charset="0"/>
                <a:ea typeface="Calibri" panose="020F0502020204030204" pitchFamily="34" charset="0"/>
                <a:cs typeface="Times New Roman" panose="02020603050405020304" pitchFamily="18" charset="0"/>
              </a:rPr>
              <a:t>     </a:t>
            </a:r>
            <a:endParaRPr lang="uk-UA"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6"/>
          <a:stretch>
            <a:fillRect/>
          </a:stretch>
        </p:blipFill>
        <p:spPr>
          <a:xfrm>
            <a:off x="10801992" y="3581344"/>
            <a:ext cx="1390008" cy="1295456"/>
          </a:xfrm>
          <a:prstGeom prst="rect">
            <a:avLst/>
          </a:prstGeom>
        </p:spPr>
      </p:pic>
      <p:sp>
        <p:nvSpPr>
          <p:cNvPr id="7" name="Прямоугольник 6"/>
          <p:cNvSpPr/>
          <p:nvPr/>
        </p:nvSpPr>
        <p:spPr>
          <a:xfrm>
            <a:off x="4063221" y="3869772"/>
            <a:ext cx="6738771" cy="3865289"/>
          </a:xfrm>
          <a:prstGeom prst="rect">
            <a:avLst/>
          </a:prstGeom>
        </p:spPr>
        <p:txBody>
          <a:bodyPr wrap="square">
            <a:spAutoFit/>
          </a:bodyPr>
          <a:lstStyle/>
          <a:p>
            <a:pPr algn="just">
              <a:lnSpc>
                <a:spcPct val="107000"/>
              </a:lnSpc>
              <a:spcAft>
                <a:spcPts val="800"/>
              </a:spcAft>
            </a:pP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smtClean="0">
                <a:latin typeface="Times New Roman" panose="02020603050405020304" pitchFamily="18" charset="0"/>
                <a:ea typeface="Calibri" panose="020F0502020204030204" pitchFamily="34" charset="0"/>
                <a:cs typeface="Times New Roman" panose="02020603050405020304" pitchFamily="18" charset="0"/>
              </a:rPr>
              <a:t>  Згодом ми повернулись у Німеччину, де нас зупинила поліція та звинуватила у символіці </a:t>
            </a:r>
            <a:r>
              <a:rPr lang="uk-UA" u="sng" dirty="0" err="1" smtClean="0">
                <a:latin typeface="Times New Roman" panose="02020603050405020304" pitchFamily="18" charset="0"/>
                <a:ea typeface="Calibri" panose="020F0502020204030204" pitchFamily="34" charset="0"/>
                <a:cs typeface="Times New Roman" panose="02020603050405020304" pitchFamily="18" charset="0"/>
              </a:rPr>
              <a:t>фашисткої</a:t>
            </a:r>
            <a:r>
              <a:rPr lang="uk-UA" u="sng" dirty="0" smtClean="0">
                <a:latin typeface="Times New Roman" panose="02020603050405020304" pitchFamily="18" charset="0"/>
                <a:ea typeface="Calibri" panose="020F0502020204030204" pitchFamily="34" charset="0"/>
                <a:cs typeface="Times New Roman" panose="02020603050405020304" pitchFamily="18" charset="0"/>
              </a:rPr>
              <a:t> свастики.             </a:t>
            </a:r>
          </a:p>
          <a:p>
            <a:pPr algn="just">
              <a:lnSpc>
                <a:spcPct val="107000"/>
              </a:lnSpc>
              <a:spcAft>
                <a:spcPts val="800"/>
              </a:spcAft>
            </a:pPr>
            <a:r>
              <a:rPr lang="uk-UA" dirty="0" smtClean="0">
                <a:latin typeface="Times New Roman" panose="02020603050405020304" pitchFamily="18" charset="0"/>
                <a:ea typeface="Calibri" panose="020F0502020204030204" pitchFamily="34" charset="0"/>
                <a:cs typeface="Times New Roman" panose="02020603050405020304" pitchFamily="18" charset="0"/>
              </a:rPr>
              <a:t>      Мою сім’ю затримали. Мене та сестру  забрали в дитячий будинок, а нашу собаку на карантин у притулок. </a:t>
            </a:r>
          </a:p>
          <a:p>
            <a:pPr algn="just">
              <a:lnSpc>
                <a:spcPct val="107000"/>
              </a:lnSpc>
              <a:spcAft>
                <a:spcPts val="800"/>
              </a:spcAft>
            </a:pP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smtClean="0">
                <a:latin typeface="Times New Roman" panose="02020603050405020304" pitchFamily="18" charset="0"/>
                <a:ea typeface="Calibri" panose="020F0502020204030204" pitchFamily="34" charset="0"/>
                <a:cs typeface="Times New Roman" panose="02020603050405020304" pitchFamily="18" charset="0"/>
              </a:rPr>
              <a:t>    На нашому автомобілі був наклеєний сімейний герб , символіку якого ми пояснили.  Через два дні, батькам, дозволили  нас забрати , але за умови , що вони підпишуть документ про те, що загубили нас у супермаркеті! Нашу справу так і не розглянули в Німеччині</a:t>
            </a:r>
            <a:r>
              <a:rPr lang="uk-UA" dirty="0">
                <a:latin typeface="Times New Roman" panose="02020603050405020304" pitchFamily="18" charset="0"/>
                <a:ea typeface="Calibri" panose="020F0502020204030204" pitchFamily="34" charset="0"/>
                <a:cs typeface="Times New Roman" panose="02020603050405020304" pitchFamily="18" charset="0"/>
              </a:rPr>
              <a:t>.</a:t>
            </a:r>
            <a:endParaRPr lang="uk-UA" u="sng"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uk-UA" u="sng"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uk-UA" u="sng"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endParaRPr lang="uk-UA" u="sng"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Стрелка вправо 7"/>
          <p:cNvSpPr/>
          <p:nvPr/>
        </p:nvSpPr>
        <p:spPr>
          <a:xfrm>
            <a:off x="8748112" y="4107152"/>
            <a:ext cx="1989557" cy="513969"/>
          </a:xfrm>
          <a:prstGeom prst="righ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19197624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Дерево">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
  <TotalTime>1422</TotalTime>
  <Words>1906</Words>
  <Application>Microsoft Office PowerPoint</Application>
  <PresentationFormat>Широкоэкранный</PresentationFormat>
  <Paragraphs>96</Paragraphs>
  <Slides>15</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15</vt:i4>
      </vt:variant>
    </vt:vector>
  </HeadingPairs>
  <TitlesOfParts>
    <vt:vector size="22" baseType="lpstr">
      <vt:lpstr>Calibri</vt:lpstr>
      <vt:lpstr>Cambria</vt:lpstr>
      <vt:lpstr>Rockwell</vt:lpstr>
      <vt:lpstr>Rockwell Condensed</vt:lpstr>
      <vt:lpstr>Times New Roman</vt:lpstr>
      <vt:lpstr>Wingdings</vt:lpstr>
      <vt:lpstr>Дерево</vt:lpstr>
      <vt:lpstr>                      Всеукраїнський інтерактивний конкурс «МАН-Юніор Дослідник»                                                                                                                    Тема проєкту:                                              «Історія картини за моїм вікном...»  Роботу виконала: Засєкіна Яна Миколаївна учениця 9 класу комунального закладу загальної середньої освіти «Луцький ліцей №9 Луцької міської ради»  Науковий керівник: Засєкіна Оксана Миколаївна, кваліфікація магістр з обліку і аудиту, гол. бухгалтер Приватного підприємства «Гамма М»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ASUS</cp:lastModifiedBy>
  <cp:revision>132</cp:revision>
  <dcterms:created xsi:type="dcterms:W3CDTF">2023-04-16T12:44:33Z</dcterms:created>
  <dcterms:modified xsi:type="dcterms:W3CDTF">2023-04-19T16:34:26Z</dcterms:modified>
</cp:coreProperties>
</file>