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72" r:id="rId10"/>
    <p:sldId id="268" r:id="rId11"/>
    <p:sldId id="269" r:id="rId12"/>
    <p:sldId id="267" r:id="rId13"/>
    <p:sldId id="271" r:id="rId14"/>
    <p:sldId id="266" r:id="rId15"/>
    <p:sldId id="264" r:id="rId16"/>
    <p:sldId id="265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0" autoAdjust="0"/>
    <p:restoredTop sz="94660"/>
  </p:normalViewPr>
  <p:slideViewPr>
    <p:cSldViewPr snapToGrid="0">
      <p:cViewPr varScale="1">
        <p:scale>
          <a:sx n="60" d="100"/>
          <a:sy n="60" d="100"/>
        </p:scale>
        <p:origin x="12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48BC-9F5C-4A0E-8F31-FCC966997E5B}" type="datetimeFigureOut">
              <a:rPr lang="ru-RU" smtClean="0"/>
              <a:pPr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0297-673C-4453-BBFE-D03D2806FBC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562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48BC-9F5C-4A0E-8F31-FCC966997E5B}" type="datetimeFigureOut">
              <a:rPr lang="ru-RU" smtClean="0"/>
              <a:pPr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0297-673C-4453-BBFE-D03D2806FB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01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48BC-9F5C-4A0E-8F31-FCC966997E5B}" type="datetimeFigureOut">
              <a:rPr lang="ru-RU" smtClean="0"/>
              <a:pPr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0297-673C-4453-BBFE-D03D2806FBC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8859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48BC-9F5C-4A0E-8F31-FCC966997E5B}" type="datetimeFigureOut">
              <a:rPr lang="ru-RU" smtClean="0"/>
              <a:pPr/>
              <a:t>25.04.2023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0297-673C-4453-BBFE-D03D2806FB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958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48BC-9F5C-4A0E-8F31-FCC966997E5B}" type="datetimeFigureOut">
              <a:rPr lang="ru-RU" smtClean="0"/>
              <a:pPr/>
              <a:t>25.04.2023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0297-673C-4453-BBFE-D03D2806FB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29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48BC-9F5C-4A0E-8F31-FCC966997E5B}" type="datetimeFigureOut">
              <a:rPr lang="ru-RU" smtClean="0"/>
              <a:pPr/>
              <a:t>25.04.2023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0297-673C-4453-BBFE-D03D2806FB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118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48BC-9F5C-4A0E-8F31-FCC966997E5B}" type="datetimeFigureOut">
              <a:rPr lang="ru-RU" smtClean="0"/>
              <a:pPr/>
              <a:t>25.04.2023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0297-673C-4453-BBFE-D03D2806FB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667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9E948BC-9F5C-4A0E-8F31-FCC966997E5B}" type="datetimeFigureOut">
              <a:rPr lang="ru-RU" smtClean="0"/>
              <a:pPr/>
              <a:t>25.04.2023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79B0297-673C-4453-BBFE-D03D2806FB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317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48BC-9F5C-4A0E-8F31-FCC966997E5B}" type="datetimeFigureOut">
              <a:rPr lang="ru-RU" smtClean="0"/>
              <a:pPr/>
              <a:t>25.04.2023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0297-673C-4453-BBFE-D03D2806FB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54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48BC-9F5C-4A0E-8F31-FCC966997E5B}" type="datetimeFigureOut">
              <a:rPr lang="ru-RU" smtClean="0"/>
              <a:pPr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0297-673C-4453-BBFE-D03D2806FB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760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48BC-9F5C-4A0E-8F31-FCC966997E5B}" type="datetimeFigureOut">
              <a:rPr lang="ru-RU" smtClean="0"/>
              <a:pPr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0297-673C-4453-BBFE-D03D2806FB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519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38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9E948BC-9F5C-4A0E-8F31-FCC966997E5B}" type="datetimeFigureOut">
              <a:rPr lang="ru-RU" smtClean="0"/>
              <a:pPr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79B0297-673C-4453-BBFE-D03D2806FBC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7957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figshare.com/articles/journal_contribution/The_Role_of_Libraries_In_Publishing_Of_Katerinoslav_In_The_Secondhalf_Of_The_19th_The_Beginning_Of_The_20th_Centuries/4252601" TargetMode="External"/><Relationship Id="rId7" Type="http://schemas.openxmlformats.org/officeDocument/2006/relationships/hyperlink" Target="https://shron1.chtyvo.org.ua/Tymoshyk_Mykola/Istoriia_vydavnychoi_spravy.pdf" TargetMode="External"/><Relationship Id="rId2" Type="http://schemas.openxmlformats.org/officeDocument/2006/relationships/hyperlink" Target="https://institut-zerna.com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vesti.dp.ua/v-dnepre-vojna-prevratila-v-ruiny-unikalnyj-dom-foto/" TargetMode="External"/><Relationship Id="rId5" Type="http://schemas.openxmlformats.org/officeDocument/2006/relationships/hyperlink" Target="https://www.radiosvoboda.org/a/minusnyky-ussr-pokarannya-prostorom/31672519.html" TargetMode="External"/><Relationship Id="rId4" Type="http://schemas.openxmlformats.org/officeDocument/2006/relationships/hyperlink" Target="https://www.facebook.com/groups/421334225037372/permalink/1018023842035071/?paipv=0&amp;eav=AfYnP8oSp5VqD06RFcNltuYi_bLjsTV3kuQCO-kuWh5LWVWGHarQ5Cbj5Ibg2PKJHGc&amp;_rd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4306" y="1185705"/>
            <a:ext cx="10513327" cy="152734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4000" b="1" dirty="0" smtClean="0">
                <a:latin typeface="Gabriola" panose="04040605051002020D02" pitchFamily="82" charset="0"/>
              </a:rPr>
              <a:t/>
            </a:r>
            <a:br>
              <a:rPr lang="uk-UA" sz="4000" b="1" dirty="0" smtClean="0">
                <a:latin typeface="Gabriola" panose="04040605051002020D02" pitchFamily="82" charset="0"/>
              </a:rPr>
            </a:br>
            <a:r>
              <a:rPr lang="uk-UA" sz="4000" b="1" dirty="0" smtClean="0">
                <a:latin typeface="Gabriola" panose="04040605051002020D02" pitchFamily="82" charset="0"/>
              </a:rPr>
              <a:t/>
            </a:r>
            <a:br>
              <a:rPr lang="uk-UA" sz="4000" b="1" dirty="0" smtClean="0">
                <a:latin typeface="Gabriola" panose="04040605051002020D02" pitchFamily="82" charset="0"/>
              </a:rPr>
            </a:br>
            <a:r>
              <a:rPr lang="uk-UA" sz="4000" b="1" dirty="0" smtClean="0">
                <a:latin typeface="Gabriola" panose="04040605051002020D02" pitchFamily="82" charset="0"/>
              </a:rPr>
              <a:t> ВІДКРИТА КНИГА КРАСНОГРАДСЬКОЇ ДОСЛІДНОЇ СТАНЦІЇ </a:t>
            </a:r>
            <a:r>
              <a:rPr lang="ru-RU" sz="4000" dirty="0" smtClean="0">
                <a:latin typeface="Gabriola" panose="04040605051002020D02" pitchFamily="82" charset="0"/>
              </a:rPr>
              <a:t/>
            </a:r>
            <a:br>
              <a:rPr lang="ru-RU" sz="4000" dirty="0" smtClean="0">
                <a:latin typeface="Gabriola" panose="04040605051002020D02" pitchFamily="82" charset="0"/>
              </a:rPr>
            </a:br>
            <a:r>
              <a:rPr lang="uk-UA" sz="4000" b="1" dirty="0" smtClean="0">
                <a:latin typeface="Gabriola" panose="04040605051002020D02" pitchFamily="82" charset="0"/>
              </a:rPr>
              <a:t> (на основі матеріалів бібліотеки наукового</a:t>
            </a:r>
            <a:r>
              <a:rPr lang="ru-RU" sz="4000" dirty="0" smtClean="0">
                <a:latin typeface="Gabriola" panose="04040605051002020D02" pitchFamily="82" charset="0"/>
              </a:rPr>
              <a:t/>
            </a:r>
            <a:br>
              <a:rPr lang="ru-RU" sz="4000" dirty="0" smtClean="0">
                <a:latin typeface="Gabriola" panose="04040605051002020D02" pitchFamily="82" charset="0"/>
              </a:rPr>
            </a:br>
            <a:r>
              <a:rPr lang="uk-UA" sz="4000" b="1" dirty="0" smtClean="0">
                <a:latin typeface="Gabriola" panose="04040605051002020D02" pitchFamily="82" charset="0"/>
              </a:rPr>
              <a:t>співробітника </a:t>
            </a:r>
            <a:r>
              <a:rPr lang="uk-UA" sz="4000" b="1" dirty="0" err="1" smtClean="0">
                <a:latin typeface="Gabriola" panose="04040605051002020D02" pitchFamily="82" charset="0"/>
              </a:rPr>
              <a:t>Грузінова</a:t>
            </a:r>
            <a:r>
              <a:rPr lang="uk-UA" sz="4000" b="1" dirty="0" smtClean="0">
                <a:latin typeface="Gabriola" panose="04040605051002020D02" pitchFamily="82" charset="0"/>
              </a:rPr>
              <a:t> </a:t>
            </a:r>
            <a:r>
              <a:rPr lang="uk-UA" sz="4000" b="1" dirty="0" smtClean="0">
                <a:latin typeface="Gabriola" panose="04040605051002020D02" pitchFamily="82" charset="0"/>
              </a:rPr>
              <a:t>С.К.)</a:t>
            </a:r>
            <a:endParaRPr lang="ru-RU" sz="4000" dirty="0">
              <a:latin typeface="Gabriola" panose="04040605051002020D02" pitchFamily="8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30635" y="2783393"/>
            <a:ext cx="5839691" cy="3903157"/>
          </a:xfrm>
        </p:spPr>
        <p:style>
          <a:lnRef idx="3">
            <a:schemeClr val="lt1"/>
          </a:lnRef>
          <a:fillRef idx="1001">
            <a:schemeClr val="lt2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sz="2000" b="1" cap="none" spc="0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Виконала</a:t>
            </a:r>
            <a:r>
              <a:rPr lang="ru-RU" sz="2000" b="1" cap="none" spc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Зайцева </a:t>
            </a:r>
            <a:r>
              <a:rPr lang="ru-RU" sz="2000" b="1" cap="none" spc="0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Вікторія</a:t>
            </a:r>
            <a:r>
              <a:rPr lang="ru-RU" sz="2000" b="1" cap="none" spc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cap="none" spc="0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Володимирівна</a:t>
            </a:r>
            <a:r>
              <a:rPr lang="ru-RU" sz="2000" b="1" cap="none" spc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cap="none" spc="0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вихованка</a:t>
            </a:r>
            <a:r>
              <a:rPr lang="ru-RU" sz="2000" b="1" cap="none" spc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cap="none" spc="0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Красноградського</a:t>
            </a:r>
            <a:r>
              <a:rPr lang="ru-RU" sz="2000" b="1" cap="none" spc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центру </a:t>
            </a:r>
            <a:r>
              <a:rPr lang="ru-RU" sz="2000" b="1" cap="none" spc="0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дитячої</a:t>
            </a:r>
            <a:r>
              <a:rPr lang="ru-RU" sz="2000" b="1" cap="none" spc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cap="none" spc="0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юнацької</a:t>
            </a:r>
            <a:r>
              <a:rPr lang="ru-RU" sz="2000" b="1" cap="none" spc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cap="none" spc="0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творчості</a:t>
            </a:r>
            <a:r>
              <a:rPr lang="ru-RU" sz="2000" b="1" cap="none" spc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cap="none" spc="0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</a:t>
            </a:r>
            <a:r>
              <a:rPr lang="ru-RU" sz="2000" b="1" cap="none" spc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ru-RU" sz="2000" b="1" cap="none" spc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  Красноградського </a:t>
            </a:r>
            <a:r>
              <a:rPr lang="ru-RU" sz="2000" b="1" cap="none" spc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2000" b="1" cap="none" spc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№3 Красноградської </a:t>
            </a:r>
            <a:r>
              <a:rPr lang="ru-RU" sz="2000" b="1" cap="none" spc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</a:t>
            </a:r>
            <a:r>
              <a:rPr lang="ru-RU" sz="2000" b="1" cap="none" spc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ради  </a:t>
            </a:r>
            <a:r>
              <a:rPr lang="ru-RU" sz="2000" b="1" cap="none" spc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Харківської</a:t>
            </a:r>
            <a:r>
              <a:rPr lang="ru-RU" sz="2000" b="1" cap="none" spc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cap="none" spc="0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endParaRPr lang="ru-RU" sz="2000" b="1" cap="none" spc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sz="2000" b="1" cap="none" spc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Керівники</a:t>
            </a:r>
            <a:r>
              <a:rPr lang="ru-RU" sz="2000" b="1" cap="none" spc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sz="2000" b="1" cap="none" spc="0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Пікалова</a:t>
            </a:r>
            <a:r>
              <a:rPr lang="ru-RU" sz="2000" b="1" cap="none" spc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cap="none" spc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Ірина</a:t>
            </a:r>
            <a:r>
              <a:rPr lang="ru-RU" sz="2000" b="1" cap="none" spc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cap="none" spc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Сергіївна</a:t>
            </a:r>
            <a:r>
              <a:rPr lang="ru-RU" sz="2000" b="1" cap="none" spc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cap="none" spc="0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</a:t>
            </a:r>
            <a:r>
              <a:rPr lang="ru-RU" sz="2000" b="1" cap="none" spc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cap="none" spc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2000" b="1" cap="none" spc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cap="none" spc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cap="none" spc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Красноградського </a:t>
            </a:r>
            <a:r>
              <a:rPr lang="ru-RU" sz="2000" b="1" cap="none" spc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2000" b="1" cap="none" spc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№3 </a:t>
            </a:r>
            <a:endParaRPr lang="ru-RU" sz="2000" b="1" cap="none" spc="0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uk-UA" sz="2000" b="1" cap="none" spc="0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Меднікова</a:t>
            </a:r>
            <a:r>
              <a:rPr lang="uk-UA" sz="2000" b="1" cap="none" spc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Людмила Петрівна,заступник директора </a:t>
            </a:r>
            <a:r>
              <a:rPr lang="uk-UA" sz="2000" b="1" cap="none" spc="0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Красноградського</a:t>
            </a:r>
            <a:r>
              <a:rPr lang="uk-UA" sz="2000" b="1" cap="none" spc="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ЦДЮТ</a:t>
            </a:r>
            <a:endParaRPr lang="ru-RU" sz="2000" b="1" cap="none" spc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66446" y="0"/>
            <a:ext cx="101479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Міністерство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освіти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і науки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України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Департамент науки і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освіти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Харківської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обласної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воєнної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державної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адміністрації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Харківське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територіальне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відділення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МАН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України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319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336" y="190919"/>
            <a:ext cx="6755803" cy="1046211"/>
          </a:xfrm>
        </p:spPr>
        <p:txBody>
          <a:bodyPr/>
          <a:lstStyle/>
          <a:p>
            <a:pPr algn="ctr"/>
            <a:r>
              <a:rPr lang="ru-RU" dirty="0" smtClean="0"/>
              <a:t>Актуальність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6518" y="1516828"/>
            <a:ext cx="5712311" cy="4401205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indent="365125"/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З</a:t>
            </a:r>
            <a:r>
              <a:rPr lang="ru-RU" sz="40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береження</a:t>
            </a:r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унікальних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видань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щодо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історії та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розвитку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науки,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зокрема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, 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сільськогосподарської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,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однієї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з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провідних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 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наукових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установ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на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Україні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 Красноградської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Дослідної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станції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604" y="193638"/>
            <a:ext cx="4183747" cy="53386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282927" y="5754778"/>
            <a:ext cx="4701091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Книги з </a:t>
            </a:r>
            <a:r>
              <a:rPr lang="ru-RU" dirty="0" err="1"/>
              <a:t>приватної</a:t>
            </a:r>
            <a:r>
              <a:rPr lang="ru-RU" dirty="0"/>
              <a:t> </a:t>
            </a:r>
            <a:r>
              <a:rPr lang="ru-RU" dirty="0" err="1"/>
              <a:t>бібліотеки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наукового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співробітника</a:t>
            </a:r>
            <a:r>
              <a:rPr lang="ru-RU" dirty="0" smtClean="0"/>
              <a:t> </a:t>
            </a:r>
            <a:r>
              <a:rPr lang="ru-RU" dirty="0" err="1" smtClean="0"/>
              <a:t>С.К.Грузінова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9460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29133"/>
          </a:xfrm>
        </p:spPr>
        <p:txBody>
          <a:bodyPr/>
          <a:lstStyle/>
          <a:p>
            <a:pPr algn="ctr"/>
            <a:r>
              <a:rPr lang="ru-RU" dirty="0"/>
              <a:t>Мета дослідження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4531" y="2179942"/>
            <a:ext cx="7635884" cy="3170099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indent="365125"/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Мета </a:t>
            </a:r>
            <a:r>
              <a:rPr lang="ru-RU" sz="40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даного</a:t>
            </a:r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дослідження є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знайомство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з 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історичними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аспектами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діяльності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наукової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установи на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основі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архівних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матеріалів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та 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бібліотечного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фонду Красноградської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Дослідної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станції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періоду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 1910-2022 </a:t>
            </a:r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років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6" r="3123" b="6007"/>
          <a:stretch/>
        </p:blipFill>
        <p:spPr>
          <a:xfrm>
            <a:off x="8024647" y="2186697"/>
            <a:ext cx="4051739" cy="3205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81287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"/>
            <a:ext cx="10058400" cy="1007917"/>
          </a:xfrm>
        </p:spPr>
        <p:txBody>
          <a:bodyPr/>
          <a:lstStyle/>
          <a:p>
            <a:r>
              <a:rPr lang="ru-RU" dirty="0"/>
              <a:t>Предмет та </a:t>
            </a:r>
            <a:r>
              <a:rPr lang="ru-RU" dirty="0" err="1"/>
              <a:t>об’єкт</a:t>
            </a:r>
            <a:r>
              <a:rPr lang="ru-RU" dirty="0"/>
              <a:t> дослідження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1797" y="1745673"/>
            <a:ext cx="8623068" cy="1446550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Об’єкт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дослідження – ДПДГ Красноградське (Красноградська 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Дослідна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станція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).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76698" y="4014740"/>
            <a:ext cx="9293630" cy="2123658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Предмет дослідження –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історико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-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біографічні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матеріали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щодо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діяльності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Красноградської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Дослідної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станції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56339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Завдання дослідження 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4676" y="1909080"/>
            <a:ext cx="11515899" cy="3477875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-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	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Ознайомитись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з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фаховими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матеріалами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приватної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бібліотеки</a:t>
            </a: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 </a:t>
            </a:r>
            <a:r>
              <a:rPr lang="ru-RU" sz="44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Грузінова</a:t>
            </a: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С.К.  та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архівними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матеріалами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наукової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установи.</a:t>
            </a:r>
          </a:p>
          <a:p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-	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Здійснити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аналіз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досягнень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науковців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протягом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років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існування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станції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03994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50726"/>
            <a:ext cx="10058400" cy="1155560"/>
          </a:xfrm>
        </p:spPr>
        <p:txBody>
          <a:bodyPr/>
          <a:lstStyle/>
          <a:p>
            <a:r>
              <a:rPr lang="ru-RU" dirty="0"/>
              <a:t>Методи дослідження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2756" y="1436914"/>
            <a:ext cx="11959244" cy="4647426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lvl="0" indent="365125" defTabSz="457200"/>
            <a:r>
              <a:rPr lang="uk-UA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Під час дослідження, що проводилось на території </a:t>
            </a:r>
            <a:r>
              <a:rPr lang="uk-UA" sz="36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Красноградської</a:t>
            </a:r>
            <a:r>
              <a:rPr lang="uk-UA" sz="36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Дослідної станції здійснено:</a:t>
            </a:r>
            <a:endParaRPr lang="uk-UA" sz="3600" b="1" dirty="0">
              <a:solidFill>
                <a:schemeClr val="bg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marL="571500" lvl="0" indent="-571500" defTabSz="457200">
              <a:buFont typeface="Wingdings" panose="05000000000000000000" pitchFamily="2" charset="2"/>
              <a:buChar char="Ø"/>
            </a:pPr>
            <a:r>
              <a:rPr lang="uk-UA" sz="32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консультація з </a:t>
            </a:r>
            <a:r>
              <a:rPr lang="uk-UA" sz="32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С.К. </a:t>
            </a:r>
            <a:r>
              <a:rPr lang="uk-UA" sz="32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Грузіновим</a:t>
            </a:r>
            <a:r>
              <a:rPr lang="uk-UA" sz="32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uk-UA" sz="32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(</a:t>
            </a:r>
            <a:r>
              <a:rPr lang="uk-UA" sz="32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провідним </a:t>
            </a:r>
            <a:r>
              <a:rPr lang="uk-UA" sz="32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науковиь</a:t>
            </a:r>
            <a:r>
              <a:rPr lang="uk-UA" sz="32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uk-UA" sz="32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співробітникот</a:t>
            </a:r>
            <a:r>
              <a:rPr lang="uk-UA" sz="32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Дослідної станції);</a:t>
            </a:r>
            <a:endParaRPr lang="uk-UA" sz="3200" b="1" dirty="0">
              <a:solidFill>
                <a:schemeClr val="bg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marL="571500" lvl="0" indent="-571500" defTabSz="457200">
              <a:buFont typeface="Wingdings" panose="05000000000000000000" pitchFamily="2" charset="2"/>
              <a:buChar char="Ø"/>
            </a:pPr>
            <a:r>
              <a:rPr lang="uk-UA" sz="32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інтерв'ювання </a:t>
            </a:r>
            <a:r>
              <a:rPr lang="uk-UA" sz="32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Кулініча</a:t>
            </a:r>
            <a:r>
              <a:rPr lang="uk-UA" sz="32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ОО. </a:t>
            </a:r>
            <a:r>
              <a:rPr lang="uk-UA" sz="32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(</a:t>
            </a:r>
            <a:r>
              <a:rPr lang="uk-UA" sz="32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наукового співробітника Дослідної станції,</a:t>
            </a:r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що </a:t>
            </a:r>
            <a:r>
              <a:rPr lang="ru-RU" sz="32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очолює</a:t>
            </a:r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2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лабораторію</a:t>
            </a:r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2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селекції</a:t>
            </a: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2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зернобобових</a:t>
            </a:r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культур</a:t>
            </a:r>
            <a:r>
              <a:rPr lang="uk-UA" sz="32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);</a:t>
            </a:r>
            <a:endParaRPr lang="uk-UA" sz="3200" b="1" dirty="0">
              <a:solidFill>
                <a:schemeClr val="bg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marL="571500" lvl="0" indent="-571500" defTabSz="457200">
              <a:buFont typeface="Wingdings" panose="05000000000000000000" pitchFamily="2" charset="2"/>
              <a:buChar char="Ø"/>
            </a:pPr>
            <a:r>
              <a:rPr lang="uk-UA" sz="32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опитування жителів міста </a:t>
            </a:r>
            <a:r>
              <a:rPr lang="uk-UA" sz="32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стосовно діяльності станції в різні історичні періоди;</a:t>
            </a:r>
            <a:endParaRPr lang="uk-UA" sz="3200" b="1" dirty="0">
              <a:solidFill>
                <a:schemeClr val="bg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marL="571500" lvl="0" indent="-571500" defTabSz="457200">
              <a:buFont typeface="Wingdings" panose="05000000000000000000" pitchFamily="2" charset="2"/>
              <a:buChar char="Ø"/>
            </a:pPr>
            <a:r>
              <a:rPr lang="uk-UA" sz="32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опрацювання літературних джерел, наданих працівниками Краєзнавчого </a:t>
            </a:r>
            <a:r>
              <a:rPr lang="uk-UA" sz="32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музею та </a:t>
            </a:r>
            <a:r>
              <a:rPr lang="ru-RU" sz="32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Інститутом</a:t>
            </a: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2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зернових</a:t>
            </a: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культур НААН </a:t>
            </a:r>
            <a:r>
              <a:rPr lang="ru-RU" sz="32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України</a:t>
            </a:r>
            <a:endParaRPr lang="uk-UA" sz="3200" b="1" dirty="0">
              <a:solidFill>
                <a:schemeClr val="bg2">
                  <a:lumMod val="50000"/>
                </a:schemeClr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116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27055"/>
          </a:xfrm>
        </p:spPr>
        <p:txBody>
          <a:bodyPr/>
          <a:lstStyle/>
          <a:p>
            <a:r>
              <a:rPr lang="ru-RU" dirty="0"/>
              <a:t>Матеріали дослідження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30621" y="1630023"/>
            <a:ext cx="3624349" cy="3970318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indent="365125"/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Під 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час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екскурсії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на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Красноградську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Дослідну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станцію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6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було</a:t>
            </a: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виявлено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6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дві</a:t>
            </a: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книги, що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відносяться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до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рідкісних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1896 та 1912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років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6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видання</a:t>
            </a:r>
            <a:endParaRPr lang="ru-RU" sz="3600" b="1" dirty="0">
              <a:solidFill>
                <a:schemeClr val="bg2">
                  <a:lumMod val="50000"/>
                </a:schemeClr>
              </a:solidFill>
              <a:latin typeface="Gabriola" panose="04040605051002020D02" pitchFamily="8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1804" y="1391186"/>
            <a:ext cx="5742930" cy="398103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221538" y="5572757"/>
            <a:ext cx="5237019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І</a:t>
            </a:r>
            <a:r>
              <a:rPr lang="ru-RU" dirty="0" smtClean="0"/>
              <a:t>.С. </a:t>
            </a:r>
            <a:r>
              <a:rPr lang="ru-RU" dirty="0" err="1" smtClean="0"/>
              <a:t>Гру</a:t>
            </a:r>
            <a:r>
              <a:rPr lang="uk-UA" dirty="0" err="1" smtClean="0"/>
              <a:t>зінова</a:t>
            </a:r>
            <a:r>
              <a:rPr lang="uk-UA" dirty="0" smtClean="0"/>
              <a:t>, завідувач </a:t>
            </a:r>
            <a:r>
              <a:rPr lang="uk-UA" dirty="0"/>
              <a:t>бібліотекою  </a:t>
            </a:r>
            <a:r>
              <a:rPr lang="uk-UA" dirty="0" err="1"/>
              <a:t>Красноградської</a:t>
            </a:r>
            <a:r>
              <a:rPr lang="uk-UA" dirty="0"/>
              <a:t> Дослідної </a:t>
            </a:r>
            <a:r>
              <a:rPr lang="uk-UA" dirty="0" smtClean="0"/>
              <a:t>станції, 1998 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967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1189" y="-332508"/>
            <a:ext cx="10058400" cy="1392382"/>
          </a:xfrm>
        </p:spPr>
        <p:txBody>
          <a:bodyPr/>
          <a:lstStyle/>
          <a:p>
            <a:r>
              <a:rPr lang="ru-RU" dirty="0"/>
              <a:t>Матеріали дослідження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5571189"/>
            <a:ext cx="605166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err="1" smtClean="0"/>
              <a:t>Науковець</a:t>
            </a:r>
            <a:r>
              <a:rPr lang="ru-RU" dirty="0" smtClean="0"/>
              <a:t> -</a:t>
            </a:r>
            <a:r>
              <a:rPr lang="ru-RU" dirty="0" err="1" smtClean="0"/>
              <a:t>селекціонер</a:t>
            </a:r>
            <a:r>
              <a:rPr lang="ru-RU" dirty="0" smtClean="0"/>
              <a:t> </a:t>
            </a:r>
            <a:r>
              <a:rPr lang="ru-RU" dirty="0"/>
              <a:t>по </a:t>
            </a:r>
            <a:r>
              <a:rPr lang="ru-RU" dirty="0" err="1"/>
              <a:t>зерно¬бобовим</a:t>
            </a:r>
            <a:r>
              <a:rPr lang="ru-RU" dirty="0"/>
              <a:t> </a:t>
            </a:r>
            <a:r>
              <a:rPr lang="ru-RU" dirty="0" smtClean="0"/>
              <a:t>культурам </a:t>
            </a:r>
            <a:r>
              <a:rPr lang="ru-RU" dirty="0" err="1" smtClean="0"/>
              <a:t>С.І.Чорнобривенко</a:t>
            </a:r>
            <a:r>
              <a:rPr lang="ru-RU" dirty="0" smtClean="0"/>
              <a:t> на </a:t>
            </a:r>
            <a:r>
              <a:rPr lang="ru-RU" dirty="0" err="1" smtClean="0"/>
              <a:t>ділянках</a:t>
            </a:r>
            <a:r>
              <a:rPr lang="ru-RU" dirty="0" smtClean="0"/>
              <a:t> гороху, 60- </a:t>
            </a:r>
            <a:r>
              <a:rPr lang="ru-RU" dirty="0" err="1" smtClean="0"/>
              <a:t>ті</a:t>
            </a:r>
            <a:r>
              <a:rPr lang="ru-RU" dirty="0" smtClean="0"/>
              <a:t> роки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80" y="1215737"/>
            <a:ext cx="5738349" cy="4126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073" y="1319646"/>
            <a:ext cx="5756563" cy="4000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6267796" y="5546926"/>
            <a:ext cx="5735782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err="1" smtClean="0"/>
              <a:t>Міністр</a:t>
            </a:r>
            <a:r>
              <a:rPr lang="ru-RU" dirty="0" smtClean="0"/>
              <a:t> с/г СРСР В.В. Мацкевич на Красноградській </a:t>
            </a:r>
            <a:r>
              <a:rPr lang="ru-RU" dirty="0" err="1" smtClean="0"/>
              <a:t>Дослідній</a:t>
            </a:r>
            <a:r>
              <a:rPr lang="ru-RU" dirty="0" smtClean="0"/>
              <a:t> </a:t>
            </a:r>
            <a:r>
              <a:rPr lang="ru-RU" dirty="0" err="1" smtClean="0"/>
              <a:t>станції</a:t>
            </a:r>
            <a:r>
              <a:rPr lang="ru-RU" dirty="0" smtClean="0"/>
              <a:t>, 1965 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6347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0"/>
            <a:ext cx="10058400" cy="1028700"/>
          </a:xfrm>
        </p:spPr>
        <p:txBody>
          <a:bodyPr>
            <a:normAutofit/>
          </a:bodyPr>
          <a:lstStyle/>
          <a:p>
            <a:r>
              <a:rPr lang="ru-RU" dirty="0"/>
              <a:t>Матеріали дослідження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74" y="1205299"/>
            <a:ext cx="6114834" cy="4071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849" y="1278081"/>
            <a:ext cx="5456959" cy="4185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477001" y="5514594"/>
            <a:ext cx="5373624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dirty="0" smtClean="0"/>
              <a:t>Директори </a:t>
            </a:r>
            <a:r>
              <a:rPr lang="uk-UA" dirty="0" err="1" smtClean="0"/>
              <a:t>Красноградської</a:t>
            </a:r>
            <a:r>
              <a:rPr lang="uk-UA" dirty="0" smtClean="0"/>
              <a:t> Дослідної станції Г.М. Білоус(1969-2000) та І.О. </a:t>
            </a:r>
            <a:r>
              <a:rPr lang="uk-UA" dirty="0" err="1" smtClean="0"/>
              <a:t>Кобос</a:t>
            </a:r>
            <a:r>
              <a:rPr lang="uk-UA" dirty="0" smtClean="0"/>
              <a:t> (2000-2021)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29399" y="5517634"/>
            <a:ext cx="4906471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dirty="0" err="1" smtClean="0"/>
              <a:t>Кукурудзяно</a:t>
            </a:r>
            <a:r>
              <a:rPr lang="uk-UA" dirty="0" smtClean="0"/>
              <a:t>- сушильний корпус, 90- ті роки.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7115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682" y="124692"/>
            <a:ext cx="10791998" cy="1070264"/>
          </a:xfrm>
        </p:spPr>
        <p:txBody>
          <a:bodyPr/>
          <a:lstStyle/>
          <a:p>
            <a:r>
              <a:rPr lang="ru-RU" dirty="0"/>
              <a:t>Матеріали дослідження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" t="996" r="2774" b="7539"/>
          <a:stretch/>
        </p:blipFill>
        <p:spPr>
          <a:xfrm>
            <a:off x="246344" y="1267691"/>
            <a:ext cx="4689337" cy="3896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45473" y="5399948"/>
            <a:ext cx="480060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err="1" smtClean="0"/>
              <a:t>Лабораторія</a:t>
            </a:r>
            <a:r>
              <a:rPr lang="ru-RU" dirty="0" smtClean="0"/>
              <a:t> </a:t>
            </a:r>
            <a:r>
              <a:rPr lang="ru-RU" dirty="0" err="1" smtClean="0"/>
              <a:t>селекції</a:t>
            </a:r>
            <a:r>
              <a:rPr lang="ru-RU" dirty="0" smtClean="0"/>
              <a:t> </a:t>
            </a:r>
            <a:r>
              <a:rPr lang="ru-RU" dirty="0" err="1" smtClean="0"/>
              <a:t>зернобобових</a:t>
            </a:r>
            <a:r>
              <a:rPr lang="ru-RU" dirty="0" smtClean="0"/>
              <a:t> культур, 1999 р.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591" y="203660"/>
            <a:ext cx="3658291" cy="2664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6409" y="1903614"/>
            <a:ext cx="3515591" cy="2576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044" y="3867496"/>
            <a:ext cx="3779520" cy="2834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5116785" y="1764668"/>
            <a:ext cx="298126" cy="45243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err="1" smtClean="0"/>
              <a:t>Дослідні</a:t>
            </a:r>
            <a:endParaRPr lang="ru-RU" dirty="0" smtClean="0"/>
          </a:p>
          <a:p>
            <a:r>
              <a:rPr lang="ru-RU" dirty="0" smtClean="0"/>
              <a:t> ділянки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 rot="19530115">
            <a:off x="5570660" y="2130430"/>
            <a:ext cx="10070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accent4">
                    <a:lumMod val="75000"/>
                  </a:schemeClr>
                </a:solidFill>
              </a:rPr>
              <a:t>віки</a:t>
            </a:r>
            <a:endParaRPr lang="ru-RU" sz="3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35183" y="2945075"/>
            <a:ext cx="13840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chemeClr val="accent4">
                    <a:lumMod val="75000"/>
                  </a:schemeClr>
                </a:solidFill>
              </a:rPr>
              <a:t>гороху</a:t>
            </a:r>
            <a:endParaRPr lang="ru-RU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452581">
            <a:off x="5672154" y="4364422"/>
            <a:ext cx="10518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chemeClr val="accent4">
                    <a:lumMod val="75000"/>
                  </a:schemeClr>
                </a:solidFill>
              </a:rPr>
              <a:t>чини</a:t>
            </a:r>
            <a:endParaRPr lang="ru-RU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Стрелка вверх 13"/>
          <p:cNvSpPr/>
          <p:nvPr/>
        </p:nvSpPr>
        <p:spPr>
          <a:xfrm rot="3452653">
            <a:off x="6287894" y="1777641"/>
            <a:ext cx="198409" cy="2166286"/>
          </a:xfrm>
          <a:prstGeom prst="up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5552902" y="3524597"/>
            <a:ext cx="3125586" cy="185374"/>
          </a:xfrm>
          <a:prstGeom prst="righ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1286707">
            <a:off x="5387430" y="4202458"/>
            <a:ext cx="2146732" cy="196970"/>
          </a:xfrm>
          <a:prstGeom prst="righ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235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55865"/>
            <a:ext cx="10058400" cy="716971"/>
          </a:xfrm>
        </p:spPr>
        <p:txBody>
          <a:bodyPr/>
          <a:lstStyle/>
          <a:p>
            <a:r>
              <a:rPr lang="ru-RU" dirty="0"/>
              <a:t>Матеріали дослідження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6" r="2108" b="12954"/>
          <a:stretch/>
        </p:blipFill>
        <p:spPr>
          <a:xfrm>
            <a:off x="0" y="1231862"/>
            <a:ext cx="6728293" cy="4125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66645" y="5615885"/>
            <a:ext cx="463479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dirty="0" err="1" smtClean="0"/>
              <a:t>Лабораторія</a:t>
            </a:r>
            <a:r>
              <a:rPr lang="ru-RU" dirty="0" smtClean="0"/>
              <a:t> </a:t>
            </a:r>
            <a:r>
              <a:rPr lang="ru-RU" dirty="0" err="1" smtClean="0"/>
              <a:t>технології</a:t>
            </a:r>
            <a:r>
              <a:rPr lang="ru-RU" dirty="0" smtClean="0"/>
              <a:t> кукурудзи, 2002 р.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7145" y="758178"/>
            <a:ext cx="4238797" cy="30038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45692" y="3574473"/>
            <a:ext cx="3889585" cy="2361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742" y="2202873"/>
            <a:ext cx="2487584" cy="3316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7127783" y="5970050"/>
            <a:ext cx="401872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dirty="0" err="1" smtClean="0"/>
              <a:t>Дослідні</a:t>
            </a:r>
            <a:r>
              <a:rPr lang="ru-RU" dirty="0" smtClean="0"/>
              <a:t> ділянки кукурудзи, 2019 р.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4931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35083"/>
            <a:ext cx="10058400" cy="685799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0000">
                    <a:lumMod val="75000"/>
                    <a:lumOff val="25000"/>
                  </a:srgbClr>
                </a:solidFill>
              </a:rPr>
              <a:t>Матеріали дослідження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" r="6392" b="12945"/>
          <a:stretch/>
        </p:blipFill>
        <p:spPr>
          <a:xfrm>
            <a:off x="5549462" y="2222939"/>
            <a:ext cx="6527532" cy="3551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686421" y="5798127"/>
            <a:ext cx="440101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err="1" smtClean="0"/>
              <a:t>Лабораторія</a:t>
            </a:r>
            <a:r>
              <a:rPr lang="ru-RU" dirty="0" smtClean="0"/>
              <a:t> </a:t>
            </a:r>
            <a:r>
              <a:rPr lang="ru-RU" dirty="0" err="1" smtClean="0"/>
              <a:t>польових</a:t>
            </a:r>
            <a:r>
              <a:rPr lang="ru-RU" dirty="0" smtClean="0"/>
              <a:t> культур, 2002 р.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58230" y="4638006"/>
            <a:ext cx="433067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dirty="0" err="1" smtClean="0"/>
              <a:t>Збір</a:t>
            </a:r>
            <a:r>
              <a:rPr lang="ru-RU" dirty="0" smtClean="0"/>
              <a:t> урожаю </a:t>
            </a:r>
            <a:r>
              <a:rPr lang="ru-RU" dirty="0" err="1" smtClean="0"/>
              <a:t>зернових</a:t>
            </a:r>
            <a:r>
              <a:rPr lang="ru-RU" dirty="0" smtClean="0"/>
              <a:t> культур, </a:t>
            </a:r>
            <a:r>
              <a:rPr lang="ru-RU" dirty="0" smtClean="0"/>
              <a:t>19</a:t>
            </a:r>
            <a:r>
              <a:rPr lang="ru-RU" dirty="0" smtClean="0"/>
              <a:t>82 </a:t>
            </a:r>
            <a:r>
              <a:rPr lang="ru-RU" dirty="0" smtClean="0"/>
              <a:t>р</a:t>
            </a:r>
            <a:r>
              <a:rPr lang="ru-RU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6" t="7707" r="2096" b="6735"/>
          <a:stretch/>
        </p:blipFill>
        <p:spPr>
          <a:xfrm>
            <a:off x="0" y="867934"/>
            <a:ext cx="5864773" cy="3704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1838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7671" y="187037"/>
            <a:ext cx="10058400" cy="883228"/>
          </a:xfrm>
        </p:spPr>
        <p:txBody>
          <a:bodyPr/>
          <a:lstStyle/>
          <a:p>
            <a:r>
              <a:rPr lang="ru-RU" dirty="0"/>
              <a:t>Матеріали дослідження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720" y="1298863"/>
            <a:ext cx="5638879" cy="43626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54660" y="5855462"/>
            <a:ext cx="448673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err="1" smtClean="0"/>
              <a:t>Консультація</a:t>
            </a:r>
            <a:r>
              <a:rPr lang="ru-RU" dirty="0" smtClean="0"/>
              <a:t> </a:t>
            </a:r>
            <a:r>
              <a:rPr lang="ru-RU" dirty="0"/>
              <a:t>з  С.К. </a:t>
            </a:r>
            <a:r>
              <a:rPr lang="ru-RU" dirty="0" err="1" smtClean="0"/>
              <a:t>Грузіновим</a:t>
            </a:r>
            <a:r>
              <a:rPr lang="ru-RU" dirty="0" smtClean="0"/>
              <a:t>, 2023 р.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" t="16908" r="16862" b="10145"/>
          <a:stretch/>
        </p:blipFill>
        <p:spPr>
          <a:xfrm>
            <a:off x="6598227" y="1246909"/>
            <a:ext cx="5317167" cy="45580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6384832" y="5901428"/>
            <a:ext cx="526535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dirty="0"/>
              <a:t>Стан </a:t>
            </a:r>
            <a:r>
              <a:rPr lang="ru-RU" dirty="0" err="1"/>
              <a:t>полів</a:t>
            </a:r>
            <a:r>
              <a:rPr lang="ru-RU" dirty="0"/>
              <a:t> </a:t>
            </a:r>
            <a:r>
              <a:rPr lang="ru-RU" dirty="0" err="1"/>
              <a:t>Дослідної</a:t>
            </a:r>
            <a:r>
              <a:rPr lang="ru-RU" dirty="0"/>
              <a:t> </a:t>
            </a:r>
            <a:r>
              <a:rPr lang="ru-RU" dirty="0" err="1"/>
              <a:t>станції</a:t>
            </a:r>
            <a:r>
              <a:rPr lang="ru-RU" dirty="0"/>
              <a:t>. </a:t>
            </a:r>
            <a:r>
              <a:rPr lang="ru-RU" dirty="0" err="1"/>
              <a:t>Березень</a:t>
            </a:r>
            <a:r>
              <a:rPr lang="ru-RU" dirty="0"/>
              <a:t>, 2023 р.</a:t>
            </a:r>
          </a:p>
        </p:txBody>
      </p:sp>
    </p:spTree>
    <p:extLst>
      <p:ext uri="{BB962C8B-B14F-4D97-AF65-F5344CB8AC3E}">
        <p14:creationId xmlns:p14="http://schemas.microsoft.com/office/powerpoint/2010/main" val="931991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Висновки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97220" y="2082284"/>
            <a:ext cx="10651830" cy="4154984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indent="533400"/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Під час </a:t>
            </a:r>
            <a:r>
              <a:rPr lang="ru-RU" sz="44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дослідження</a:t>
            </a: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 </a:t>
            </a:r>
            <a:r>
              <a:rPr lang="ru-RU" sz="44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ознайомились</a:t>
            </a: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з</a:t>
            </a: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історико</a:t>
            </a: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- </a:t>
            </a:r>
            <a:r>
              <a:rPr lang="ru-RU" sz="44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біографічними</a:t>
            </a: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матеріалами</a:t>
            </a: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щодо</a:t>
            </a: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діяльності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Красноградської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Дослідної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станції</a:t>
            </a: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, </a:t>
            </a:r>
            <a:r>
              <a:rPr lang="ru-RU" sz="44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науковим</a:t>
            </a: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бібліотечним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фондом та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унікальними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виданнями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, </a:t>
            </a:r>
            <a:r>
              <a:rPr lang="ru-RU" sz="44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які</a:t>
            </a: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допомогли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з</a:t>
            </a:r>
            <a:r>
              <a:rPr lang="ru-RU" sz="44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дійснити</a:t>
            </a: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аналіз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досягнень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науковців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протягом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років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існування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4400" b="1" dirty="0" err="1" smtClean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станції</a:t>
            </a:r>
            <a:r>
              <a:rPr lang="ru-RU" sz="4400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endParaRPr lang="ru-RU" sz="4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021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Практичне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1794" y="1316057"/>
            <a:ext cx="7093529" cy="5078313"/>
          </a:xfrm>
          <a:prstGeom prst="rect">
            <a:avLst/>
          </a:prstGeom>
        </p:spPr>
        <p:style>
          <a:lnRef idx="1">
            <a:schemeClr val="accent4"/>
          </a:lnRef>
          <a:fillRef idx="1001">
            <a:schemeClr val="lt2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Практичне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значення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одержаних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результатів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вбачається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нами в можливості привернути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увагу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громадськості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до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історичного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 та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наукового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спадку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нашого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народу,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використання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матеріалу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на уроках історії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України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,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досягнень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у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галузі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сільського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господарства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,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біології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,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факультативних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та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практичних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заняттях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та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працівниками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музейних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установ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Gabriola" panose="04040605051002020D02" pitchFamily="82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43959" y="1695797"/>
            <a:ext cx="4815037" cy="3048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10433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СПИСОК ВИКОРИСТАНИХ ДЖЕРЕЛ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98516" y="1400698"/>
            <a:ext cx="11089179" cy="503387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Красноградський район // Історія міст і сіл Харківської області: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Бібліогр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покажч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Ч. 2. /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Харк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наук. б-ка ім.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В.Г.Короленка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Харк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обл.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наук. б-ка. – Х., 2004. – С. 128-139.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УААН ІЗГ// Красноградській Дослідній станції- 95 років В.В. Хмара, А.І.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Клиша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В.С. Чумак, С.К.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Грузінов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.-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Красноград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2005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https://institut-zerna.com/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https://figshare.com/articles/journal_contribution/The_Role_of_Libraries_In_Publishing_Of_Katerinoslav_In_The_Secondhalf_Of_The_19th_The_Beginning_Of_The_20th_Centuries/4252601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https://www.facebook.com/groups/421334225037372/permalink/1018023842035071/?paipv=0&amp;eav=AfYnP8oSp5VqD06RFcNltuYi_bLjsTV3kuQCO-kuWh5LWVWGHarQ5Cbj5Ibg2PKJHGc&amp;_rdr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https://www.radiosvoboda.org/a/minusnyky-ussr-pokarannya-prostorom/31672519.html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https://vesti.dp.ua/v-dnepre-vojna-prevratila-v-ruiny-unikalnyj-dom-foto/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https://shron1.chtyvo.org.ua/Tymoshyk_Mykola/Istoriia_vydavnychoi_spravy.pdf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344679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Оранжевый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Times New Roman/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612</TotalTime>
  <Words>565</Words>
  <Application>Microsoft Office PowerPoint</Application>
  <PresentationFormat>Широкоэкранный</PresentationFormat>
  <Paragraphs>64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Gabriola</vt:lpstr>
      <vt:lpstr>Times New Roman</vt:lpstr>
      <vt:lpstr>Wingdings</vt:lpstr>
      <vt:lpstr>Ретро</vt:lpstr>
      <vt:lpstr>                          ВІДКРИТА КНИГА КРАСНОГРАДСЬКОЇ ДОСЛІДНОЇ СТАНЦІЇ   (на основі матеріалів бібліотеки наукового співробітника Грузінова С.К.)</vt:lpstr>
      <vt:lpstr>Актуальність </vt:lpstr>
      <vt:lpstr>Мета дослідження </vt:lpstr>
      <vt:lpstr>Предмет та об’єкт дослідження </vt:lpstr>
      <vt:lpstr>Завдання дослідження  </vt:lpstr>
      <vt:lpstr>Методи дослідження </vt:lpstr>
      <vt:lpstr>Матеріали дослідження </vt:lpstr>
      <vt:lpstr>Матеріали дослідження </vt:lpstr>
      <vt:lpstr>Матеріали дослідження </vt:lpstr>
      <vt:lpstr>Матеріали дослідження </vt:lpstr>
      <vt:lpstr>Матеріали дослідження </vt:lpstr>
      <vt:lpstr>Матеріали дослідження </vt:lpstr>
      <vt:lpstr>Матеріали дослідження </vt:lpstr>
      <vt:lpstr>Висновки</vt:lpstr>
      <vt:lpstr>Практичне значення  </vt:lpstr>
      <vt:lpstr>СПИСОК ВИКОРИСТАНИХ ДЖЕРЕЛ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Евгений</dc:creator>
  <cp:lastModifiedBy>Евгений</cp:lastModifiedBy>
  <cp:revision>32</cp:revision>
  <dcterms:created xsi:type="dcterms:W3CDTF">2023-03-22T21:17:31Z</dcterms:created>
  <dcterms:modified xsi:type="dcterms:W3CDTF">2023-04-25T21:06:27Z</dcterms:modified>
</cp:coreProperties>
</file>