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4"/>
  </p:notesMasterIdLst>
  <p:sldIdLst>
    <p:sldId id="256" r:id="rId2"/>
    <p:sldId id="257" r:id="rId3"/>
    <p:sldId id="258" r:id="rId4"/>
    <p:sldId id="266" r:id="rId5"/>
    <p:sldId id="259" r:id="rId6"/>
    <p:sldId id="260" r:id="rId7"/>
    <p:sldId id="268" r:id="rId8"/>
    <p:sldId id="261" r:id="rId9"/>
    <p:sldId id="267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1EE1B2-B886-4AA0-A97A-E6CEDBBD4D4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610A9-A88A-47EB-9904-C38169D811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246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6610A9-A88A-47EB-9904-C38169D811C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955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61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97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00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5444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35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885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32165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92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321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889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342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30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201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301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590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70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0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AD62E1E-EEA4-4381-AD89-1263BCE3E3C7}" type="datetimeFigureOut">
              <a:rPr lang="ru-RU" smtClean="0"/>
              <a:t>22.04.2023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2EF1C0A-B206-4C09-B314-6CC1845DD4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19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2plus2.ua/novyny/noviy-simvol-ukrainskoi-nezlamnosti-zvidki-vzyavsya-legendarniy-keramichniy-pivnik" TargetMode="External"/><Relationship Id="rId2" Type="http://schemas.openxmlformats.org/officeDocument/2006/relationships/hyperlink" Target="https://gre4ka.info/statti/69284-symvol-nezlamnosti-v-chasy-viiny-abo-de-znaity-borodianskoho-pivnyka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9812" y="1362455"/>
            <a:ext cx="7853082" cy="2024209"/>
          </a:xfrm>
        </p:spPr>
        <p:txBody>
          <a:bodyPr/>
          <a:lstStyle/>
          <a:p>
            <a:r>
              <a:rPr lang="ru-RU" sz="2000" dirty="0" err="1" smtClean="0"/>
              <a:t>Всеукраїнський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інтерактивний</a:t>
            </a:r>
            <a:r>
              <a:rPr lang="ru-RU" sz="2000" dirty="0" smtClean="0"/>
              <a:t> конкурс </a:t>
            </a:r>
            <a:r>
              <a:rPr lang="ru-RU" sz="2000" dirty="0" smtClean="0"/>
              <a:t>«МАН-</a:t>
            </a:r>
            <a:r>
              <a:rPr lang="ru-RU" sz="2000" dirty="0" err="1" smtClean="0"/>
              <a:t>Юніор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Дослідник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Історик-юніор</a:t>
            </a:r>
            <a:r>
              <a:rPr lang="ru-RU" sz="2000" dirty="0" smtClean="0"/>
              <a:t>»</a:t>
            </a:r>
            <a:br>
              <a:rPr lang="ru-RU" sz="2000" dirty="0" smtClean="0"/>
            </a:br>
            <a:r>
              <a:rPr lang="uk-UA" sz="2400" b="1" dirty="0" smtClean="0"/>
              <a:t>Керамічний </a:t>
            </a:r>
            <a:r>
              <a:rPr lang="uk-UA" sz="2400" b="1" dirty="0" smtClean="0"/>
              <a:t> </a:t>
            </a:r>
            <a:r>
              <a:rPr lang="uk-UA" sz="2400" b="1" dirty="0"/>
              <a:t>«Півник» – оберіг родини і символ незламності </a:t>
            </a:r>
            <a:r>
              <a:rPr lang="uk-UA" sz="2400" b="1" dirty="0" smtClean="0"/>
              <a:t>України</a:t>
            </a:r>
            <a:br>
              <a:rPr lang="uk-UA" sz="2400" b="1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62272" y="3657596"/>
            <a:ext cx="5045795" cy="1719075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Автор </a:t>
            </a:r>
            <a:r>
              <a:rPr lang="uk-UA" dirty="0" err="1" smtClean="0"/>
              <a:t>проєкту</a:t>
            </a:r>
            <a:r>
              <a:rPr lang="uk-UA" dirty="0" smtClean="0"/>
              <a:t>: </a:t>
            </a:r>
            <a:r>
              <a:rPr lang="uk-UA" dirty="0" smtClean="0"/>
              <a:t>Забіжко </a:t>
            </a:r>
            <a:r>
              <a:rPr lang="uk-UA" dirty="0"/>
              <a:t>Катерина </a:t>
            </a:r>
            <a:r>
              <a:rPr lang="uk-UA" dirty="0" smtClean="0"/>
              <a:t>Андріївна, здобувач освіти  гуртка </a:t>
            </a:r>
            <a:r>
              <a:rPr lang="uk-UA" dirty="0"/>
              <a:t>«Юні географи-дослідники» Васильківського центру дитячої та юнацької творчості на базі </a:t>
            </a:r>
            <a:r>
              <a:rPr lang="uk-UA" dirty="0" err="1"/>
              <a:t>Здорівської</a:t>
            </a:r>
            <a:r>
              <a:rPr lang="uk-UA" dirty="0"/>
              <a:t> гімназії </a:t>
            </a:r>
            <a:r>
              <a:rPr lang="uk-UA" dirty="0" smtClean="0"/>
              <a:t>Київської області, учениця 7 класу</a:t>
            </a:r>
            <a:r>
              <a:rPr lang="uk-UA" dirty="0" smtClean="0"/>
              <a:t>. </a:t>
            </a:r>
            <a:r>
              <a:rPr lang="uk-UA" dirty="0" smtClean="0"/>
              <a:t>Керівник: Розумнюк А.А., керівник гуртка</a:t>
            </a:r>
            <a:r>
              <a:rPr lang="uk-UA" dirty="0"/>
              <a:t> «Юні географи-дослідники» </a:t>
            </a:r>
            <a:endParaRPr lang="uk-UA" dirty="0" smtClean="0"/>
          </a:p>
          <a:p>
            <a:r>
              <a:rPr lang="uk-UA" dirty="0" smtClean="0"/>
              <a:t>2023 </a:t>
            </a:r>
            <a:endParaRPr lang="ru-RU" dirty="0"/>
          </a:p>
        </p:txBody>
      </p:sp>
      <p:pic>
        <p:nvPicPr>
          <p:cNvPr id="7" name="Picture 4" descr="Півник Майоліка ( Символ Стійкості І Незламного Духу України) - Viol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98" y="3657596"/>
            <a:ext cx="1719075" cy="17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359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«</a:t>
            </a:r>
            <a:r>
              <a:rPr lang="uk-UA" sz="4000" b="1" dirty="0"/>
              <a:t>Півник» поширюється всією Україною</a:t>
            </a:r>
            <a:br>
              <a:rPr lang="uk-UA" sz="4000" b="1" dirty="0"/>
            </a:b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b="1" dirty="0" err="1" smtClean="0"/>
              <a:t>Автори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мему</a:t>
            </a:r>
            <a:r>
              <a:rPr lang="ru-RU" sz="2400" b="1" dirty="0" smtClean="0"/>
              <a:t> </a:t>
            </a:r>
            <a:r>
              <a:rPr lang="ru-RU" sz="2400" b="1" dirty="0" err="1"/>
              <a:t>Олександр</a:t>
            </a:r>
            <a:r>
              <a:rPr lang="ru-RU" sz="2400" b="1" dirty="0"/>
              <a:t> Греков та </a:t>
            </a:r>
            <a:r>
              <a:rPr lang="ru-RU" sz="2400" b="1" dirty="0" err="1" smtClean="0"/>
              <a:t>Дмитро</a:t>
            </a:r>
            <a:r>
              <a:rPr lang="ru-RU" sz="2400" b="1" dirty="0" smtClean="0"/>
              <a:t> </a:t>
            </a:r>
            <a:r>
              <a:rPr lang="ru-RU" sz="2400" b="1" dirty="0"/>
              <a:t>Коваленко.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3252259"/>
            <a:ext cx="4679244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1710" y="1865753"/>
            <a:ext cx="4718304" cy="1883664"/>
          </a:xfrm>
        </p:spPr>
        <p:txBody>
          <a:bodyPr/>
          <a:lstStyle/>
          <a:p>
            <a:r>
              <a:rPr lang="uk-UA" sz="2400" b="1" dirty="0"/>
              <a:t>м. </a:t>
            </a:r>
            <a:r>
              <a:rPr lang="uk-UA" sz="2400" b="1" dirty="0" err="1"/>
              <a:t>Березнев</a:t>
            </a:r>
            <a:r>
              <a:rPr lang="uk-UA" sz="2400" b="1" dirty="0"/>
              <a:t>, на Рівненщині скульптура  «Півника», автор </a:t>
            </a:r>
            <a:r>
              <a:rPr lang="uk-UA" sz="2400" b="1" dirty="0" smtClean="0"/>
              <a:t> </a:t>
            </a:r>
            <a:r>
              <a:rPr lang="uk-UA" sz="2400" b="1" dirty="0"/>
              <a:t>Олександр Сердюк.</a:t>
            </a:r>
            <a:endParaRPr lang="ru-RU" sz="2400" b="1" dirty="0"/>
          </a:p>
          <a:p>
            <a:endParaRPr lang="ru-RU" dirty="0"/>
          </a:p>
        </p:txBody>
      </p:sp>
      <p:pic>
        <p:nvPicPr>
          <p:cNvPr id="5122" name="Picture 2" descr="Коли одна українська шафка міцніша за другу армію світу: фото зі знищеної  Бородянки стало мемом - Вечірній Киї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889" y="3252259"/>
            <a:ext cx="2924893" cy="292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16552" y="3244334"/>
            <a:ext cx="2898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197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86968" y="649225"/>
            <a:ext cx="4443984" cy="1280160"/>
          </a:xfrm>
        </p:spPr>
        <p:txBody>
          <a:bodyPr>
            <a:normAutofit/>
          </a:bodyPr>
          <a:lstStyle/>
          <a:p>
            <a:r>
              <a:rPr lang="uk-UA" sz="3600" b="1" dirty="0"/>
              <a:t>В</a:t>
            </a:r>
            <a:r>
              <a:rPr lang="ru-RU" sz="3600" b="1" dirty="0" err="1" smtClean="0"/>
              <a:t>исновки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329184" y="1746504"/>
            <a:ext cx="6135624" cy="4498848"/>
          </a:xfrm>
        </p:spPr>
        <p:txBody>
          <a:bodyPr>
            <a:normAutofit fontScale="25000" lnSpcReduction="20000"/>
          </a:bodyPr>
          <a:lstStyle/>
          <a:p>
            <a:r>
              <a:rPr lang="uk-UA" sz="9600" dirty="0" smtClean="0"/>
              <a:t>Ми виконали всі поставлені завдання, в </a:t>
            </a:r>
            <a:r>
              <a:rPr lang="uk-UA" sz="9600" dirty="0"/>
              <a:t>результаті дослідження </a:t>
            </a:r>
            <a:r>
              <a:rPr lang="uk-UA" sz="9600" dirty="0" smtClean="0"/>
              <a:t>встановили</a:t>
            </a:r>
            <a:r>
              <a:rPr lang="uk-UA" sz="9600" dirty="0"/>
              <a:t>, що в часи повномасштабної війни </a:t>
            </a:r>
            <a:r>
              <a:rPr lang="uk-UA" sz="9600" dirty="0" err="1"/>
              <a:t>росії</a:t>
            </a:r>
            <a:r>
              <a:rPr lang="uk-UA" sz="9600" dirty="0"/>
              <a:t> проти Українського народу глиняний  «Півник» став оберегом для родини Слободянюк з міста Васильків та своєрідним символом незламності  українського народу. </a:t>
            </a:r>
            <a:endParaRPr lang="uk-UA" sz="9600" dirty="0" smtClean="0"/>
          </a:p>
          <a:p>
            <a:r>
              <a:rPr lang="uk-UA" sz="9600" dirty="0" smtClean="0"/>
              <a:t>Причини виникнення </a:t>
            </a:r>
            <a:r>
              <a:rPr lang="uk-UA" sz="9600" dirty="0"/>
              <a:t>та  феномен оберегу  </a:t>
            </a:r>
            <a:r>
              <a:rPr lang="uk-UA" sz="9600" dirty="0"/>
              <a:t>– в його  сакральності: все, що створено народом, що базується на традиції та глибині віків,  вселяє впевненість та  надію,  допомагає нам у протистоянні. </a:t>
            </a:r>
            <a:r>
              <a:rPr lang="uk-UA" sz="9600" dirty="0" smtClean="0"/>
              <a:t>Незламний </a:t>
            </a:r>
            <a:r>
              <a:rPr lang="uk-UA" sz="9600" dirty="0" smtClean="0"/>
              <a:t> </a:t>
            </a:r>
            <a:r>
              <a:rPr lang="uk-UA" sz="9600" dirty="0"/>
              <a:t>«Півник» надихає продовжувати боротьбу!</a:t>
            </a:r>
            <a:r>
              <a:rPr lang="ru-RU" sz="9600" dirty="0"/>
              <a:t> </a:t>
            </a:r>
          </a:p>
          <a:p>
            <a:pPr marL="0" indent="0">
              <a:buNone/>
            </a:pPr>
            <a:r>
              <a:rPr lang="uk-UA" sz="4600" dirty="0"/>
              <a:t> </a:t>
            </a:r>
            <a:endParaRPr lang="ru-RU" sz="4600" dirty="0"/>
          </a:p>
          <a:p>
            <a:endParaRPr lang="ru-RU" dirty="0"/>
          </a:p>
        </p:txBody>
      </p:sp>
      <p:pic>
        <p:nvPicPr>
          <p:cNvPr id="1026" name="Picture 2" descr="https://vechirniy.kyiv.ua/uploads/2022/04/08/277741241_3306387802913349_1503517033298065930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906" y="856192"/>
            <a:ext cx="5255754" cy="516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886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95325"/>
            <a:ext cx="6242050" cy="576263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Інформаційні джерела: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38912" y="1417639"/>
            <a:ext cx="6303201" cy="3261938"/>
          </a:xfrm>
        </p:spPr>
        <p:txBody>
          <a:bodyPr>
            <a:normAutofit fontScale="85000" lnSpcReduction="20000"/>
          </a:bodyPr>
          <a:lstStyle/>
          <a:p>
            <a:r>
              <a:rPr lang="uk-UA" dirty="0"/>
              <a:t>І</a:t>
            </a:r>
            <a:r>
              <a:rPr lang="ru-RU" dirty="0" err="1"/>
              <a:t>рина</a:t>
            </a:r>
            <a:r>
              <a:rPr lang="ru-RU" dirty="0"/>
              <a:t> </a:t>
            </a:r>
            <a:r>
              <a:rPr lang="ru-RU" dirty="0" err="1" smtClean="0"/>
              <a:t>Требунських</a:t>
            </a:r>
            <a:r>
              <a:rPr lang="uk-UA" dirty="0" smtClean="0"/>
              <a:t>.</a:t>
            </a:r>
            <a:r>
              <a:rPr lang="ru-RU" dirty="0" smtClean="0"/>
              <a:t>Символ </a:t>
            </a:r>
            <a:r>
              <a:rPr lang="ru-RU" dirty="0" err="1"/>
              <a:t>незламності</a:t>
            </a:r>
            <a:r>
              <a:rPr lang="ru-RU" dirty="0"/>
              <a:t> в </a:t>
            </a:r>
            <a:r>
              <a:rPr lang="ru-RU" dirty="0" err="1"/>
              <a:t>часи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Де </a:t>
            </a:r>
            <a:r>
              <a:rPr lang="ru-RU" dirty="0" err="1"/>
              <a:t>знайти</a:t>
            </a:r>
            <a:r>
              <a:rPr lang="ru-RU" dirty="0"/>
              <a:t> </a:t>
            </a:r>
            <a:r>
              <a:rPr lang="ru-RU" dirty="0" err="1"/>
              <a:t>Бородянського</a:t>
            </a:r>
            <a:r>
              <a:rPr lang="ru-RU" dirty="0"/>
              <a:t> </a:t>
            </a:r>
            <a:r>
              <a:rPr lang="ru-RU" dirty="0" err="1" smtClean="0"/>
              <a:t>півника</a:t>
            </a:r>
            <a:r>
              <a:rPr lang="ru-RU" dirty="0" smtClean="0"/>
              <a:t>?</a:t>
            </a:r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uk-UA" dirty="0"/>
              <a:t>[Електронний ресурс] / Режим доступу</a:t>
            </a:r>
            <a:r>
              <a:rPr lang="ru-RU" u="sng" dirty="0"/>
              <a:t>: </a:t>
            </a:r>
            <a:r>
              <a:rPr lang="ru-RU" dirty="0" smtClean="0">
                <a:hlinkClick r:id="rId2"/>
              </a:rPr>
              <a:t>https</a:t>
            </a:r>
            <a:r>
              <a:rPr lang="ru-RU" dirty="0">
                <a:hlinkClick r:id="rId2"/>
              </a:rPr>
              <a:t>://</a:t>
            </a:r>
            <a:r>
              <a:rPr lang="ru-RU" dirty="0" smtClean="0">
                <a:hlinkClick r:id="rId2"/>
              </a:rPr>
              <a:t>gre4ka.info/statti/69284-symvol-nezlamnosti-v-chasy-viiny-abo-de-znaity-borodianskoho-pivnyka</a:t>
            </a:r>
            <a:endParaRPr lang="ru-RU" dirty="0" smtClean="0"/>
          </a:p>
          <a:p>
            <a:r>
              <a:rPr lang="uk-UA" dirty="0"/>
              <a:t>Новий символ української </a:t>
            </a:r>
            <a:r>
              <a:rPr lang="uk-UA" dirty="0" smtClean="0"/>
              <a:t>незламності. </a:t>
            </a:r>
            <a:r>
              <a:rPr lang="uk-UA" u="sng" dirty="0">
                <a:hlinkClick r:id="rId3"/>
              </a:rPr>
              <a:t>Фігурка керамічного півника: звідки взявся новий символ української незламності (2</a:t>
            </a:r>
            <a:r>
              <a:rPr lang="ru-RU" u="sng" dirty="0" err="1">
                <a:hlinkClick r:id="rId3"/>
              </a:rPr>
              <a:t>plus</a:t>
            </a:r>
            <a:r>
              <a:rPr lang="uk-UA" u="sng" dirty="0">
                <a:hlinkClick r:id="rId3"/>
              </a:rPr>
              <a:t>2.</a:t>
            </a:r>
            <a:r>
              <a:rPr lang="ru-RU" u="sng" dirty="0" err="1">
                <a:hlinkClick r:id="rId3"/>
              </a:rPr>
              <a:t>ua</a:t>
            </a:r>
            <a:r>
              <a:rPr lang="uk-UA" u="sng" dirty="0" smtClean="0">
                <a:hlinkClick r:id="rId3"/>
              </a:rPr>
              <a:t>)</a:t>
            </a:r>
            <a:r>
              <a:rPr lang="en-US" u="sng" dirty="0"/>
              <a:t> </a:t>
            </a:r>
            <a:r>
              <a:rPr lang="ru-RU" dirty="0"/>
              <a:t>. </a:t>
            </a:r>
            <a:r>
              <a:rPr lang="uk-UA" dirty="0"/>
              <a:t>[Електронний ресурс] / Режим </a:t>
            </a:r>
            <a:r>
              <a:rPr lang="uk-UA" dirty="0" smtClean="0"/>
              <a:t>доступу</a:t>
            </a:r>
            <a:r>
              <a:rPr lang="ru-RU" u="sng" dirty="0" smtClean="0"/>
              <a:t>: </a:t>
            </a:r>
            <a:r>
              <a:rPr lang="en-US" u="sng" dirty="0" smtClean="0"/>
              <a:t>https</a:t>
            </a:r>
            <a:r>
              <a:rPr lang="en-US" u="sng" dirty="0"/>
              <a:t>://www.google.com/search?q=%D0%A4%D1%96%D0%B3%D1%83%D1%80%D0%BA%D0%B0</a:t>
            </a:r>
            <a:r>
              <a:rPr lang="en-US" u="sng" dirty="0" smtClean="0"/>
              <a:t>+%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b="14933"/>
          <a:stretch>
            <a:fillRect/>
          </a:stretch>
        </p:blipFill>
        <p:spPr>
          <a:xfrm>
            <a:off x="7641928" y="863600"/>
            <a:ext cx="3063347" cy="47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477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3" b="14933"/>
          <a:stretch>
            <a:fillRect/>
          </a:stretch>
        </p:blipFill>
        <p:spPr>
          <a:xfrm>
            <a:off x="4934587" y="960467"/>
            <a:ext cx="3063347" cy="477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519953" y="960467"/>
            <a:ext cx="4414634" cy="5045886"/>
          </a:xfrm>
        </p:spPr>
        <p:txBody>
          <a:bodyPr>
            <a:normAutofit/>
          </a:bodyPr>
          <a:lstStyle/>
          <a:p>
            <a:r>
              <a:rPr lang="uk-UA" b="1" dirty="0"/>
              <a:t>Мета дослідження:</a:t>
            </a:r>
            <a:r>
              <a:rPr lang="uk-UA" dirty="0"/>
              <a:t> встановити роль керамічного глечика «Півник» як оберега у формуванні незламності під час війни</a:t>
            </a:r>
            <a:r>
              <a:rPr lang="uk-UA" i="1" dirty="0"/>
              <a:t>.</a:t>
            </a:r>
            <a:r>
              <a:rPr lang="uk-UA" dirty="0"/>
              <a:t> </a:t>
            </a:r>
            <a:endParaRPr lang="ru-RU" dirty="0"/>
          </a:p>
          <a:p>
            <a:r>
              <a:rPr lang="uk-UA" b="1" dirty="0"/>
              <a:t>Завдання:</a:t>
            </a:r>
            <a:r>
              <a:rPr lang="uk-UA" dirty="0"/>
              <a:t> дослідити історію  керамічного глечика «Півник»; </a:t>
            </a:r>
            <a:r>
              <a:rPr lang="uk-UA" dirty="0" smtClean="0"/>
              <a:t>проаналізувати </a:t>
            </a:r>
            <a:r>
              <a:rPr lang="uk-UA" dirty="0"/>
              <a:t>причини виникнення символу незламності для  України на прикладі керамічного глечика  «Півник</a:t>
            </a:r>
            <a:r>
              <a:rPr lang="uk-UA" dirty="0" smtClean="0"/>
              <a:t>».</a:t>
            </a:r>
          </a:p>
          <a:p>
            <a:r>
              <a:rPr lang="uk-UA" b="1" dirty="0"/>
              <a:t>Об’єкт дослідження:</a:t>
            </a:r>
            <a:r>
              <a:rPr lang="uk-UA" dirty="0"/>
              <a:t> керамічний глечик   «Півник» як оберіг. </a:t>
            </a:r>
            <a:endParaRPr lang="uk-UA" dirty="0" smtClean="0"/>
          </a:p>
          <a:p>
            <a:r>
              <a:rPr lang="uk-UA" dirty="0" smtClean="0"/>
              <a:t> </a:t>
            </a:r>
            <a:r>
              <a:rPr lang="uk-UA" b="1" dirty="0"/>
              <a:t>Предмет дослідження: </a:t>
            </a:r>
            <a:r>
              <a:rPr lang="uk-UA" dirty="0"/>
              <a:t>феномен </a:t>
            </a:r>
            <a:r>
              <a:rPr lang="uk-UA" dirty="0" smtClean="0"/>
              <a:t>«Півника» - </a:t>
            </a:r>
            <a:r>
              <a:rPr lang="uk-UA" dirty="0"/>
              <a:t>оберегу  для родини та символу незламності  </a:t>
            </a:r>
            <a:r>
              <a:rPr lang="uk-UA" dirty="0" smtClean="0"/>
              <a:t> нашого народу</a:t>
            </a:r>
            <a:r>
              <a:rPr lang="uk-UA" dirty="0"/>
              <a:t>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943" y="980201"/>
            <a:ext cx="3551798" cy="4735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63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923543" y="576073"/>
            <a:ext cx="6911609" cy="2722940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/>
              <a:t>Керамічний глечик  </a:t>
            </a:r>
            <a:r>
              <a:rPr lang="uk-UA" dirty="0"/>
              <a:t>«Півник»  сьогодні є надзвичайно актуальним серед українців,  його називають Бородянським, адже він вистояв незламним у зруйнованій російськими окупантами   </a:t>
            </a:r>
            <a:r>
              <a:rPr lang="uk-UA" dirty="0" err="1"/>
              <a:t>Бородянці</a:t>
            </a:r>
            <a:r>
              <a:rPr lang="uk-UA" dirty="0"/>
              <a:t>, вцілів на висячій шафці  у знищеному  будинку. </a:t>
            </a:r>
            <a:r>
              <a:rPr lang="uk-UA" dirty="0" smtClean="0"/>
              <a:t> </a:t>
            </a:r>
            <a:r>
              <a:rPr lang="uk-UA" dirty="0"/>
              <a:t>«</a:t>
            </a:r>
            <a:r>
              <a:rPr lang="uk-UA" dirty="0" smtClean="0"/>
              <a:t>Півник» </a:t>
            </a:r>
            <a:r>
              <a:rPr lang="uk-UA" dirty="0" smtClean="0"/>
              <a:t>став  </a:t>
            </a:r>
            <a:r>
              <a:rPr lang="uk-UA" dirty="0"/>
              <a:t>символом незламності українського духу перед </a:t>
            </a:r>
            <a:r>
              <a:rPr lang="uk-UA" dirty="0" err="1"/>
              <a:t>рашистською</a:t>
            </a:r>
            <a:r>
              <a:rPr lang="uk-UA" dirty="0"/>
              <a:t> </a:t>
            </a:r>
            <a:r>
              <a:rPr lang="uk-UA" dirty="0" smtClean="0"/>
              <a:t>навалою</a:t>
            </a:r>
          </a:p>
          <a:p>
            <a:r>
              <a:rPr lang="ru-RU" dirty="0" smtClean="0"/>
              <a:t>Фото   </a:t>
            </a:r>
            <a:r>
              <a:rPr lang="ru-RU" dirty="0" err="1" smtClean="0"/>
              <a:t>Єлизавети</a:t>
            </a:r>
            <a:r>
              <a:rPr lang="ru-RU" dirty="0" smtClean="0"/>
              <a:t> </a:t>
            </a:r>
            <a:r>
              <a:rPr lang="ru-RU" dirty="0" err="1" smtClean="0"/>
              <a:t>Серватинської</a:t>
            </a:r>
            <a:r>
              <a:rPr lang="ru-RU" dirty="0" smtClean="0"/>
              <a:t> (Т-л «</a:t>
            </a:r>
            <a:r>
              <a:rPr lang="ru-RU" dirty="0" err="1" smtClean="0"/>
              <a:t>Суспільний</a:t>
            </a:r>
            <a:r>
              <a:rPr lang="ru-RU" dirty="0" smtClean="0"/>
              <a:t>»)</a:t>
            </a: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9930" r="9930"/>
          <a:stretch>
            <a:fillRect/>
          </a:stretch>
        </p:blipFill>
        <p:spPr>
          <a:xfrm>
            <a:off x="7580376" y="537753"/>
            <a:ext cx="4039361" cy="5782493"/>
          </a:xfrm>
          <a:prstGeom prst="rect">
            <a:avLst/>
          </a:prstGeom>
        </p:spPr>
      </p:pic>
      <p:pic>
        <p:nvPicPr>
          <p:cNvPr id="3074" name="Picture 2" descr="https://weekend.today/wp-content/uploads/2022/07/c7af28090588d5be-1024x5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5" y="3337332"/>
            <a:ext cx="3056449" cy="20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Шафка із півником у Бородянці (Фото: @Єлизавета Серватинська/Суспільне новини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813" y="3337333"/>
            <a:ext cx="3615436" cy="202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1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4294967295"/>
          </p:nvPr>
        </p:nvSpPr>
        <p:spPr>
          <a:xfrm>
            <a:off x="768096" y="960438"/>
            <a:ext cx="4681728" cy="45085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/>
              <a:t>П</a:t>
            </a:r>
            <a:r>
              <a:rPr lang="uk-UA" sz="2800" b="1" dirty="0" smtClean="0"/>
              <a:t>ід час дослідження історії </a:t>
            </a:r>
            <a:r>
              <a:rPr lang="uk-UA" sz="2800" b="1" dirty="0" smtClean="0"/>
              <a:t> </a:t>
            </a:r>
            <a:r>
              <a:rPr lang="uk-UA" sz="2800" b="1" dirty="0" smtClean="0"/>
              <a:t>«Півника» </a:t>
            </a:r>
            <a:r>
              <a:rPr lang="uk-UA" sz="2800" b="1" dirty="0" smtClean="0"/>
              <a:t> нам надали </a:t>
            </a:r>
            <a:r>
              <a:rPr lang="uk-UA" sz="2800" b="1" dirty="0"/>
              <a:t>консультацію </a:t>
            </a:r>
            <a:r>
              <a:rPr lang="uk-UA" sz="2800" b="1" dirty="0" smtClean="0"/>
              <a:t>: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uk-UA" sz="2000" b="1" dirty="0" smtClean="0"/>
              <a:t> Леся Денисенко</a:t>
            </a:r>
            <a:r>
              <a:rPr lang="uk-UA" sz="2000" dirty="0" smtClean="0"/>
              <a:t>, народна майстриня України, художник-кераміст, яка тривалий час працювала на Васильківському майоліковому заводі ( на фото перша зліва. Під час авторської виставки)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uk-UA" sz="2000" b="1" dirty="0" smtClean="0"/>
              <a:t>  Тамара Залізна </a:t>
            </a:r>
            <a:r>
              <a:rPr lang="uk-UA" sz="2000" dirty="0" smtClean="0"/>
              <a:t>– науковий  співробітник Васильківського краєзнавчого музею ( на фото справа)</a:t>
            </a:r>
          </a:p>
          <a:p>
            <a:endParaRPr lang="ru-RU" dirty="0"/>
          </a:p>
        </p:txBody>
      </p:sp>
      <p:pic>
        <p:nvPicPr>
          <p:cNvPr id="1032" name="Picture 8" descr="Виставка династії гончарів у Василькові » Центр творчості дітей та юнацтва  Київщи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999" y="1563624"/>
            <a:ext cx="53911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71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420624" y="111437"/>
            <a:ext cx="7635240" cy="3392423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sz="3600" b="1" dirty="0" smtClean="0"/>
              <a:t>Історія створення «Півника»</a:t>
            </a:r>
          </a:p>
          <a:p>
            <a:r>
              <a:rPr lang="uk-UA" dirty="0" smtClean="0"/>
              <a:t>  Цей глечик створено на   </a:t>
            </a:r>
            <a:r>
              <a:rPr lang="uk-UA" dirty="0"/>
              <a:t>Васильківському </a:t>
            </a:r>
            <a:r>
              <a:rPr lang="uk-UA" dirty="0" smtClean="0"/>
              <a:t>майоліковому заводі. </a:t>
            </a:r>
            <a:r>
              <a:rPr lang="uk-UA" dirty="0"/>
              <a:t>У  період від  1960-х  до 1980-х років  Васильківський майоліковий завод виготовляв близько 60 зразків художніх керамічних виробів: тарілки, миски, макітри, глечики, серед них і – «Півник»,  авторами цього глечика є родина художників-керамістів Валерій та Надія </a:t>
            </a:r>
            <a:r>
              <a:rPr lang="uk-UA" dirty="0" err="1"/>
              <a:t>Протор’єви</a:t>
            </a:r>
            <a:r>
              <a:rPr lang="uk-UA" dirty="0"/>
              <a:t>. </a:t>
            </a:r>
            <a:endParaRPr lang="ru-RU" dirty="0"/>
          </a:p>
          <a:p>
            <a:endParaRPr lang="ru-RU" dirty="0"/>
          </a:p>
        </p:txBody>
      </p:sp>
      <p:pic>
        <p:nvPicPr>
          <p:cNvPr id="4098" name="Picture 2" descr="pivnuk pro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905" y="548781"/>
            <a:ext cx="3661537" cy="3118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936" y="3284404"/>
            <a:ext cx="5188291" cy="3026148"/>
          </a:xfrm>
          <a:prstGeom prst="rect">
            <a:avLst/>
          </a:prstGeom>
        </p:spPr>
      </p:pic>
      <p:pic>
        <p:nvPicPr>
          <p:cNvPr id="4100" name="Picture 4" descr="Валерій та Надія Протор'єви (Фото: @artkum.com.ua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22" y="3667441"/>
            <a:ext cx="3828720" cy="28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070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460" y="982132"/>
            <a:ext cx="5444444" cy="1349588"/>
          </a:xfrm>
        </p:spPr>
        <p:txBody>
          <a:bodyPr>
            <a:normAutofit fontScale="90000"/>
          </a:bodyPr>
          <a:lstStyle/>
          <a:p>
            <a:r>
              <a:rPr lang="uk-UA" sz="2400" b="1" dirty="0" smtClean="0"/>
              <a:t>Взяли </a:t>
            </a:r>
            <a:r>
              <a:rPr lang="uk-UA" sz="2400" b="1" dirty="0" err="1" smtClean="0"/>
              <a:t>інтер'ю</a:t>
            </a:r>
            <a:r>
              <a:rPr lang="uk-UA" sz="2400" b="1" dirty="0" smtClean="0"/>
              <a:t>  в Тетяни Андріївни </a:t>
            </a:r>
            <a:r>
              <a:rPr lang="uk-UA" sz="2400" b="1" dirty="0"/>
              <a:t>Слободянюк, Почесної громадянки міста  Василькова, 1951 </a:t>
            </a:r>
            <a:r>
              <a:rPr lang="uk-UA" sz="2400" b="1" dirty="0" err="1"/>
              <a:t>р.н</a:t>
            </a:r>
            <a:r>
              <a:rPr lang="uk-UA" sz="2400" b="1" dirty="0"/>
              <a:t>., директора Васильківського міського центру дитячої та юнацької творчості з 1999 по 2021 роки.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645460" y="2560320"/>
            <a:ext cx="5271285" cy="3310128"/>
          </a:xfrm>
        </p:spPr>
        <p:txBody>
          <a:bodyPr>
            <a:normAutofit fontScale="92500"/>
          </a:bodyPr>
          <a:lstStyle/>
          <a:p>
            <a:r>
              <a:rPr lang="uk-UA" dirty="0" smtClean="0"/>
              <a:t> </a:t>
            </a:r>
            <a:r>
              <a:rPr lang="uk-UA" dirty="0"/>
              <a:t>«Коли ми в квітні 2022 року в новинах побачили, як «Півник» вистояв у </a:t>
            </a:r>
            <a:r>
              <a:rPr lang="uk-UA" dirty="0" err="1"/>
              <a:t>Бородянці</a:t>
            </a:r>
            <a:r>
              <a:rPr lang="uk-UA" dirty="0"/>
              <a:t>, - розповідає Тетяна Андріївна, - ми зразу ж згадали і про свого «Півника», чоловік знайшов  його на горищі, змив пил десятиліть та поставив на столі в кімнаті. У цей важкий час ми </a:t>
            </a:r>
            <a:r>
              <a:rPr lang="uk-UA" dirty="0" err="1"/>
              <a:t>воспрянули</a:t>
            </a:r>
            <a:r>
              <a:rPr lang="uk-UA" dirty="0"/>
              <a:t> духом, у нас з’явилася надія на Перемогу у цій страшній </a:t>
            </a:r>
            <a:r>
              <a:rPr lang="uk-UA" dirty="0" smtClean="0"/>
              <a:t>війні».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745" y="1353868"/>
            <a:ext cx="3133570" cy="46137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12" r="6137" b="31111"/>
          <a:stretch/>
        </p:blipFill>
        <p:spPr>
          <a:xfrm>
            <a:off x="9166856" y="1311335"/>
            <a:ext cx="2386043" cy="23260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49" b="28628"/>
          <a:stretch/>
        </p:blipFill>
        <p:spPr>
          <a:xfrm>
            <a:off x="9166856" y="3854824"/>
            <a:ext cx="2386396" cy="2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7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35240" y="491767"/>
            <a:ext cx="4010246" cy="534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69849" y="1527048"/>
            <a:ext cx="3474719" cy="3942421"/>
          </a:xfrm>
        </p:spPr>
        <p:txBody>
          <a:bodyPr>
            <a:normAutofit fontScale="85000" lnSpcReduction="20000"/>
          </a:bodyPr>
          <a:lstStyle/>
          <a:p>
            <a:r>
              <a:rPr lang="uk-UA" sz="3200" b="1" dirty="0"/>
              <a:t>Васильківський краєзнавчий </a:t>
            </a:r>
            <a:r>
              <a:rPr lang="uk-UA" sz="3200" b="1" dirty="0" smtClean="0"/>
              <a:t>музей</a:t>
            </a:r>
          </a:p>
          <a:p>
            <a:endParaRPr lang="uk-UA" sz="2000" dirty="0"/>
          </a:p>
          <a:p>
            <a:endParaRPr lang="uk-UA" sz="2000" dirty="0" smtClean="0"/>
          </a:p>
          <a:p>
            <a:r>
              <a:rPr lang="uk-UA" sz="3200" dirty="0" smtClean="0"/>
              <a:t>Сьогодні глечик «Півник» займає центральне місце в експозиції керамічних виробів Васильківського майолікового заводу</a:t>
            </a:r>
            <a:endParaRPr lang="ru-RU" sz="3200" dirty="0"/>
          </a:p>
        </p:txBody>
      </p:sp>
      <p:pic>
        <p:nvPicPr>
          <p:cNvPr id="6146" name="Picture 2" descr="Фот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539" y="491767"/>
            <a:ext cx="2734034" cy="303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Фо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827" y="3712952"/>
            <a:ext cx="2834413" cy="212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19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63388" y="1444751"/>
            <a:ext cx="3826316" cy="685801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«Півник» «розлетівся» по всьому світу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758952" y="2432304"/>
            <a:ext cx="3438144" cy="3657599"/>
          </a:xfrm>
        </p:spPr>
        <p:txBody>
          <a:bodyPr>
            <a:normAutofit fontScale="85000" lnSpcReduction="20000"/>
          </a:bodyPr>
          <a:lstStyle/>
          <a:p>
            <a:r>
              <a:rPr lang="uk-UA" dirty="0" smtClean="0"/>
              <a:t>Борис </a:t>
            </a:r>
            <a:r>
              <a:rPr lang="uk-UA" dirty="0"/>
              <a:t>Джонсон виставив на аукціоні </a:t>
            </a:r>
            <a:r>
              <a:rPr lang="ru-RU" dirty="0" err="1"/>
              <a:t>Christie</a:t>
            </a:r>
            <a:r>
              <a:rPr lang="uk-UA" dirty="0"/>
              <a:t>’</a:t>
            </a:r>
            <a:r>
              <a:rPr lang="ru-RU" dirty="0"/>
              <a:t>s  </a:t>
            </a:r>
            <a:r>
              <a:rPr lang="uk-UA" dirty="0"/>
              <a:t>«Півника», якого отримав у подарунок у Києві, в квітні 2022 року, виручені кошти  передав Україні</a:t>
            </a:r>
            <a:r>
              <a:rPr lang="uk-UA" dirty="0" smtClean="0"/>
              <a:t>.</a:t>
            </a:r>
          </a:p>
          <a:p>
            <a:r>
              <a:rPr lang="uk-UA" dirty="0"/>
              <a:t>З благодійною метою Житомирський народний музей «Ремісничий двір» продав  такого глечика за  16 тисяч гривень, виручені кошти передали на закупівлю автомобіля для фронту</a:t>
            </a:r>
            <a:endParaRPr lang="ru-RU" dirty="0"/>
          </a:p>
        </p:txBody>
      </p:sp>
      <p:pic>
        <p:nvPicPr>
          <p:cNvPr id="11" name="Picture 2" descr="https://weekend.today/wp-content/uploads/2022/07/6251d4935e6b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55" y="953430"/>
            <a:ext cx="6858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івник з Бородянки тепер стоїть у кабінеті Володимира Зеленського як символ  незламності –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703" y="2125764"/>
            <a:ext cx="7294846" cy="410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Незламний </a:t>
            </a:r>
            <a:r>
              <a:rPr lang="uk-UA" sz="3200" b="1" dirty="0" smtClean="0"/>
              <a:t> </a:t>
            </a:r>
            <a:r>
              <a:rPr lang="uk-UA" sz="3200" b="1" dirty="0"/>
              <a:t>«Півник» – поряд з Президентом України </a:t>
            </a:r>
            <a:r>
              <a:rPr lang="uk-UA" sz="3200" b="1" dirty="0" smtClean="0"/>
              <a:t>Володимиром Зеленським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18971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349</TotalTime>
  <Words>653</Words>
  <Application>Microsoft Office PowerPoint</Application>
  <PresentationFormat>Широкоэкранный</PresentationFormat>
  <Paragraphs>35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Натуральные материалы</vt:lpstr>
      <vt:lpstr>Всеукраїнський інтерактивний конкурс «МАН-Юніор Дослідник» «Історик-юніор» Керамічний  «Півник» – оберіг родини і символ незламності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Взяли інтер'ю  в Тетяни Андріївни Слободянюк, Почесної громадянки міста  Василькова, 1951 р.н., директора Васильківського міського центру дитячої та юнацької творчості з 1999 по 2021 роки. </vt:lpstr>
      <vt:lpstr>Презентация PowerPoint</vt:lpstr>
      <vt:lpstr>«Півник» «розлетівся» по всьому світу</vt:lpstr>
      <vt:lpstr>Незламний  «Півник» – поряд з Президентом України Володимиром Зеленським </vt:lpstr>
      <vt:lpstr>«Півник» поширюється всією Україною </vt:lpstr>
      <vt:lpstr>Висновки</vt:lpstr>
      <vt:lpstr>Інформаційні джерела: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Учетная запись Майкрософт</cp:lastModifiedBy>
  <cp:revision>32</cp:revision>
  <dcterms:created xsi:type="dcterms:W3CDTF">2023-04-20T09:19:31Z</dcterms:created>
  <dcterms:modified xsi:type="dcterms:W3CDTF">2023-04-22T07:53:04Z</dcterms:modified>
</cp:coreProperties>
</file>