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63" r:id="rId2"/>
    <p:sldId id="264" r:id="rId3"/>
    <p:sldId id="256" r:id="rId4"/>
    <p:sldId id="257" r:id="rId5"/>
    <p:sldId id="259" r:id="rId6"/>
    <p:sldId id="260" r:id="rId7"/>
    <p:sldId id="261" r:id="rId8"/>
    <p:sldId id="265" r:id="rId9"/>
    <p:sldId id="266" r:id="rId10"/>
    <p:sldId id="262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6201" autoAdjust="0"/>
  </p:normalViewPr>
  <p:slideViewPr>
    <p:cSldViewPr snapToGrid="0">
      <p:cViewPr varScale="1">
        <p:scale>
          <a:sx n="63" d="100"/>
          <a:sy n="63" d="100"/>
        </p:scale>
        <p:origin x="10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4-12T19:35:26.626" idx="1">
    <p:pos x="10" y="1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535C00-D744-428F-BD54-77D73E89E1C8}" type="datetimeFigureOut">
              <a:rPr lang="ru-RU" smtClean="0"/>
              <a:t>23.04.2023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9127D1-C2B8-4342-A051-FF67572C74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57863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9127D1-C2B8-4342-A051-FF67572C74D8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6851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DBFCE-0153-40EA-B20A-7DF966E2CEFF}" type="datetimeFigureOut">
              <a:rPr lang="ru-RU" smtClean="0"/>
              <a:t>23.04.2023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78906-7DBA-42E2-8E00-02385DD9F8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98706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DBFCE-0153-40EA-B20A-7DF966E2CEFF}" type="datetimeFigureOut">
              <a:rPr lang="ru-RU" smtClean="0"/>
              <a:t>23.04.2023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78906-7DBA-42E2-8E00-02385DD9F8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1010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DBFCE-0153-40EA-B20A-7DF966E2CEFF}" type="datetimeFigureOut">
              <a:rPr lang="ru-RU" smtClean="0"/>
              <a:t>23.04.2023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78906-7DBA-42E2-8E00-02385DD9F8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211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DBFCE-0153-40EA-B20A-7DF966E2CEFF}" type="datetimeFigureOut">
              <a:rPr lang="ru-RU" smtClean="0"/>
              <a:t>23.04.2023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78906-7DBA-42E2-8E00-02385DD9F8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4215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DBFCE-0153-40EA-B20A-7DF966E2CEFF}" type="datetimeFigureOut">
              <a:rPr lang="ru-RU" smtClean="0"/>
              <a:t>23.04.2023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78906-7DBA-42E2-8E00-02385DD9F8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30264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DBFCE-0153-40EA-B20A-7DF966E2CEFF}" type="datetimeFigureOut">
              <a:rPr lang="ru-RU" smtClean="0"/>
              <a:t>23.04.2023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78906-7DBA-42E2-8E00-02385DD9F8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377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DBFCE-0153-40EA-B20A-7DF966E2CEFF}" type="datetimeFigureOut">
              <a:rPr lang="ru-RU" smtClean="0"/>
              <a:t>23.04.2023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78906-7DBA-42E2-8E00-02385DD9F8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185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DBFCE-0153-40EA-B20A-7DF966E2CEFF}" type="datetimeFigureOut">
              <a:rPr lang="ru-RU" smtClean="0"/>
              <a:t>23.04.2023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78906-7DBA-42E2-8E00-02385DD9F8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512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DBFCE-0153-40EA-B20A-7DF966E2CEFF}" type="datetimeFigureOut">
              <a:rPr lang="ru-RU" smtClean="0"/>
              <a:t>23.04.2023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78906-7DBA-42E2-8E00-02385DD9F8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0696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DBFCE-0153-40EA-B20A-7DF966E2CEFF}" type="datetimeFigureOut">
              <a:rPr lang="ru-RU" smtClean="0"/>
              <a:t>23.04.2023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78906-7DBA-42E2-8E00-02385DD9F8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1354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DBFCE-0153-40EA-B20A-7DF966E2CEFF}" type="datetimeFigureOut">
              <a:rPr lang="ru-RU" smtClean="0"/>
              <a:t>23.04.2023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78906-7DBA-42E2-8E00-02385DD9F8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9784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2DBFCE-0153-40EA-B20A-7DF966E2CEFF}" type="datetimeFigureOut">
              <a:rPr lang="ru-RU" smtClean="0"/>
              <a:t>23.04.2023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878906-7DBA-42E2-8E00-02385DD9F8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1589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eb.archive.org/web/20110101045156/https:/www.singerco.com/support/serial_1letter.html" TargetMode="External"/><Relationship Id="rId2" Type="http://schemas.openxmlformats.org/officeDocument/2006/relationships/hyperlink" Target="https://www.singermachines.co.uk/faq/singer-sewing-machine-company-history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ismacs.net/singer_sewing_machine_company/german-factory-wittenberge.html" TargetMode="External"/><Relationship Id="rId4" Type="http://schemas.openxmlformats.org/officeDocument/2006/relationships/hyperlink" Target="https://www.877workshop.com/blogs/on-the-road-to/abandoned-singer-sewing-factory-wittenberge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328160" cy="1325563"/>
          </a:xfrm>
        </p:spPr>
        <p:txBody>
          <a:bodyPr/>
          <a:lstStyle/>
          <a:p>
            <a:r>
              <a:rPr lang="uk-UA" dirty="0" smtClean="0"/>
              <a:t>Швейна машинка </a:t>
            </a:r>
            <a:r>
              <a:rPr lang="en-US" dirty="0" smtClean="0">
                <a:latin typeface="Bernard MT Condensed" panose="02050806060905020404" pitchFamily="18" charset="0"/>
              </a:rPr>
              <a:t>SINGER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9441" y="2439802"/>
            <a:ext cx="6191992" cy="4351338"/>
          </a:xfrm>
        </p:spPr>
        <p:txBody>
          <a:bodyPr/>
          <a:lstStyle/>
          <a:p>
            <a:r>
              <a:rPr lang="uk-UA" sz="2400" dirty="0" smtClean="0">
                <a:latin typeface="Century" panose="02040604050505020304" pitchFamily="18" charset="0"/>
              </a:rPr>
              <a:t>Виконав Дяченко </a:t>
            </a:r>
            <a:r>
              <a:rPr lang="uk-UA" sz="2400" smtClean="0">
                <a:latin typeface="Century" panose="02040604050505020304" pitchFamily="18" charset="0"/>
              </a:rPr>
              <a:t>Іван </a:t>
            </a:r>
            <a:r>
              <a:rPr lang="uk-UA" sz="2400" smtClean="0">
                <a:latin typeface="Century" panose="02040604050505020304" pitchFamily="18" charset="0"/>
              </a:rPr>
              <a:t>Ігорович</a:t>
            </a:r>
            <a:r>
              <a:rPr lang="en-US" sz="2400" smtClean="0">
                <a:latin typeface="Century" panose="02040604050505020304" pitchFamily="18" charset="0"/>
              </a:rPr>
              <a:t>, </a:t>
            </a:r>
            <a:r>
              <a:rPr lang="uk-UA" sz="2400" dirty="0" smtClean="0">
                <a:latin typeface="Century" panose="02040604050505020304" pitchFamily="18" charset="0"/>
              </a:rPr>
              <a:t>учень 9 класу Київської  інженерної гімназії </a:t>
            </a:r>
          </a:p>
          <a:p>
            <a:r>
              <a:rPr lang="ru-RU" sz="2400" kern="100" dirty="0" err="1">
                <a:solidFill>
                  <a:srgbClr val="000000"/>
                </a:solidFill>
                <a:latin typeface="Century" panose="02040604050505020304" pitchFamily="18" charset="0"/>
                <a:ea typeface="Batang" panose="02030600000101010101" pitchFamily="18" charset="-127"/>
                <a:cs typeface="Courier New" panose="02070309020205020404" pitchFamily="49" charset="0"/>
              </a:rPr>
              <a:t>Науковий</a:t>
            </a:r>
            <a:r>
              <a:rPr lang="ru-RU" sz="2400" kern="100" dirty="0">
                <a:solidFill>
                  <a:srgbClr val="000000"/>
                </a:solidFill>
                <a:latin typeface="Century" panose="02040604050505020304" pitchFamily="18" charset="0"/>
                <a:ea typeface="Batang" panose="02030600000101010101" pitchFamily="18" charset="-127"/>
                <a:cs typeface="Courier New" panose="02070309020205020404" pitchFamily="49" charset="0"/>
              </a:rPr>
              <a:t> </a:t>
            </a:r>
            <a:r>
              <a:rPr lang="ru-RU" sz="2400" kern="100" dirty="0" err="1">
                <a:solidFill>
                  <a:srgbClr val="000000"/>
                </a:solidFill>
                <a:latin typeface="Century" panose="02040604050505020304" pitchFamily="18" charset="0"/>
                <a:ea typeface="Batang" panose="02030600000101010101" pitchFamily="18" charset="-127"/>
                <a:cs typeface="Courier New" panose="02070309020205020404" pitchFamily="49" charset="0"/>
              </a:rPr>
              <a:t>керівник</a:t>
            </a:r>
            <a:r>
              <a:rPr lang="ru-RU" sz="2400" kern="100" dirty="0">
                <a:solidFill>
                  <a:srgbClr val="000000"/>
                </a:solidFill>
                <a:latin typeface="Century" panose="02040604050505020304" pitchFamily="18" charset="0"/>
                <a:ea typeface="Batang" panose="02030600000101010101" pitchFamily="18" charset="-127"/>
                <a:cs typeface="Courier New" panose="02070309020205020404" pitchFamily="49" charset="0"/>
              </a:rPr>
              <a:t>: </a:t>
            </a:r>
            <a:r>
              <a:rPr lang="ru-RU" sz="2400" kern="100" dirty="0" err="1">
                <a:solidFill>
                  <a:srgbClr val="000000"/>
                </a:solidFill>
                <a:latin typeface="Century" panose="02040604050505020304" pitchFamily="18" charset="0"/>
                <a:ea typeface="Batang" panose="02030600000101010101" pitchFamily="18" charset="-127"/>
                <a:cs typeface="Courier New" panose="02070309020205020404" pitchFamily="49" charset="0"/>
              </a:rPr>
              <a:t>Мартинюк</a:t>
            </a:r>
            <a:r>
              <a:rPr lang="ru-RU" sz="2400" kern="100" dirty="0">
                <a:solidFill>
                  <a:srgbClr val="000000"/>
                </a:solidFill>
                <a:latin typeface="Century" panose="02040604050505020304" pitchFamily="18" charset="0"/>
                <a:ea typeface="Batang" panose="02030600000101010101" pitchFamily="18" charset="-127"/>
                <a:cs typeface="Courier New" panose="02070309020205020404" pitchFamily="49" charset="0"/>
              </a:rPr>
              <a:t> </a:t>
            </a:r>
            <a:r>
              <a:rPr lang="ru-RU" sz="2400" kern="100" dirty="0" err="1">
                <a:solidFill>
                  <a:srgbClr val="000000"/>
                </a:solidFill>
                <a:latin typeface="Century" panose="02040604050505020304" pitchFamily="18" charset="0"/>
                <a:ea typeface="Batang" panose="02030600000101010101" pitchFamily="18" charset="-127"/>
                <a:cs typeface="Courier New" panose="02070309020205020404" pitchFamily="49" charset="0"/>
              </a:rPr>
              <a:t>Олена</a:t>
            </a:r>
            <a:r>
              <a:rPr lang="ru-RU" sz="2400" kern="100" dirty="0">
                <a:solidFill>
                  <a:srgbClr val="000000"/>
                </a:solidFill>
                <a:latin typeface="Century" panose="02040604050505020304" pitchFamily="18" charset="0"/>
                <a:ea typeface="Batang" panose="02030600000101010101" pitchFamily="18" charset="-127"/>
                <a:cs typeface="Courier New" panose="02070309020205020404" pitchFamily="49" charset="0"/>
              </a:rPr>
              <a:t> </a:t>
            </a:r>
            <a:r>
              <a:rPr lang="ru-RU" sz="2400" kern="100" dirty="0" err="1">
                <a:solidFill>
                  <a:srgbClr val="000000"/>
                </a:solidFill>
                <a:latin typeface="Century" panose="02040604050505020304" pitchFamily="18" charset="0"/>
                <a:ea typeface="Batang" panose="02030600000101010101" pitchFamily="18" charset="-127"/>
                <a:cs typeface="Courier New" panose="02070309020205020404" pitchFamily="49" charset="0"/>
              </a:rPr>
              <a:t>Володимирівна</a:t>
            </a:r>
            <a:r>
              <a:rPr lang="ru-RU" sz="2400" kern="100" dirty="0">
                <a:solidFill>
                  <a:srgbClr val="000000"/>
                </a:solidFill>
                <a:latin typeface="Century" panose="02040604050505020304" pitchFamily="18" charset="0"/>
                <a:ea typeface="Batang" panose="02030600000101010101" pitchFamily="18" charset="-127"/>
                <a:cs typeface="Courier New" panose="02070309020205020404" pitchFamily="49" charset="0"/>
              </a:rPr>
              <a:t>, </a:t>
            </a:r>
            <a:r>
              <a:rPr lang="ru-RU" sz="2400" kern="100" dirty="0" err="1">
                <a:solidFill>
                  <a:srgbClr val="000000"/>
                </a:solidFill>
                <a:latin typeface="Century" panose="02040604050505020304" pitchFamily="18" charset="0"/>
                <a:ea typeface="Batang" panose="02030600000101010101" pitchFamily="18" charset="-127"/>
                <a:cs typeface="Courier New" panose="02070309020205020404" pitchFamily="49" charset="0"/>
              </a:rPr>
              <a:t>вчитель</a:t>
            </a:r>
            <a:r>
              <a:rPr lang="ru-RU" sz="2400" kern="100" dirty="0">
                <a:solidFill>
                  <a:srgbClr val="000000"/>
                </a:solidFill>
                <a:latin typeface="Century" panose="02040604050505020304" pitchFamily="18" charset="0"/>
                <a:ea typeface="Batang" panose="02030600000101010101" pitchFamily="18" charset="-127"/>
                <a:cs typeface="Courier New" panose="02070309020205020404" pitchFamily="49" charset="0"/>
              </a:rPr>
              <a:t> </a:t>
            </a:r>
            <a:r>
              <a:rPr lang="ru-RU" sz="2400" kern="100" dirty="0" err="1">
                <a:solidFill>
                  <a:srgbClr val="000000"/>
                </a:solidFill>
                <a:latin typeface="Century" panose="02040604050505020304" pitchFamily="18" charset="0"/>
                <a:ea typeface="Batang" panose="02030600000101010101" pitchFamily="18" charset="-127"/>
                <a:cs typeface="Courier New" panose="02070309020205020404" pitchFamily="49" charset="0"/>
              </a:rPr>
              <a:t>історії</a:t>
            </a:r>
            <a:r>
              <a:rPr lang="ru-RU" sz="2400" kern="100" dirty="0">
                <a:solidFill>
                  <a:srgbClr val="000000"/>
                </a:solidFill>
                <a:latin typeface="Century" panose="02040604050505020304" pitchFamily="18" charset="0"/>
                <a:ea typeface="Batang" panose="02030600000101010101" pitchFamily="18" charset="-127"/>
                <a:cs typeface="Courier New" panose="02070309020205020404" pitchFamily="49" charset="0"/>
              </a:rPr>
              <a:t> </a:t>
            </a:r>
            <a:r>
              <a:rPr lang="ru-RU" sz="2400" kern="100" dirty="0" err="1">
                <a:solidFill>
                  <a:srgbClr val="000000"/>
                </a:solidFill>
                <a:latin typeface="Century" panose="02040604050505020304" pitchFamily="18" charset="0"/>
                <a:ea typeface="Batang" panose="02030600000101010101" pitchFamily="18" charset="-127"/>
                <a:cs typeface="Courier New" panose="02070309020205020404" pitchFamily="49" charset="0"/>
              </a:rPr>
              <a:t>Київської</a:t>
            </a:r>
            <a:r>
              <a:rPr lang="ru-RU" sz="2400" kern="100" dirty="0">
                <a:solidFill>
                  <a:srgbClr val="000000"/>
                </a:solidFill>
                <a:latin typeface="Century" panose="02040604050505020304" pitchFamily="18" charset="0"/>
                <a:ea typeface="Batang" panose="02030600000101010101" pitchFamily="18" charset="-127"/>
                <a:cs typeface="Courier New" panose="02070309020205020404" pitchFamily="49" charset="0"/>
              </a:rPr>
              <a:t> </a:t>
            </a:r>
            <a:r>
              <a:rPr lang="ru-RU" sz="2400" kern="100" dirty="0" err="1">
                <a:solidFill>
                  <a:srgbClr val="000000"/>
                </a:solidFill>
                <a:latin typeface="Century" panose="02040604050505020304" pitchFamily="18" charset="0"/>
                <a:ea typeface="Batang" panose="02030600000101010101" pitchFamily="18" charset="-127"/>
                <a:cs typeface="Courier New" panose="02070309020205020404" pitchFamily="49" charset="0"/>
              </a:rPr>
              <a:t>інженерної</a:t>
            </a:r>
            <a:r>
              <a:rPr lang="ru-RU" sz="2400" kern="100" dirty="0">
                <a:solidFill>
                  <a:srgbClr val="000000"/>
                </a:solidFill>
                <a:latin typeface="Century" panose="02040604050505020304" pitchFamily="18" charset="0"/>
                <a:ea typeface="Batang" panose="02030600000101010101" pitchFamily="18" charset="-127"/>
                <a:cs typeface="Courier New" panose="02070309020205020404" pitchFamily="49" charset="0"/>
              </a:rPr>
              <a:t> </a:t>
            </a:r>
            <a:r>
              <a:rPr lang="ru-RU" sz="2400" kern="100" dirty="0" err="1">
                <a:solidFill>
                  <a:srgbClr val="000000"/>
                </a:solidFill>
                <a:latin typeface="Century" panose="02040604050505020304" pitchFamily="18" charset="0"/>
                <a:ea typeface="Batang" panose="02030600000101010101" pitchFamily="18" charset="-127"/>
                <a:cs typeface="Courier New" panose="02070309020205020404" pitchFamily="49" charset="0"/>
              </a:rPr>
              <a:t>гімназіі</a:t>
            </a:r>
            <a:r>
              <a:rPr lang="ru-RU" sz="2400" kern="100" dirty="0">
                <a:solidFill>
                  <a:srgbClr val="000000"/>
                </a:solidFill>
                <a:latin typeface="Century" panose="02040604050505020304" pitchFamily="18" charset="0"/>
                <a:ea typeface="Batang" panose="02030600000101010101" pitchFamily="18" charset="-127"/>
                <a:cs typeface="Courier New" panose="02070309020205020404" pitchFamily="49" charset="0"/>
              </a:rPr>
              <a:t>, </a:t>
            </a:r>
            <a:r>
              <a:rPr lang="ru-RU" sz="2400" kern="100" dirty="0" err="1">
                <a:solidFill>
                  <a:srgbClr val="000000"/>
                </a:solidFill>
                <a:latin typeface="Century" panose="02040604050505020304" pitchFamily="18" charset="0"/>
                <a:ea typeface="Batang" panose="02030600000101010101" pitchFamily="18" charset="-127"/>
                <a:cs typeface="Courier New" panose="02070309020205020404" pitchFamily="49" charset="0"/>
              </a:rPr>
              <a:t>вчитель</a:t>
            </a:r>
            <a:r>
              <a:rPr lang="ru-RU" sz="2400" kern="100" dirty="0">
                <a:solidFill>
                  <a:srgbClr val="000000"/>
                </a:solidFill>
                <a:latin typeface="Century" panose="02040604050505020304" pitchFamily="18" charset="0"/>
                <a:ea typeface="Batang" panose="02030600000101010101" pitchFamily="18" charset="-127"/>
                <a:cs typeface="Courier New" panose="02070309020205020404" pitchFamily="49" charset="0"/>
              </a:rPr>
              <a:t> </a:t>
            </a:r>
            <a:r>
              <a:rPr lang="ru-RU" sz="2400" kern="100" dirty="0" err="1">
                <a:solidFill>
                  <a:srgbClr val="000000"/>
                </a:solidFill>
                <a:latin typeface="Century" panose="02040604050505020304" pitchFamily="18" charset="0"/>
                <a:ea typeface="Batang" panose="02030600000101010101" pitchFamily="18" charset="-127"/>
                <a:cs typeface="Courier New" panose="02070309020205020404" pitchFamily="49" charset="0"/>
              </a:rPr>
              <a:t>вищої</a:t>
            </a:r>
            <a:r>
              <a:rPr lang="ru-RU" sz="2400" kern="100" dirty="0">
                <a:solidFill>
                  <a:srgbClr val="000000"/>
                </a:solidFill>
                <a:latin typeface="Century" panose="02040604050505020304" pitchFamily="18" charset="0"/>
                <a:ea typeface="Batang" panose="02030600000101010101" pitchFamily="18" charset="-127"/>
                <a:cs typeface="Courier New" panose="02070309020205020404" pitchFamily="49" charset="0"/>
              </a:rPr>
              <a:t> </a:t>
            </a:r>
            <a:r>
              <a:rPr lang="ru-RU" sz="2400" kern="100" dirty="0" err="1">
                <a:solidFill>
                  <a:srgbClr val="000000"/>
                </a:solidFill>
                <a:latin typeface="Century" panose="02040604050505020304" pitchFamily="18" charset="0"/>
                <a:ea typeface="Batang" panose="02030600000101010101" pitchFamily="18" charset="-127"/>
                <a:cs typeface="Courier New" panose="02070309020205020404" pitchFamily="49" charset="0"/>
              </a:rPr>
              <a:t>категорії</a:t>
            </a:r>
            <a:r>
              <a:rPr lang="ru-RU" sz="2400" kern="100" dirty="0">
                <a:solidFill>
                  <a:srgbClr val="000000"/>
                </a:solidFill>
                <a:latin typeface="Century" panose="02040604050505020304" pitchFamily="18" charset="0"/>
                <a:ea typeface="Batang" panose="02030600000101010101" pitchFamily="18" charset="-127"/>
                <a:cs typeface="Courier New" panose="02070309020205020404" pitchFamily="49" charset="0"/>
              </a:rPr>
              <a:t>, </a:t>
            </a:r>
            <a:r>
              <a:rPr lang="ru-RU" sz="2400" kern="100" dirty="0" err="1">
                <a:solidFill>
                  <a:srgbClr val="000000"/>
                </a:solidFill>
                <a:latin typeface="Century" panose="02040604050505020304" pitchFamily="18" charset="0"/>
                <a:ea typeface="Batang" panose="02030600000101010101" pitchFamily="18" charset="-127"/>
                <a:cs typeface="Courier New" panose="02070309020205020404" pitchFamily="49" charset="0"/>
              </a:rPr>
              <a:t>вчитель</a:t>
            </a:r>
            <a:r>
              <a:rPr lang="ru-RU" sz="2400" kern="100" dirty="0">
                <a:solidFill>
                  <a:srgbClr val="000000"/>
                </a:solidFill>
                <a:latin typeface="Century" panose="02040604050505020304" pitchFamily="18" charset="0"/>
                <a:ea typeface="Batang" panose="02030600000101010101" pitchFamily="18" charset="-127"/>
                <a:cs typeface="Courier New" panose="02070309020205020404" pitchFamily="49" charset="0"/>
              </a:rPr>
              <a:t>-методист, </a:t>
            </a:r>
            <a:r>
              <a:rPr lang="ru-RU" sz="2400" kern="100" dirty="0" err="1">
                <a:solidFill>
                  <a:srgbClr val="000000"/>
                </a:solidFill>
                <a:latin typeface="Century" panose="02040604050505020304" pitchFamily="18" charset="0"/>
                <a:ea typeface="Batang" panose="02030600000101010101" pitchFamily="18" charset="-127"/>
                <a:cs typeface="Courier New" panose="02070309020205020404" pitchFamily="49" charset="0"/>
              </a:rPr>
              <a:t>заслужений</a:t>
            </a:r>
            <a:r>
              <a:rPr lang="ru-RU" sz="2400" kern="100" dirty="0">
                <a:solidFill>
                  <a:srgbClr val="000000"/>
                </a:solidFill>
                <a:latin typeface="Century" panose="02040604050505020304" pitchFamily="18" charset="0"/>
                <a:ea typeface="Batang" panose="02030600000101010101" pitchFamily="18" charset="-127"/>
                <a:cs typeface="Courier New" panose="02070309020205020404" pitchFamily="49" charset="0"/>
              </a:rPr>
              <a:t> </a:t>
            </a:r>
            <a:r>
              <a:rPr lang="ru-RU" sz="2400" kern="100" dirty="0" err="1">
                <a:solidFill>
                  <a:srgbClr val="000000"/>
                </a:solidFill>
                <a:latin typeface="Century" panose="02040604050505020304" pitchFamily="18" charset="0"/>
                <a:ea typeface="Batang" panose="02030600000101010101" pitchFamily="18" charset="-127"/>
                <a:cs typeface="Courier New" panose="02070309020205020404" pitchFamily="49" charset="0"/>
              </a:rPr>
              <a:t>вчитель</a:t>
            </a:r>
            <a:r>
              <a:rPr lang="ru-RU" sz="2400" kern="100" dirty="0">
                <a:solidFill>
                  <a:srgbClr val="000000"/>
                </a:solidFill>
                <a:latin typeface="Century" panose="02040604050505020304" pitchFamily="18" charset="0"/>
                <a:ea typeface="Batang" panose="02030600000101010101" pitchFamily="18" charset="-127"/>
                <a:cs typeface="Courier New" panose="02070309020205020404" pitchFamily="49" charset="0"/>
              </a:rPr>
              <a:t> </a:t>
            </a:r>
            <a:r>
              <a:rPr lang="ru-RU" sz="2400" kern="100" dirty="0" err="1">
                <a:solidFill>
                  <a:srgbClr val="000000"/>
                </a:solidFill>
                <a:latin typeface="Century" panose="02040604050505020304" pitchFamily="18" charset="0"/>
                <a:ea typeface="Batang" panose="02030600000101010101" pitchFamily="18" charset="-127"/>
                <a:cs typeface="Courier New" panose="02070309020205020404" pitchFamily="49" charset="0"/>
              </a:rPr>
              <a:t>України</a:t>
            </a:r>
            <a:r>
              <a:rPr lang="ru-RU" sz="2400" kern="100" dirty="0">
                <a:solidFill>
                  <a:srgbClr val="000000"/>
                </a:solidFill>
                <a:latin typeface="Century" panose="02040604050505020304" pitchFamily="18" charset="0"/>
                <a:ea typeface="Batang" panose="02030600000101010101" pitchFamily="18" charset="-127"/>
                <a:cs typeface="Courier New" panose="02070309020205020404" pitchFamily="49" charset="0"/>
              </a:rPr>
              <a:t>.</a:t>
            </a:r>
            <a:endParaRPr lang="en-US" sz="2400" dirty="0">
              <a:latin typeface="Century" panose="02040604050505020304" pitchFamily="18" charset="0"/>
            </a:endParaRP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3215" y="615462"/>
            <a:ext cx="3901778" cy="5389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632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latin typeface="Century" panose="02040604050505020304" pitchFamily="18" charset="0"/>
              </a:rPr>
              <a:t>Список використаних джерел </a:t>
            </a:r>
            <a:endParaRPr lang="ru-RU" dirty="0">
              <a:latin typeface="Century" panose="020406040505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 </a:t>
            </a:r>
            <a:r>
              <a:rPr lang="uk-UA" dirty="0" err="1" smtClean="0"/>
              <a:t>Singer</a:t>
            </a:r>
            <a:r>
              <a:rPr lang="uk-UA" dirty="0" smtClean="0"/>
              <a:t> </a:t>
            </a:r>
            <a:r>
              <a:rPr lang="uk-UA" dirty="0" err="1"/>
              <a:t>sewing</a:t>
            </a:r>
            <a:r>
              <a:rPr lang="uk-UA" dirty="0"/>
              <a:t> </a:t>
            </a:r>
            <a:r>
              <a:rPr lang="uk-UA" dirty="0" err="1"/>
              <a:t>machine</a:t>
            </a:r>
            <a:r>
              <a:rPr lang="en-US" dirty="0"/>
              <a:t>s. URL:</a:t>
            </a:r>
            <a:endParaRPr lang="ru-RU" dirty="0"/>
          </a:p>
          <a:p>
            <a:pPr marL="0" indent="0">
              <a:buNone/>
            </a:pPr>
            <a:r>
              <a:rPr lang="en-US" u="sng" dirty="0">
                <a:hlinkClick r:id="rId2"/>
              </a:rPr>
              <a:t>https://www.singermachines.co.uk/faq/singer-sewing-machine-company-history.html</a:t>
            </a:r>
            <a:endParaRPr lang="ru-RU" dirty="0"/>
          </a:p>
          <a:p>
            <a:pPr marL="0" lvl="0" indent="0">
              <a:buNone/>
            </a:pPr>
            <a:r>
              <a:rPr lang="uk-UA" dirty="0" smtClean="0"/>
              <a:t>2</a:t>
            </a:r>
            <a:r>
              <a:rPr lang="en-US" dirty="0" smtClean="0"/>
              <a:t>. Serial </a:t>
            </a:r>
            <a:r>
              <a:rPr lang="en-US" dirty="0"/>
              <a:t>numbers : one letter prefix. URL :</a:t>
            </a:r>
            <a:endParaRPr lang="ru-RU" dirty="0"/>
          </a:p>
          <a:p>
            <a:pPr marL="0" indent="0">
              <a:buNone/>
            </a:pPr>
            <a:r>
              <a:rPr lang="en-US" u="sng" dirty="0">
                <a:hlinkClick r:id="rId3"/>
              </a:rPr>
              <a:t>https://web.archive.org/web/20110101045156/https:/</a:t>
            </a:r>
            <a:r>
              <a:rPr lang="en-US" u="sng" dirty="0" smtClean="0">
                <a:hlinkClick r:id="rId3"/>
              </a:rPr>
              <a:t>www.singerco.com/support/serial_1letter.html</a:t>
            </a:r>
            <a:endParaRPr lang="ru-RU" dirty="0" smtClean="0"/>
          </a:p>
          <a:p>
            <a:pPr marL="0" lvl="0" indent="0">
              <a:buNone/>
            </a:pPr>
            <a:r>
              <a:rPr lang="en-US" dirty="0" smtClean="0"/>
              <a:t>3. 877Workshop URL. :</a:t>
            </a:r>
            <a:endParaRPr lang="ru-RU" dirty="0" smtClean="0"/>
          </a:p>
          <a:p>
            <a:pPr marL="0" indent="0">
              <a:buNone/>
            </a:pPr>
            <a:r>
              <a:rPr lang="en-US" u="sng" dirty="0" smtClean="0">
                <a:hlinkClick r:id="rId4"/>
              </a:rPr>
              <a:t>https</a:t>
            </a:r>
            <a:r>
              <a:rPr lang="en-US" u="sng" dirty="0">
                <a:hlinkClick r:id="rId4"/>
              </a:rPr>
              <a:t>://www.877workshop.com/blogs/on-the-road-to/abandoned-singer-sewing-factory-wittenberge</a:t>
            </a:r>
            <a:endParaRPr lang="ru-RU" dirty="0"/>
          </a:p>
          <a:p>
            <a:pPr marL="0" lvl="0" indent="0">
              <a:buNone/>
            </a:pPr>
            <a:r>
              <a:rPr lang="en-US" dirty="0" smtClean="0"/>
              <a:t>4. </a:t>
            </a:r>
            <a:r>
              <a:rPr lang="ru-RU" dirty="0" smtClean="0"/>
              <a:t>ISMACS </a:t>
            </a:r>
            <a:r>
              <a:rPr lang="ru-RU" dirty="0" err="1"/>
              <a:t>International</a:t>
            </a:r>
            <a:r>
              <a:rPr lang="en-US" dirty="0"/>
              <a:t>. URL:</a:t>
            </a:r>
            <a:endParaRPr lang="ru-RU" dirty="0"/>
          </a:p>
          <a:p>
            <a:pPr marL="0" indent="0">
              <a:buNone/>
            </a:pPr>
            <a:r>
              <a:rPr lang="en-US" u="sng" dirty="0" smtClean="0">
                <a:hlinkClick r:id="rId5"/>
              </a:rPr>
              <a:t>https</a:t>
            </a:r>
            <a:r>
              <a:rPr lang="en-US" u="sng" dirty="0">
                <a:hlinkClick r:id="rId5"/>
              </a:rPr>
              <a:t>://ismacs.net/singer_sewing_machine_company/german-factory-wittenberge.html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2636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50976" y="841248"/>
            <a:ext cx="603504" cy="484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94944" y="1612130"/>
            <a:ext cx="79004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>
                <a:latin typeface="Century" panose="02040604050505020304" pitchFamily="18" charset="0"/>
              </a:rPr>
              <a:t>Мета: </a:t>
            </a:r>
            <a:r>
              <a:rPr lang="uk-UA" sz="3600" dirty="0"/>
              <a:t>дослідити походження та роль швейної машинки у житті моїх предків</a:t>
            </a:r>
            <a:endParaRPr lang="ru-RU" sz="3600" dirty="0">
              <a:latin typeface="Century" panose="020406040505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4944" y="3098709"/>
            <a:ext cx="112684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 smtClean="0">
                <a:latin typeface="Century" panose="02040604050505020304" pitchFamily="18" charset="0"/>
              </a:rPr>
              <a:t>Завдання:</a:t>
            </a:r>
            <a:r>
              <a:rPr lang="en-US" sz="3200" dirty="0" smtClean="0">
                <a:latin typeface="Centaur" panose="02030504050205020304" pitchFamily="18" charset="0"/>
              </a:rPr>
              <a:t> </a:t>
            </a:r>
            <a:endParaRPr lang="en-US" sz="3200" dirty="0">
              <a:latin typeface="Centaur" panose="02030504050205020304" pitchFamily="18" charset="0"/>
            </a:endParaRPr>
          </a:p>
          <a:p>
            <a:pPr marL="285750" lvl="0" indent="-285750">
              <a:buFont typeface="Calibri" panose="020F0502020204030204" pitchFamily="34" charset="0"/>
              <a:buChar char="–"/>
            </a:pPr>
            <a:r>
              <a:rPr lang="uk-UA" sz="3200" dirty="0"/>
              <a:t>дізнатись рік та місце виготовлення швейної машинки; </a:t>
            </a:r>
            <a:endParaRPr lang="ru-RU" sz="3200" dirty="0"/>
          </a:p>
          <a:p>
            <a:pPr marL="285750" lvl="0" indent="-285750">
              <a:buFont typeface="Calibri" panose="020F0502020204030204" pitchFamily="34" charset="0"/>
              <a:buChar char="–"/>
            </a:pPr>
            <a:r>
              <a:rPr lang="uk-UA" sz="3200" dirty="0"/>
              <a:t>встановити за яких обставин вона потрапила у родину;</a:t>
            </a:r>
            <a:endParaRPr lang="ru-RU" sz="3200" dirty="0"/>
          </a:p>
          <a:p>
            <a:pPr marL="285750" lvl="0" indent="-285750">
              <a:buFont typeface="Calibri" panose="020F0502020204030204" pitchFamily="34" charset="0"/>
              <a:buChar char="–"/>
            </a:pPr>
            <a:r>
              <a:rPr lang="uk-UA" sz="3200" dirty="0"/>
              <a:t>з’ясувати яку роль відігравала у житті родини</a:t>
            </a:r>
            <a:r>
              <a:rPr lang="ru-RU" sz="3200" dirty="0"/>
              <a:t>.</a:t>
            </a:r>
          </a:p>
          <a:p>
            <a:endParaRPr lang="uk-UA" sz="3200" dirty="0" smtClean="0"/>
          </a:p>
        </p:txBody>
      </p:sp>
    </p:spTree>
    <p:extLst>
      <p:ext uri="{BB962C8B-B14F-4D97-AF65-F5344CB8AC3E}">
        <p14:creationId xmlns:p14="http://schemas.microsoft.com/office/powerpoint/2010/main" val="3963548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blob:https://web.telegram.org/e251e216-bc3f-4406-8a71-6374bdcd3ff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652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975" y="88200"/>
            <a:ext cx="3901313" cy="5384645"/>
          </a:xfrm>
          <a:prstGeom prst="rect">
            <a:avLst/>
          </a:prstGeom>
        </p:spPr>
      </p:pic>
      <p:pic>
        <p:nvPicPr>
          <p:cNvPr id="1030" name="Picture 6" descr="https://cdn.shopify.com/s/files/1/2279/9443/files/02_Singer_Haus-alt.jpg?v=159215247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215" y="113714"/>
            <a:ext cx="6992239" cy="533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07975" y="5646199"/>
            <a:ext cx="3624737" cy="105565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Швейна машинка </a:t>
            </a:r>
            <a:r>
              <a:rPr lang="en-US" dirty="0" smtClean="0">
                <a:latin typeface="Bernard MT Condensed" panose="02050806060905020404" pitchFamily="18" charset="0"/>
              </a:rPr>
              <a:t>SINGER.</a:t>
            </a:r>
            <a:r>
              <a:rPr lang="uk-UA" dirty="0" smtClean="0">
                <a:latin typeface="Bernard MT Condensed" panose="02050806060905020404" pitchFamily="18" charset="0"/>
              </a:rPr>
              <a:t>фото автора</a:t>
            </a:r>
            <a:r>
              <a:rPr lang="en-US" dirty="0" smtClean="0">
                <a:latin typeface="Bernard MT Condensed" panose="02050806060905020404" pitchFamily="18" charset="0"/>
              </a:rPr>
              <a:t>.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458822" y="5607807"/>
            <a:ext cx="5484704" cy="108358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Фабрика </a:t>
            </a:r>
            <a:r>
              <a:rPr lang="en-US" dirty="0" smtClean="0">
                <a:latin typeface="Bernard MT Condensed" panose="02050806060905020404" pitchFamily="18" charset="0"/>
              </a:rPr>
              <a:t>SINGER</a:t>
            </a:r>
            <a:r>
              <a:rPr lang="en-US" dirty="0" smtClean="0"/>
              <a:t> </a:t>
            </a:r>
            <a:r>
              <a:rPr lang="uk-UA" dirty="0" smtClean="0"/>
              <a:t>у місті </a:t>
            </a:r>
            <a:r>
              <a:rPr lang="uk-UA" dirty="0" err="1" smtClean="0"/>
              <a:t>Віттенберг</a:t>
            </a:r>
            <a:r>
              <a:rPr lang="en-US" dirty="0" smtClean="0"/>
              <a:t>[3</a:t>
            </a:r>
            <a:r>
              <a:rPr lang="en-US" dirty="0" smtClean="0"/>
              <a:t>].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6972393" y="576370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3629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blob:https://web.telegram.org/8fec5e62-a994-48e1-9082-5f4dc93bf77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438" y="233490"/>
            <a:ext cx="4651122" cy="52711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6896" y="209106"/>
            <a:ext cx="3358896" cy="529558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869948" y="5632704"/>
            <a:ext cx="7507224" cy="85039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Емблема та серійний номер</a:t>
            </a:r>
            <a:r>
              <a:rPr lang="en-US" dirty="0" smtClean="0"/>
              <a:t>  .</a:t>
            </a:r>
            <a:r>
              <a:rPr lang="uk-UA" dirty="0" smtClean="0"/>
              <a:t> Наш час </a:t>
            </a:r>
            <a:r>
              <a:rPr lang="en-US" dirty="0" smtClean="0"/>
              <a:t>. </a:t>
            </a:r>
            <a:r>
              <a:rPr lang="uk-UA" dirty="0" smtClean="0"/>
              <a:t>Фото автора </a:t>
            </a:r>
            <a:endParaRPr lang="en-US" dirty="0" smtClean="0"/>
          </a:p>
          <a:p>
            <a:pPr algn="ctr"/>
            <a:r>
              <a:rPr lang="uk-UA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9362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cdn.shopify.com/s/files/1/2279/9443/files/01_IMG_7892.jpg?v=159215246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313372"/>
            <a:ext cx="7723505" cy="4593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07975" y="5394960"/>
            <a:ext cx="7723505" cy="10668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atin typeface="Bahnschrift" panose="020B0502040204020203" pitchFamily="34" charset="0"/>
              </a:rPr>
              <a:t>Фабрика </a:t>
            </a:r>
            <a:r>
              <a:rPr lang="en-US" dirty="0" smtClean="0">
                <a:latin typeface="Bernard MT Condensed" panose="02050806060905020404" pitchFamily="18" charset="0"/>
              </a:rPr>
              <a:t>SINGER</a:t>
            </a:r>
            <a:r>
              <a:rPr lang="en-US" dirty="0" smtClean="0">
                <a:latin typeface="Bahnschrift" panose="020B0502040204020203" pitchFamily="34" charset="0"/>
              </a:rPr>
              <a:t> </a:t>
            </a:r>
            <a:r>
              <a:rPr lang="uk-UA" dirty="0" smtClean="0">
                <a:latin typeface="Bahnschrift" panose="020B0502040204020203" pitchFamily="34" charset="0"/>
              </a:rPr>
              <a:t>у місті </a:t>
            </a:r>
            <a:r>
              <a:rPr lang="uk-UA" dirty="0" err="1" smtClean="0">
                <a:latin typeface="Bahnschrift" panose="020B0502040204020203" pitchFamily="34" charset="0"/>
              </a:rPr>
              <a:t>Віттенберг</a:t>
            </a:r>
            <a:r>
              <a:rPr lang="en-US" dirty="0" smtClean="0">
                <a:latin typeface="Bahnschrift" panose="020B0502040204020203" pitchFamily="34" charset="0"/>
              </a:rPr>
              <a:t>[3</a:t>
            </a:r>
            <a:r>
              <a:rPr lang="en-US" dirty="0" smtClean="0">
                <a:latin typeface="Bahnschrift" panose="020B0502040204020203" pitchFamily="34" charset="0"/>
              </a:rPr>
              <a:t>].</a:t>
            </a:r>
            <a:endParaRPr lang="ru-RU" dirty="0">
              <a:latin typeface="Bahnschrift" panose="020B0502040204020203" pitchFamily="34" charset="0"/>
            </a:endParaRPr>
          </a:p>
        </p:txBody>
      </p:sp>
      <p:pic>
        <p:nvPicPr>
          <p:cNvPr id="3076" name="Picture 4" descr="https://www.singermachines.co.uk/pub/media/upload/image/19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1120" y="313372"/>
            <a:ext cx="2651759" cy="4593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717280" y="5394960"/>
            <a:ext cx="2926080" cy="10668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Плакат до випуску  </a:t>
            </a:r>
          </a:p>
          <a:p>
            <a:pPr algn="ctr"/>
            <a:r>
              <a:rPr lang="en-US" dirty="0" smtClean="0">
                <a:latin typeface="Bernard MT Condensed" panose="02050806060905020404" pitchFamily="18" charset="0"/>
              </a:rPr>
              <a:t>SINGER</a:t>
            </a:r>
            <a:r>
              <a:rPr lang="uk-UA" dirty="0" smtClean="0"/>
              <a:t> «66».1900р</a:t>
            </a:r>
            <a:r>
              <a:rPr lang="en-US" dirty="0" smtClean="0"/>
              <a:t>.[1].</a:t>
            </a:r>
            <a:endParaRPr lang="uk-UA" dirty="0" smtClean="0"/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6979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553" y="501975"/>
            <a:ext cx="5367375" cy="573864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294120" y="2741887"/>
            <a:ext cx="5059680" cy="150876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Зінгер </a:t>
            </a:r>
            <a:r>
              <a:rPr lang="uk-UA" dirty="0" err="1" smtClean="0"/>
              <a:t>Білдінг</a:t>
            </a:r>
            <a:r>
              <a:rPr lang="uk-UA" dirty="0" smtClean="0"/>
              <a:t> </a:t>
            </a:r>
            <a:r>
              <a:rPr lang="en-US" dirty="0" smtClean="0"/>
              <a:t>. </a:t>
            </a:r>
            <a:r>
              <a:rPr lang="uk-UA" dirty="0" smtClean="0"/>
              <a:t>офіс компанії </a:t>
            </a:r>
            <a:r>
              <a:rPr lang="en-US" dirty="0" smtClean="0"/>
              <a:t>Singer . </a:t>
            </a:r>
            <a:r>
              <a:rPr lang="uk-UA" dirty="0" smtClean="0"/>
              <a:t>Найвища будівля на 1908р</a:t>
            </a:r>
            <a:r>
              <a:rPr lang="en-US" dirty="0" smtClean="0"/>
              <a:t>.[1]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068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6142" y="106680"/>
            <a:ext cx="3797618" cy="675132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20040" y="2865120"/>
            <a:ext cx="6065520" cy="123444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Прадід автора </a:t>
            </a:r>
            <a:r>
              <a:rPr lang="uk-UA" dirty="0" err="1" smtClean="0"/>
              <a:t>Желяк</a:t>
            </a:r>
            <a:r>
              <a:rPr lang="uk-UA" dirty="0" smtClean="0"/>
              <a:t> Іван Максимович</a:t>
            </a:r>
            <a:r>
              <a:rPr lang="en-US" dirty="0" smtClean="0"/>
              <a:t> .1943</a:t>
            </a:r>
            <a:r>
              <a:rPr lang="uk-UA" dirty="0" smtClean="0"/>
              <a:t>р</a:t>
            </a:r>
            <a:r>
              <a:rPr lang="en-US" dirty="0" smtClean="0"/>
              <a:t>.</a:t>
            </a:r>
            <a:r>
              <a:rPr lang="en-US" dirty="0"/>
              <a:t>C</a:t>
            </a:r>
            <a:r>
              <a:rPr lang="uk-UA" dirty="0" err="1" smtClean="0"/>
              <a:t>імейний</a:t>
            </a:r>
            <a:r>
              <a:rPr lang="uk-UA" dirty="0" smtClean="0"/>
              <a:t> фотоальбом</a:t>
            </a:r>
            <a:r>
              <a:rPr lang="en-US" dirty="0" smtClean="0"/>
              <a:t>.</a:t>
            </a:r>
            <a:r>
              <a:rPr lang="uk-UA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9332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6161" y="441960"/>
            <a:ext cx="8290560" cy="606552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21920" y="2575560"/>
            <a:ext cx="3154680" cy="214884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Довідка про переселення</a:t>
            </a:r>
            <a:r>
              <a:rPr lang="en-US" dirty="0" smtClean="0"/>
              <a:t>.</a:t>
            </a:r>
            <a:r>
              <a:rPr lang="uk-UA" dirty="0" smtClean="0"/>
              <a:t>Сімейний архів</a:t>
            </a:r>
            <a:r>
              <a:rPr lang="en-US" dirty="0" smtClean="0"/>
              <a:t>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7501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7680" y="471805"/>
            <a:ext cx="10515600" cy="1325563"/>
          </a:xfrm>
        </p:spPr>
        <p:txBody>
          <a:bodyPr/>
          <a:lstStyle/>
          <a:p>
            <a:pPr algn="just"/>
            <a:r>
              <a:rPr lang="uk-UA" dirty="0" smtClean="0"/>
              <a:t>Висновки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000" y="193230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3600" dirty="0"/>
              <a:t>Особисто для мене ця швейна машинка стала відкриттям, оскільки я зміг прослідкувати історію машинки та історію своїх предків. Завдяки цій речі мої предки пережили: війну</a:t>
            </a:r>
            <a:r>
              <a:rPr lang="ru-RU" sz="3600" dirty="0"/>
              <a:t>,</a:t>
            </a:r>
            <a:r>
              <a:rPr lang="uk-UA" sz="3600" dirty="0"/>
              <a:t> примусове переселення та голод. Прадід автора  маючи тільки машинку зміг прогодувати сім’ю і побудувати будинок з </a:t>
            </a:r>
            <a:r>
              <a:rPr lang="uk-UA" sz="3600" dirty="0" err="1"/>
              <a:t>нуля.Після</a:t>
            </a:r>
            <a:r>
              <a:rPr lang="uk-UA" sz="3600" dirty="0"/>
              <a:t> таких випробувань машинка досі працює і нагадує ті події. </a:t>
            </a:r>
            <a:endParaRPr lang="ru-RU" sz="3600" dirty="0"/>
          </a:p>
          <a:p>
            <a:pPr marL="0" indent="0">
              <a:buNone/>
            </a:pPr>
            <a:endParaRPr lang="ru-RU" sz="3600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62192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1055</TotalTime>
  <Words>259</Words>
  <Application>Microsoft Office PowerPoint</Application>
  <PresentationFormat>Широкоэкранный</PresentationFormat>
  <Paragraphs>30</Paragraphs>
  <Slides>10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20" baseType="lpstr">
      <vt:lpstr>Arial</vt:lpstr>
      <vt:lpstr>Bahnschrift</vt:lpstr>
      <vt:lpstr>Batang</vt:lpstr>
      <vt:lpstr>Bernard MT Condensed</vt:lpstr>
      <vt:lpstr>Calibri</vt:lpstr>
      <vt:lpstr>Calibri Light</vt:lpstr>
      <vt:lpstr>Centaur</vt:lpstr>
      <vt:lpstr>Century</vt:lpstr>
      <vt:lpstr>Courier New</vt:lpstr>
      <vt:lpstr>Тема Office</vt:lpstr>
      <vt:lpstr>Швейна машинка SINGER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Висновки</vt:lpstr>
      <vt:lpstr>Список використаних джерел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37</cp:revision>
  <dcterms:created xsi:type="dcterms:W3CDTF">2023-04-12T15:02:35Z</dcterms:created>
  <dcterms:modified xsi:type="dcterms:W3CDTF">2023-04-23T19:02:10Z</dcterms:modified>
</cp:coreProperties>
</file>