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48"/>
    <p:restoredTop sz="94674"/>
  </p:normalViewPr>
  <p:slideViewPr>
    <p:cSldViewPr snapToGrid="0">
      <p:cViewPr varScale="1">
        <p:scale>
          <a:sx n="113" d="100"/>
          <a:sy n="113" d="100"/>
        </p:scale>
        <p:origin x="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onche/Desktop/&#1052;&#1040;&#1053;/&#1043;&#1088;&#1072;&#1092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Коливання рівня </a:t>
            </a:r>
            <a:r>
              <a:rPr lang="en"/>
              <a:t>CO2 </a:t>
            </a:r>
            <a:r>
              <a:rPr lang="ru-RU"/>
              <a:t>у класі впродовж дня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Показник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Лист1!$A$2:$A$15</c:f>
              <c:strCache>
                <c:ptCount val="14"/>
                <c:pt idx="0">
                  <c:v>1 урок (09:00)</c:v>
                </c:pt>
                <c:pt idx="1">
                  <c:v>1 перерва (09:45)</c:v>
                </c:pt>
                <c:pt idx="2">
                  <c:v>2 урок (09:55)</c:v>
                </c:pt>
                <c:pt idx="3">
                  <c:v>2 перерва (10:40)</c:v>
                </c:pt>
                <c:pt idx="4">
                  <c:v>3 урок (10:50)</c:v>
                </c:pt>
                <c:pt idx="5">
                  <c:v>3 перерва (11:35)</c:v>
                </c:pt>
                <c:pt idx="6">
                  <c:v>4 урок (11:55)</c:v>
                </c:pt>
                <c:pt idx="7">
                  <c:v>4 перерва (12:40)</c:v>
                </c:pt>
                <c:pt idx="8">
                  <c:v>5 урок (12:50)</c:v>
                </c:pt>
                <c:pt idx="9">
                  <c:v>5 перерва (13:35)</c:v>
                </c:pt>
                <c:pt idx="10">
                  <c:v>6 урок (13:45)</c:v>
                </c:pt>
                <c:pt idx="11">
                  <c:v>6 перерерва (14:30)</c:v>
                </c:pt>
                <c:pt idx="12">
                  <c:v>7 урок (14:40)</c:v>
                </c:pt>
                <c:pt idx="13">
                  <c:v>Кінец дня (15:25)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515</c:v>
                </c:pt>
                <c:pt idx="1">
                  <c:v>1400</c:v>
                </c:pt>
                <c:pt idx="2">
                  <c:v>800</c:v>
                </c:pt>
                <c:pt idx="3">
                  <c:v>1800</c:v>
                </c:pt>
                <c:pt idx="4">
                  <c:v>900</c:v>
                </c:pt>
                <c:pt idx="5">
                  <c:v>2500</c:v>
                </c:pt>
                <c:pt idx="6">
                  <c:v>1100</c:v>
                </c:pt>
                <c:pt idx="7">
                  <c:v>2900</c:v>
                </c:pt>
                <c:pt idx="8">
                  <c:v>1200</c:v>
                </c:pt>
                <c:pt idx="9">
                  <c:v>3300</c:v>
                </c:pt>
                <c:pt idx="10">
                  <c:v>1400</c:v>
                </c:pt>
                <c:pt idx="11">
                  <c:v>3800</c:v>
                </c:pt>
                <c:pt idx="12">
                  <c:v>1600</c:v>
                </c:pt>
                <c:pt idx="13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DA-6349-A5B8-4F48651CCA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 у приміщенні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Лист1!$A$2:$A$15</c:f>
              <c:strCache>
                <c:ptCount val="14"/>
                <c:pt idx="0">
                  <c:v>1 урок (09:00)</c:v>
                </c:pt>
                <c:pt idx="1">
                  <c:v>1 перерва (09:45)</c:v>
                </c:pt>
                <c:pt idx="2">
                  <c:v>2 урок (09:55)</c:v>
                </c:pt>
                <c:pt idx="3">
                  <c:v>2 перерва (10:40)</c:v>
                </c:pt>
                <c:pt idx="4">
                  <c:v>3 урок (10:50)</c:v>
                </c:pt>
                <c:pt idx="5">
                  <c:v>3 перерва (11:35)</c:v>
                </c:pt>
                <c:pt idx="6">
                  <c:v>4 урок (11:55)</c:v>
                </c:pt>
                <c:pt idx="7">
                  <c:v>4 перерва (12:40)</c:v>
                </c:pt>
                <c:pt idx="8">
                  <c:v>5 урок (12:50)</c:v>
                </c:pt>
                <c:pt idx="9">
                  <c:v>5 перерва (13:35)</c:v>
                </c:pt>
                <c:pt idx="10">
                  <c:v>6 урок (13:45)</c:v>
                </c:pt>
                <c:pt idx="11">
                  <c:v>6 перерерва (14:30)</c:v>
                </c:pt>
                <c:pt idx="12">
                  <c:v>7 урок (14:40)</c:v>
                </c:pt>
                <c:pt idx="13">
                  <c:v>Кінец дня (15:25)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DA-6349-A5B8-4F48651CC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945168"/>
        <c:axId val="1152165232"/>
      </c:lineChart>
      <c:catAx>
        <c:axId val="115194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2165232"/>
        <c:crosses val="autoZero"/>
        <c:auto val="1"/>
        <c:lblAlgn val="ctr"/>
        <c:lblOffset val="100"/>
        <c:noMultiLvlLbl val="0"/>
      </c:catAx>
      <c:valAx>
        <c:axId val="115216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5194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5D375-530D-DA30-AF0E-1F066C8FB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FDA424-A822-AB05-E6A1-CCF67F1C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7A9B2-09C0-5D8A-B64F-B1C5954D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5F777-6151-5BE9-06E0-BBDC6A18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C31B4-EE40-0466-AB00-CB957A80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46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15D17-9967-28B6-376F-C011322E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86D4FD-A8FC-BD91-B1F1-C314B7EA4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B033C-FAEF-BB75-593B-7F918C5F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71F2A-48E8-60A0-F617-40BFBFC1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A8538-5130-E420-BE70-ABD2D3BE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62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C40672-AABA-002A-43D8-50A07C81A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05408-8D9E-4979-01F8-8DAA2A9AB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DB299-0F91-7F4E-6916-B2F94640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5E4D13-2757-7CCB-B33B-4DE19E0E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7D8AFC-23B7-DACB-D30D-284FB447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633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78809-EAD0-EEFF-F93F-2AEF7DD8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D6943-9E60-6333-7EBE-57AE0A00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50C68-765C-891C-BA63-186090B4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0AD02-CDE9-43C6-5655-A9B47629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4CBDF-4D45-9794-D96B-421EAC08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366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EC760-BFC3-DE35-ADDF-178006DE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102880-C87D-A2E4-D93D-781618AF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3A8A4-B39D-8F70-8806-0B6E692C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C73F9-43CD-EB56-274C-E89CF6F4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FD0F8-A4A3-40A5-8969-793518BE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712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2395-072E-BD5D-8043-A15F289C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89972-A0CB-9706-FBBF-E029AE816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7D52E-4648-8385-CAB1-08AA525EC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A86510-928B-BD45-76DC-975BF70E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61D8C9-3071-6F40-05BD-D2BB93AB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A5EF3-4F45-CE1F-8C3A-5A2F0311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89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2E4E7-4665-4D6F-D675-DD1ECDFC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374946-D105-A0D8-DCDB-5F5C8B8D8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2E3B2-EDAB-90C0-5224-96AC63FD0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3F525C-5123-C423-1A2C-22D71EBC7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EECA3A-3162-F8FF-8B77-BC7A71E94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63A1CB-FF20-AB8E-2ECC-2B6638CF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B6319E-BDF3-7C3A-79D4-72B16C0E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AB8EC4-581F-4BB0-BE12-3C8D383E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5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A7114-33F5-BB91-B3A4-48F78004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37C72D-2E87-7674-D957-B1CEF5FA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DD125C-EDF0-338A-8CA4-C0682B75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B6BD97-D0FE-9D0A-0F9A-C153F411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5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4F8A7-8787-AD12-9D3D-F5893F21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6F1EB8-1D87-D383-AB67-74F3B6DB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D7EA-1FCE-1CC8-3D9B-97396EFA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33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3DECC-E239-DAAB-537B-F4369505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25758-BD1D-B9E3-8736-664C2950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F44771-4422-A90B-3679-66956BC49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027B5C-A23A-BCDD-B5AF-D2A5E36D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8642B-7B05-D632-72AA-D18EC122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DBBBD-EA6B-837F-A5DA-7F09241A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32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A8691-BF7D-F927-8BB3-340E7FD4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EFDC26-16C7-2993-AAE5-E58ABF17D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AE943-6375-31E2-2FE3-4CBFFA7FF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C19F86-8521-37AB-7E85-AACE1AAF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00164F-AC94-67B3-8B7F-F7613318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65AE7-22FC-39B9-FA32-57B1EF9A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641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76F52-55A1-1913-6DD4-3FA6C677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2B6209-A984-395D-21F7-36CB03679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BF2E3-2624-4389-4E6A-1D89FB036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C4B3-3CE0-C44D-AF40-06510B42E9C3}" type="datetimeFigureOut">
              <a:rPr lang="ru-UA" smtClean="0"/>
              <a:t>10.04.2023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BEE3E-798C-A9AC-FA45-051435D65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C7E55-8916-79FF-3AE0-1420726D8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4EB9-8154-EA47-94F7-2F8F3292881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08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klimat.com/blog/kakim-dolzhen-byt-mikroklimat-v-shkolah-i-universitetah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geekmatic.in.ua/ua/articles/arduino_lessons/" TargetMode="External"/><Relationship Id="rId4" Type="http://schemas.openxmlformats.org/officeDocument/2006/relationships/hyperlink" Target="https://apps.who.int/iris/bitstream/handle/10665/108596/e95417R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ircuito.io/app?components=514,1331,10820,11022,398789,417986,690029,82198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A6A00-DA35-7057-72D8-705B84DD7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 якості повітря у навчальних кабінетах школи за допомогою створеного приладу</a:t>
            </a:r>
            <a:r>
              <a:rPr lang="ru-UA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66F933-0541-4CE7-0976-164BE68FD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533"/>
            <a:ext cx="9144000" cy="451028"/>
          </a:xfrm>
        </p:spPr>
        <p:txBody>
          <a:bodyPr>
            <a:norm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Всеукраїнський інтерактивний конкурс «МАН-Юніор Дослідник– 2023»</a:t>
            </a:r>
            <a:r>
              <a:rPr lang="ru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D6A53B5-58AD-3715-4D45-BAD8F2A02511}"/>
              </a:ext>
            </a:extLst>
          </p:cNvPr>
          <p:cNvSpPr txBox="1">
            <a:spLocks/>
          </p:cNvSpPr>
          <p:nvPr/>
        </p:nvSpPr>
        <p:spPr>
          <a:xfrm>
            <a:off x="1524000" y="4512905"/>
            <a:ext cx="9144000" cy="2214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Донченко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Даніїл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Андрійович, учень 9 класу комунального закладу «Харківський ліцей №11 імені Данила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Дідіка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Харківської міської ради»; Харківське територіальне відділення МАН України, м. Харків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Щербина Надія Володимирівна, вчитель фізики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DAD3CC-78D6-80F2-2049-C0503AC8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 результати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3718908-56F5-9EF1-4FB2-B4B2ED43D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77533"/>
              </p:ext>
            </p:extLst>
          </p:nvPr>
        </p:nvGraphicFramePr>
        <p:xfrm>
          <a:off x="838200" y="1884743"/>
          <a:ext cx="10020301" cy="4608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9475">
                  <a:extLst>
                    <a:ext uri="{9D8B030D-6E8A-4147-A177-3AD203B41FA5}">
                      <a16:colId xmlns:a16="http://schemas.microsoft.com/office/drawing/2014/main" val="468390447"/>
                    </a:ext>
                  </a:extLst>
                </a:gridCol>
                <a:gridCol w="3340413">
                  <a:extLst>
                    <a:ext uri="{9D8B030D-6E8A-4147-A177-3AD203B41FA5}">
                      <a16:colId xmlns:a16="http://schemas.microsoft.com/office/drawing/2014/main" val="1827491638"/>
                    </a:ext>
                  </a:extLst>
                </a:gridCol>
                <a:gridCol w="3340413">
                  <a:extLst>
                    <a:ext uri="{9D8B030D-6E8A-4147-A177-3AD203B41FA5}">
                      <a16:colId xmlns:a16="http://schemas.microsoft.com/office/drawing/2014/main" val="766470134"/>
                    </a:ext>
                  </a:extLst>
                </a:gridCol>
              </a:tblGrid>
              <a:tr h="344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Час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Покази приладу (</a:t>
                      </a:r>
                      <a:r>
                        <a:rPr lang="en-US" sz="1400" dirty="0">
                          <a:effectLst/>
                        </a:rPr>
                        <a:t>ppm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Рекомендація приладу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477494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Початок дня (до першого уроку)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500-515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Провітрювання не потрібне (зелене світло)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088665"/>
                  </a:ext>
                </a:extLst>
              </a:tr>
              <a:tr h="710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Після першого уроку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1200-1400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Бажано провітрити (сине світло)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9854660"/>
                  </a:ext>
                </a:extLst>
              </a:tr>
              <a:tr h="710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Перед другим уроком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700-800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Провітрювання не потрібне (зелене світло)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466913"/>
                  </a:ext>
                </a:extLst>
              </a:tr>
              <a:tr h="710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Після третього уроку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1800-2500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Необхідне провітрювання (червоне світло)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485361"/>
                  </a:ext>
                </a:extLst>
              </a:tr>
              <a:tr h="710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Перед четвертим уроком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1000-1200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Бажано провітрити (сине світло)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1281918"/>
                  </a:ext>
                </a:extLst>
              </a:tr>
              <a:tr h="710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Після сьомого уроку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4000-4200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Необхідне провітрювання (червоне світло)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95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72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</a:t>
            </a:r>
            <a:endParaRPr lang="ru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852A9B9-380C-B73B-982F-551016516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02538"/>
              </p:ext>
            </p:extLst>
          </p:nvPr>
        </p:nvGraphicFramePr>
        <p:xfrm>
          <a:off x="154939" y="1690686"/>
          <a:ext cx="4539576" cy="3725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456">
                  <a:extLst>
                    <a:ext uri="{9D8B030D-6E8A-4147-A177-3AD203B41FA5}">
                      <a16:colId xmlns:a16="http://schemas.microsoft.com/office/drawing/2014/main" val="2638275911"/>
                    </a:ext>
                  </a:extLst>
                </a:gridCol>
                <a:gridCol w="1037188">
                  <a:extLst>
                    <a:ext uri="{9D8B030D-6E8A-4147-A177-3AD203B41FA5}">
                      <a16:colId xmlns:a16="http://schemas.microsoft.com/office/drawing/2014/main" val="4256494392"/>
                    </a:ext>
                  </a:extLst>
                </a:gridCol>
                <a:gridCol w="1863932">
                  <a:extLst>
                    <a:ext uri="{9D8B030D-6E8A-4147-A177-3AD203B41FA5}">
                      <a16:colId xmlns:a16="http://schemas.microsoft.com/office/drawing/2014/main" val="1015957256"/>
                    </a:ext>
                  </a:extLst>
                </a:gridCol>
              </a:tblGrid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Час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Показник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Норма у приміщенні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2757788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1 урок (09:00)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515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218713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1 перерва (09:45)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1400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9533253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 урок (09:55)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800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856623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 перерва (10:40)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1800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274464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3 урок (10:50)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900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9767056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3 перерва (11:35)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2500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77374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4 урок (11:55)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1100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5722764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4 перерва (12:40)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2900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5024924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5 урок (12:50)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1200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998629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5 перерва (13:35)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3300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494323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6 урок (13:45)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1400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652593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6 перерерва (14:30)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3800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2098648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7 урок (14:40)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1600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1000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1774355"/>
                  </a:ext>
                </a:extLst>
              </a:tr>
              <a:tr h="248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Кінец дня (15:25)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>
                          <a:effectLst/>
                        </a:rPr>
                        <a:t>4200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200" u="none" strike="noStrike" dirty="0">
                          <a:effectLst/>
                        </a:rPr>
                        <a:t>1000</a:t>
                      </a:r>
                      <a:endParaRPr lang="ru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119245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3FC6519-C5A0-275B-EA58-B44B41F08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704678"/>
              </p:ext>
            </p:extLst>
          </p:nvPr>
        </p:nvGraphicFramePr>
        <p:xfrm>
          <a:off x="4698805" y="1690686"/>
          <a:ext cx="7338256" cy="499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84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EB4E2-CBA1-3F85-D9C2-E665133BD340}"/>
              </a:ext>
            </a:extLst>
          </p:cNvPr>
          <p:cNvSpPr txBox="1"/>
          <p:nvPr/>
        </p:nvSpPr>
        <p:spPr>
          <a:xfrm>
            <a:off x="838200" y="2227431"/>
            <a:ext cx="10426700" cy="26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результаті проведених  вимірювань забрудненості повітря виявлено, що звичайне провітрювання (навстіж відчинені вікна) на перервах – є недостатнім. Для дотримання концентрації вуглекислого газу в рамках норми впродовж </a:t>
            </a:r>
            <a:r>
              <a:rPr lang="uk-U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 дня,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реалізувати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приточну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вентиляцію в кабінетах та приміщенні цілої школи, хоча останнє може викликати труднощі. 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Розроблений прилад, після удосконалення, може стати контролером для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приточної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вентиляції.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4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4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endParaRPr lang="ru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2F0D31-59E8-3EC9-81E8-1769707E386E}"/>
              </a:ext>
            </a:extLst>
          </p:cNvPr>
          <p:cNvSpPr txBox="1"/>
          <p:nvPr/>
        </p:nvSpPr>
        <p:spPr>
          <a:xfrm>
            <a:off x="1409700" y="2501900"/>
            <a:ext cx="9944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 має бути мікроклімат у школах та університетах – [Електронний ресурс]: </a:t>
            </a:r>
            <a:r>
              <a:rPr lang="ru-UA" sz="20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https://daklimat.com/blog/kakim-dolzhen-byt-mikroklimat-v-shkolah-i-universitetah/</a:t>
            </a:r>
            <a:endParaRPr lang="ru-UA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Всесвітня організація охорони здоров'я, Європейське регіональне бюро, звіт про нараду Бонн, Німеччина 4-5 квітня 2021р «Методи моніторингу якості повітря у шкільних приміщеннях» </a:t>
            </a:r>
            <a:r>
              <a:rPr lang="ru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[Електронний ресурс]: </a:t>
            </a:r>
            <a:r>
              <a:rPr lang="uk-UA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https://apps.who.int/iris/bitstream/handle/10665/108596/e95417R.pdf</a:t>
            </a:r>
            <a:endParaRPr lang="uk-UA" sz="20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Arduino – [Електронний ресурс]: </a:t>
            </a:r>
            <a:r>
              <a:rPr lang="uk-UA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https://geekmatic.in.ua/ua/articles/arduino_lessons/</a:t>
            </a:r>
            <a:r>
              <a:rPr lang="ru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9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2310606"/>
            <a:ext cx="6299200" cy="2236788"/>
          </a:xfrm>
        </p:spPr>
        <p:txBody>
          <a:bodyPr>
            <a:normAutofit/>
          </a:bodyPr>
          <a:lstStyle/>
          <a:p>
            <a:r>
              <a:rPr lang="ru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0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1E3DA-CC86-3EF8-A1ED-DFC3A881A259}"/>
              </a:ext>
            </a:extLst>
          </p:cNvPr>
          <p:cNvSpPr txBox="1"/>
          <p:nvPr/>
        </p:nvSpPr>
        <p:spPr>
          <a:xfrm>
            <a:off x="833910" y="1690688"/>
            <a:ext cx="858440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изначення якості повітря  в  навчальних кабінетах протягом дня за допомогою створеного приладу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3534FD-765A-BFB6-E025-E5792286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16251"/>
            <a:ext cx="7772400" cy="37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7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F6B18-74EE-A4F6-46DA-32F75712B9C5}"/>
              </a:ext>
            </a:extLst>
          </p:cNvPr>
          <p:cNvSpPr txBox="1"/>
          <p:nvPr/>
        </p:nvSpPr>
        <p:spPr>
          <a:xfrm>
            <a:off x="833911" y="1690688"/>
            <a:ext cx="10515600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 інформації про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приципи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роботи приладів для оцінки забрудненості повітря та впливу його якості на організм людини;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проєктування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приладу для контролю якості повітря;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виготовлення та програмування приладу;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контрольних вимірювань якості повітря у навчальному кабінеті  впродовж дня;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 отриманих результатів та формулювання висновків;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 рекомендацій щодо підвищення якісних характеристик повітря в навчальних кабінетах.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8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приладу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66DD22-B2CC-98FB-AE3E-CCF30CAB6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36" y="1690688"/>
            <a:ext cx="7127164" cy="519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1A404-A71E-D783-FFD6-6F626F01E3BB}"/>
              </a:ext>
            </a:extLst>
          </p:cNvPr>
          <p:cNvSpPr txBox="1"/>
          <p:nvPr/>
        </p:nvSpPr>
        <p:spPr>
          <a:xfrm>
            <a:off x="838200" y="2314030"/>
            <a:ext cx="4226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Початкове моделювання було виконане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конструкторі на сайті: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https://www.circuito.io/app?components=514,1331,10820,11022,398789,417986,690029,821989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0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2A0148-0A3F-FA2A-2583-0B597894F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61" y="2597475"/>
            <a:ext cx="1414460" cy="29871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компонентів для макету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88091-0BA6-A933-2342-8057F5FDD724}"/>
              </a:ext>
            </a:extLst>
          </p:cNvPr>
          <p:cNvSpPr txBox="1"/>
          <p:nvPr/>
        </p:nvSpPr>
        <p:spPr>
          <a:xfrm>
            <a:off x="833910" y="1565141"/>
            <a:ext cx="960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підготовки був виконаний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датчика газу (рекомендація виробника), та первинне налаштування окремих компонентів.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CB6EB5-D7D5-AD09-38D6-D4797E2F1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104" y="3842258"/>
            <a:ext cx="2113338" cy="29782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33DBDE-52C5-D6CB-59F2-282D57C82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610" y="3541544"/>
            <a:ext cx="2011270" cy="29782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C8EB46-0E01-D1A2-48C9-B1E5253B4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643" y="2343367"/>
            <a:ext cx="1884327" cy="29880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DE9C9A-A458-E674-2B22-158F79AFB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1560" y="4363882"/>
            <a:ext cx="1458931" cy="298711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FF3FB27-6458-6128-EDC4-DD57B8227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536" y="2241054"/>
            <a:ext cx="3319191" cy="1592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345A30-B058-ED36-639E-AACAB4BE3A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635" y="2344256"/>
            <a:ext cx="1342529" cy="29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макету приладу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849ABA-99AC-C297-9B67-6421FDE00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09" y="1462087"/>
            <a:ext cx="11160151" cy="5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 плати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endParaRPr lang="ru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33E8E-F5F7-50D5-C5BA-64C2CFA9D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0" y="1425474"/>
            <a:ext cx="8221190" cy="5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823" y="214561"/>
            <a:ext cx="7041444" cy="1325563"/>
          </a:xfrm>
        </p:spPr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Фінальн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складання приладу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BED3AD-CB5F-563B-905E-1572E3D06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6" y="1538783"/>
            <a:ext cx="11018999" cy="52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3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D508F-8B7C-90C4-6016-C20282B7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77787"/>
            <a:ext cx="10515600" cy="1166813"/>
          </a:xfrm>
        </p:spPr>
        <p:txBody>
          <a:bodyPr>
            <a:normAutofit/>
          </a:bodyPr>
          <a:lstStyle/>
          <a:p>
            <a:r>
              <a:rPr lang="ru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Вимірування якості повітря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C342-DBA5-2029-4F46-A867834F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90" y="0"/>
            <a:ext cx="833910" cy="877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A04990-CA81-5672-946F-2BACB7A97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44600"/>
            <a:ext cx="5727700" cy="28138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1630D5-BD94-5862-D704-35ADF8525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1289965"/>
            <a:ext cx="5473700" cy="26916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3472FE-CF56-FA3B-4C51-341CA4444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576" y="4716462"/>
            <a:ext cx="3851458" cy="2063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672B2B-C4DB-4AE4-8D35-137FFA0DD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58402"/>
            <a:ext cx="4184629" cy="2063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1368EB-F07E-0241-E47B-3809D6B74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445" y="4152900"/>
            <a:ext cx="365760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7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562</Words>
  <Application>Microsoft Macintosh PowerPoint</Application>
  <PresentationFormat>Широкоэкранный</PresentationFormat>
  <Paragraphs>100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Контроль  якості повітря у навчальних кабінетах школи за допомогою створеного приладу  </vt:lpstr>
      <vt:lpstr>Мета дослідження:</vt:lpstr>
      <vt:lpstr>Завдання:</vt:lpstr>
      <vt:lpstr>On-Line моделювання приладу</vt:lpstr>
      <vt:lpstr>Підготовка компонентів для макету</vt:lpstr>
      <vt:lpstr>Виготовлення макету приладу</vt:lpstr>
      <vt:lpstr>Програмування плати Arduino</vt:lpstr>
      <vt:lpstr>Фінальне складання приладу</vt:lpstr>
      <vt:lpstr>Вимірування якості повітря</vt:lpstr>
      <vt:lpstr>Отримані результати</vt:lpstr>
      <vt:lpstr>Коливання рівня CO2 у класі впродовж дня</vt:lpstr>
      <vt:lpstr>Висновки</vt:lpstr>
      <vt:lpstr>Список використаних джерел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25</cp:revision>
  <dcterms:created xsi:type="dcterms:W3CDTF">2023-04-04T12:07:48Z</dcterms:created>
  <dcterms:modified xsi:type="dcterms:W3CDTF">2023-04-12T09:55:17Z</dcterms:modified>
</cp:coreProperties>
</file>