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95" r:id="rId3"/>
    <p:sldId id="306" r:id="rId4"/>
    <p:sldId id="258" r:id="rId5"/>
    <p:sldId id="296" r:id="rId6"/>
    <p:sldId id="297" r:id="rId7"/>
    <p:sldId id="298" r:id="rId8"/>
    <p:sldId id="299" r:id="rId9"/>
    <p:sldId id="294" r:id="rId10"/>
    <p:sldId id="304" r:id="rId11"/>
    <p:sldId id="302" r:id="rId12"/>
    <p:sldId id="301" r:id="rId13"/>
    <p:sldId id="30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FF"/>
    <a:srgbClr val="00FF00"/>
    <a:srgbClr val="FF0048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F016-2CD6-4DB2-8B84-D0640F165CE9}" type="datetimeFigureOut">
              <a:rPr lang="uk-UA" smtClean="0"/>
              <a:t>21.04.2023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189BC-09A9-40BB-92F0-8C5BF50238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91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189BC-09A9-40BB-92F0-8C5BF5023851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887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8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7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3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3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0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9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54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3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9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4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D682E0-CA6D-4B05-95BA-69D9DC5971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dok.org.ua/narodni-symvoly/rushnyk-symvol-virnosti-liubovi-y-oberig-oseli" TargetMode="External"/><Relationship Id="rId2" Type="http://schemas.openxmlformats.org/officeDocument/2006/relationships/hyperlink" Target="https://vseosvita.ua/library/embed/01002f59-27bb.doc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bout-ukraine.com/ukra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970AB5-9930-466B-8399-3F7E30E0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6832" y="3429000"/>
            <a:ext cx="8409847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Донець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Христина В</a:t>
            </a:r>
            <a:r>
              <a:rPr lang="uk-UA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таліївна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8 класу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«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Бірківський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Зміївської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Чугуївського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ru-RU" altLang="ru-RU" sz="28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uk-UA" alt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  <a:r>
              <a:rPr lang="uk-UA" altLang="ru-RU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 та правознавства Басова Любов Вікторівна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7" b="98145" l="259" r="94955">
                        <a14:foregroundMark x1="50453" y1="59276" x2="37516" y2="92579"/>
                        <a14:foregroundMark x1="36223" y1="51670" x2="22510" y2="56308"/>
                        <a14:foregroundMark x1="22510" y1="56308" x2="9961" y2="74119"/>
                        <a14:foregroundMark x1="9961" y1="74119" x2="8668" y2="95826"/>
                        <a14:foregroundMark x1="91721" y1="98145" x2="81113" y2="62523"/>
                        <a14:foregroundMark x1="81113" y1="62523" x2="77102" y2="59276"/>
                        <a14:foregroundMark x1="10349" y1="86271" x2="22510" y2="69666"/>
                        <a14:foregroundMark x1="22122" y1="74954" x2="15265" y2="98980"/>
                        <a14:foregroundMark x1="15265" y1="98980" x2="4010" y2="89239"/>
                        <a14:foregroundMark x1="4010" y1="89239" x2="7503" y2="74954"/>
                        <a14:foregroundMark x1="26520" y1="87662" x2="27296" y2="59555"/>
                        <a14:foregroundMark x1="27296" y1="59555" x2="27296" y2="59833"/>
                        <a14:foregroundMark x1="27814" y1="53989" x2="23286" y2="53989"/>
                        <a14:foregroundMark x1="19664" y1="53989" x2="8538" y2="62987"/>
                        <a14:foregroundMark x1="727" y1="83029" x2="259" y2="84230"/>
                        <a14:foregroundMark x1="8538" y1="62987" x2="3181" y2="76733"/>
                        <a14:foregroundMark x1="33765" y1="88868" x2="56274" y2="93414"/>
                        <a14:foregroundMark x1="56274" y1="93414" x2="37128" y2="91373"/>
                        <a14:foregroundMark x1="37128" y1="91373" x2="57180" y2="78664"/>
                        <a14:foregroundMark x1="57180" y1="78664" x2="41915" y2="87848"/>
                        <a14:foregroundMark x1="41915" y1="87848" x2="59508" y2="84879"/>
                        <a14:foregroundMark x1="59508" y1="84879" x2="53687" y2="94898"/>
                        <a14:foregroundMark x1="34670" y1="94063" x2="40750" y2="96104"/>
                        <a14:foregroundMark x1="27814" y1="93228" x2="29754" y2="91466"/>
                        <a14:foregroundMark x1="66624" y1="10204" x2="51617" y2="8998"/>
                        <a14:foregroundMark x1="51617" y1="8998" x2="50065" y2="8998"/>
                        <a14:foregroundMark x1="50453" y1="4917" x2="54851" y2="4917"/>
                        <a14:foregroundMark x1="67400" y1="9276" x2="70634" y2="10482"/>
                        <a14:foregroundMark x1="73092" y1="9647" x2="77490" y2="17996"/>
                        <a14:foregroundMark x1="78008" y1="18646" x2="73480" y2="10761"/>
                        <a14:foregroundMark x1="84476" y1="52876" x2="87451" y2="70501"/>
                        <a14:foregroundMark x1="87451" y1="70501" x2="88486" y2="71429"/>
                        <a14:foregroundMark x1="85640" y1="61317" x2="87322" y2="73748"/>
                        <a14:foregroundMark x1="90039" y1="65584" x2="82277" y2="55288"/>
                        <a14:foregroundMark x1="82277" y1="55288" x2="79948" y2="54267"/>
                        <a14:foregroundMark x1="69082" y1="49629" x2="69858" y2="32282"/>
                        <a14:foregroundMark x1="78396" y1="34601" x2="78784" y2="26994"/>
                        <a14:foregroundMark x1="79172" y1="16605" x2="73868" y2="13080"/>
                        <a14:foregroundMark x1="77102" y1="13358" x2="78396" y2="20594"/>
                        <a14:foregroundMark x1="79560" y1="20594" x2="75162" y2="14286"/>
                        <a14:foregroundMark x1="78008" y1="14842" x2="79560" y2="22078"/>
                        <a14:foregroundMark x1="94955" y1="96382" x2="87322" y2="84230"/>
                        <a14:backgroundMark x1="19664" y1="41280" x2="9185" y2="47032"/>
                        <a14:backgroundMark x1="14748" y1="37755" x2="5433" y2="44991"/>
                        <a14:backgroundMark x1="1423" y1="76623" x2="647" y2="83024"/>
                        <a14:backgroundMark x1="90039" y1="49351" x2="92109" y2="31633"/>
                        <a14:backgroundMark x1="25744" y1="33117" x2="22380" y2="45918"/>
                        <a14:backgroundMark x1="22380" y1="45918" x2="3752" y2="56308"/>
                        <a14:backgroundMark x1="3752" y1="56308" x2="3105" y2="57236"/>
                        <a14:backgroundMark x1="93273" y1="74583" x2="97025" y2="87106"/>
                        <a14:backgroundMark x1="97025" y1="87106" x2="97025" y2="87106"/>
                      </a14:backgroundRemoval>
                    </a14:imgEffect>
                  </a14:imgLayer>
                </a14:imgProps>
              </a:ext>
            </a:extLst>
          </a:blip>
          <a:srcRect l="7686"/>
          <a:stretch/>
        </p:blipFill>
        <p:spPr>
          <a:xfrm flipH="1">
            <a:off x="8706679" y="1592796"/>
            <a:ext cx="3485321" cy="52652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5AA4B6-30EC-4CE4-A5D0-3E2A8AC79211}"/>
              </a:ext>
            </a:extLst>
          </p:cNvPr>
          <p:cNvSpPr txBox="1"/>
          <p:nvPr/>
        </p:nvSpPr>
        <p:spPr>
          <a:xfrm>
            <a:off x="1709779" y="50401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877" y="3312704"/>
            <a:ext cx="4583424" cy="342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B2C987-C93F-4379-BAC8-00AE0EF52959}"/>
              </a:ext>
            </a:extLst>
          </p:cNvPr>
          <p:cNvSpPr txBox="1"/>
          <p:nvPr/>
        </p:nvSpPr>
        <p:spPr>
          <a:xfrm>
            <a:off x="1651810" y="123589"/>
            <a:ext cx="96390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810" y="711277"/>
            <a:ext cx="9340801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ікони Святого Пантелеймона у різні часи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70B10E-84E0-472C-BC51-7EA99EE2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5760" y="3312704"/>
            <a:ext cx="4161695" cy="3397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02B905-C474-485C-8E56-0659EE0C1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7"/>
          <a:stretch/>
        </p:blipFill>
        <p:spPr>
          <a:xfrm>
            <a:off x="3981816" y="1833674"/>
            <a:ext cx="3861701" cy="319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26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2B8166-8A06-4E4B-9399-3AF81942F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645" r="7372" b="2145"/>
          <a:stretch/>
        </p:blipFill>
        <p:spPr>
          <a:xfrm rot="16200000">
            <a:off x="7559968" y="-174114"/>
            <a:ext cx="3758688" cy="550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1AA0E-A81E-40DC-BAF0-61BBEABBA23B}"/>
              </a:ext>
            </a:extLst>
          </p:cNvPr>
          <p:cNvSpPr txBox="1"/>
          <p:nvPr/>
        </p:nvSpPr>
        <p:spPr>
          <a:xfrm>
            <a:off x="1630017" y="114455"/>
            <a:ext cx="944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7620C4-82A0-44C5-92AF-642A1C125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31" y="3573990"/>
            <a:ext cx="3971531" cy="332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964F25-3AB4-4D65-9A0B-E6092A0C84D2}"/>
              </a:ext>
            </a:extLst>
          </p:cNvPr>
          <p:cNvSpPr txBox="1"/>
          <p:nvPr/>
        </p:nvSpPr>
        <p:spPr>
          <a:xfrm>
            <a:off x="1" y="847002"/>
            <a:ext cx="4948830" cy="7525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шукали скрізь: із скрині викинули все, рушники спалили, кинувши в піч. Уцілів лише один…. І тільки з проголошенням незалежності України бабуся повісила ікону святого Пантелеймона на стіну і прикрасила тим самим </a:t>
            </a:r>
            <a:r>
              <a:rPr lang="uk-UA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уцілівшим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рушником. Тому ці реліквії мають дуже велике значення для нашої сім'ї, оскільки вона є свідком багатьох важливих моментів у житті наших предків.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Свій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рушник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використовуємо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весіллях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батьки з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короваєм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рушнику,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зустрічають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благословляють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молодих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спільне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любові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вірності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ctr"/>
            <a:endParaRPr lang="uk-UA" sz="23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endParaRPr lang="uk-UA" sz="23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uk-UA" sz="23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</a:t>
            </a:r>
            <a:r>
              <a:rPr lang="uk-UA" sz="23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досдідження</a:t>
            </a:r>
            <a:r>
              <a:rPr lang="uk-UA" sz="23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3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сімейні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реліквії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дуже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важливі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мене, вони -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безцінні</a:t>
            </a:r>
            <a:endParaRPr lang="ru-RU" sz="23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1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929" y="1772161"/>
            <a:ext cx="10865210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Висновки: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дослідження показало, що сімейні реліквії важливий елемент минулого, для мене вони безцінні, бо це частина нашої духовної спадщини.</a:t>
            </a:r>
          </a:p>
          <a:p>
            <a:pPr algn="ctr">
              <a:spcAft>
                <a:spcPts val="800"/>
              </a:spcAft>
            </a:pP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Вперше я записала спогади своєї бабусі - ц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спогад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людей,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бачила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фото, але люблю,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поважаю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захоплююся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 пам'ятаю, ціную та берегтиму сімейні реліквії, щоб зберегти нашу історію та культуру, нашу самобутність для майбутніх поколінь.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7D04B-20F9-4D5F-B199-5CCFFF9BD68D}"/>
              </a:ext>
            </a:extLst>
          </p:cNvPr>
          <p:cNvSpPr txBox="1"/>
          <p:nvPr/>
        </p:nvSpPr>
        <p:spPr>
          <a:xfrm>
            <a:off x="1633157" y="130019"/>
            <a:ext cx="9882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420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0582" y="657514"/>
            <a:ext cx="10515600" cy="1325563"/>
          </a:xfrm>
        </p:spPr>
        <p:txBody>
          <a:bodyPr>
            <a:normAutofit/>
          </a:bodyPr>
          <a:lstStyle/>
          <a:p>
            <a:pPr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джерел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475" y="1320295"/>
            <a:ext cx="11763213" cy="534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https://vseosvita.ua/library/embed/01002f59-27bb.doc.html</a:t>
            </a:r>
            <a:endParaRPr lang="ru-RU" sz="20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spadok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org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ua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narodni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symvoly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rushnyk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symvol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virnosti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liubovi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oberig</a:t>
            </a:r>
            <a:r>
              <a:rPr lang="uk-UA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oseli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pcu.if.ua/%D0%86%D0%BA%D0%BE%D0%BD%D0%B0_%D0%A1%D0%B2%D1%8F%D1%82%D0%BE%D0%B3%D0%BE_%D0%92%D0%B5%D0%BB%D0%B8%D0%BA%D0%BE%D0%BC%D1%83%D1%87%D0%B5%D0%BD%D0%B8%D0%BA%D0%B0_%D1%96_%D0%A6%D1%96%D0%BB%D0%B8%D1%82%D0%B5%D0%BB%D1%8F_%D0%9F%D0%B0%D0%BD%D1%82%D0%B5%D0%BB%D0%B5%D0%B9%D0%BC%D0%BE%D0%BD%D0%B0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https://vseosvita.ua/library/embed/01002f59-27bb.doc.html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 startAt="5"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https://spadok.org.ua/narodni-symvoly/rushnyk-symvol-virnosti-liubovi-y-oberig-oseli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 startAt="6"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http://about-ukraine.com/ukrai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Лановик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М.,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Лановик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 Українська усна народна творчість. - К.: Знання - Прес, 2006. - 592 с.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Хома І.Я. Історія української культури: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посібник. – Львів: Видавництво Львівської політехніки, 2012. – 356 с.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22CF9-D9A9-4E68-B768-6080AB120856}"/>
              </a:ext>
            </a:extLst>
          </p:cNvPr>
          <p:cNvSpPr txBox="1"/>
          <p:nvPr/>
        </p:nvSpPr>
        <p:spPr>
          <a:xfrm>
            <a:off x="1524001" y="72739"/>
            <a:ext cx="9718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843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72440" y="1608327"/>
            <a:ext cx="7886700" cy="50277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221" y="801951"/>
            <a:ext cx="709053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особиста сила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роду.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культуру та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розглядаються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ікона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святого Пантелеймона, рушник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вишитий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гладдю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прабабусина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1644" y="238804"/>
            <a:ext cx="944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C5E483-846C-404B-A6FD-AAD9109D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751" y="877782"/>
            <a:ext cx="4974249" cy="573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14768D-A18C-4214-A8FB-10E10DCA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7" y="3482064"/>
            <a:ext cx="4505941" cy="337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42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57211DB-793E-4D7C-AA22-A44B3143308F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9F930A9-53E3-4A26-B3E4-8C2FE0FCC88B}"/>
              </a:ext>
            </a:extLst>
          </p:cNvPr>
          <p:cNvSpPr/>
          <p:nvPr/>
        </p:nvSpPr>
        <p:spPr>
          <a:xfrm>
            <a:off x="317765" y="697389"/>
            <a:ext cx="5904433" cy="26532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5F983-3A59-4B33-90A5-ACF061142F93}"/>
              </a:ext>
            </a:extLst>
          </p:cNvPr>
          <p:cNvSpPr txBox="1"/>
          <p:nvPr/>
        </p:nvSpPr>
        <p:spPr>
          <a:xfrm>
            <a:off x="632778" y="851149"/>
            <a:ext cx="5303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родинної історії та походження сімейних реліквій - ікони святого Пантелеймона, рушника вишитого гладдю та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прабабусиної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скрині, для збереження та передачі їх наступним поколінням.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24AD1EB-1CC2-42EA-82FE-C7E8350211E4}"/>
              </a:ext>
            </a:extLst>
          </p:cNvPr>
          <p:cNvSpPr/>
          <p:nvPr/>
        </p:nvSpPr>
        <p:spPr>
          <a:xfrm>
            <a:off x="272195" y="3800614"/>
            <a:ext cx="6024523" cy="27671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BFA00-515E-4B0D-87CE-9D855CD85F3A}"/>
              </a:ext>
            </a:extLst>
          </p:cNvPr>
          <p:cNvSpPr txBox="1"/>
          <p:nvPr/>
        </p:nvSpPr>
        <p:spPr>
          <a:xfrm>
            <a:off x="71273" y="4011140"/>
            <a:ext cx="61818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  <a:endParaRPr lang="uk-UA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відновити історичну пам’ять власного роду;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зібрати інформацію про сімейні реліквії: ікона святого Пантелеймона, рушник та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прабубусина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скриня;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роль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грали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реліквії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традиціях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6A5A238-EB59-41D2-AC2B-44069CEA0B6E}"/>
              </a:ext>
            </a:extLst>
          </p:cNvPr>
          <p:cNvSpPr/>
          <p:nvPr/>
        </p:nvSpPr>
        <p:spPr>
          <a:xfrm>
            <a:off x="6780506" y="2004454"/>
            <a:ext cx="4507302" cy="14138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4625C-61C4-4D9F-B185-47AF4E63B546}"/>
              </a:ext>
            </a:extLst>
          </p:cNvPr>
          <p:cNvSpPr txBox="1"/>
          <p:nvPr/>
        </p:nvSpPr>
        <p:spPr>
          <a:xfrm>
            <a:off x="6855842" y="2027199"/>
            <a:ext cx="4502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 реліквії моєї родини: ікона святого Пантелеймона, рушник та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прабубусина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скриня.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71E2FDE-E69D-4D4F-903A-CA7C59B9C8C4}"/>
              </a:ext>
            </a:extLst>
          </p:cNvPr>
          <p:cNvSpPr/>
          <p:nvPr/>
        </p:nvSpPr>
        <p:spPr>
          <a:xfrm>
            <a:off x="6787104" y="601329"/>
            <a:ext cx="4502366" cy="13227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7045F-DB13-426C-8AA6-415C68EC0780}"/>
              </a:ext>
            </a:extLst>
          </p:cNvPr>
          <p:cNvSpPr txBox="1"/>
          <p:nvPr/>
        </p:nvSpPr>
        <p:spPr>
          <a:xfrm>
            <a:off x="7338812" y="763622"/>
            <a:ext cx="33857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реліквій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родини Донець.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96E472D-5351-416A-8870-8D93A8DFD401}"/>
              </a:ext>
            </a:extLst>
          </p:cNvPr>
          <p:cNvSpPr/>
          <p:nvPr/>
        </p:nvSpPr>
        <p:spPr>
          <a:xfrm>
            <a:off x="6824675" y="3547271"/>
            <a:ext cx="4508964" cy="15782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40DB7-B0E7-4E86-B602-D31A4E43976E}"/>
              </a:ext>
            </a:extLst>
          </p:cNvPr>
          <p:cNvSpPr txBox="1"/>
          <p:nvPr/>
        </p:nvSpPr>
        <p:spPr>
          <a:xfrm>
            <a:off x="6729167" y="3535053"/>
            <a:ext cx="44675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сімейних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реліквій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візуального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родоводу.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EF0CF1D-467B-4DD5-92D7-327D7B3200F8}"/>
              </a:ext>
            </a:extLst>
          </p:cNvPr>
          <p:cNvSpPr/>
          <p:nvPr/>
        </p:nvSpPr>
        <p:spPr>
          <a:xfrm>
            <a:off x="6782373" y="5338134"/>
            <a:ext cx="4498630" cy="1445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92708-2DBA-4E1E-AC40-4783D11D1B49}"/>
              </a:ext>
            </a:extLst>
          </p:cNvPr>
          <p:cNvSpPr txBox="1"/>
          <p:nvPr/>
        </p:nvSpPr>
        <p:spPr>
          <a:xfrm>
            <a:off x="6855842" y="5396086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Джерельна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база: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фотоматеріали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35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6295" y="97328"/>
            <a:ext cx="9031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CDB18-440C-45E0-AE26-7FD1CE6F8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33" y="3135405"/>
            <a:ext cx="4970823" cy="372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B9D7F8-0837-4627-85F0-298406AD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328" y="1516705"/>
            <a:ext cx="4635672" cy="5341295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622108"/>
            <a:ext cx="7689290" cy="2498094"/>
          </a:xfrm>
        </p:spPr>
        <p:txBody>
          <a:bodyPr>
            <a:noAutofit/>
          </a:bodyPr>
          <a:lstStyle/>
          <a:p>
            <a:pPr marL="57150" indent="0" algn="ctr">
              <a:lnSpc>
                <a:spcPct val="100000"/>
              </a:lnSpc>
              <a:buNone/>
            </a:pP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Теоретична частина:</a:t>
            </a:r>
          </a:p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1.За історичним дослідженням встановлюємо: ікона святого Пантелеймона – це одна із шанованих ікон в православній церкві, відома своїми цілющими силами. Наша ікона передана з рук в руки та збережена в родині впродовж кількох поколінь.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6295" y="97328"/>
            <a:ext cx="9031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9636AA-1AF8-431E-A7A6-D2B58EA9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" y="865499"/>
            <a:ext cx="4305964" cy="57412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9B62C3-8955-4907-817C-8E3E07C3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338" y="4998061"/>
            <a:ext cx="2705818" cy="188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37F608-6C2E-49FD-8823-46550047E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11" t="30923" r="11831" b="28158"/>
          <a:stretch/>
        </p:blipFill>
        <p:spPr>
          <a:xfrm>
            <a:off x="4354731" y="5211757"/>
            <a:ext cx="1600835" cy="161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7954" y="786289"/>
            <a:ext cx="7976461" cy="5375832"/>
          </a:xfrm>
        </p:spPr>
        <p:txBody>
          <a:bodyPr>
            <a:noAutofit/>
          </a:bodyPr>
          <a:lstStyle/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Рушник вишитий гладдю - це традиційний український рушник, ручної роботи з вишитим рослинним орнаментом (квіти)  червоного, синього, зеленого та жовтого кольорів. Матеріал - бавовна. Кольори - червоний: символ нерозривного кровного зв'язку, символ любові і роду.</a:t>
            </a:r>
          </a:p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Синій - символ неба і води. Зелений - асоціюється з молодістю, красою, безтурботністю і весною. Золотий або жовтий - цей колір є символом меду і пшениці, благополуччя, достатку, багатства, і радості.</a:t>
            </a:r>
          </a:p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дуже цінуємо цю реліквію, оскільки вона символізує трудову майстерність та старанність нашої прабабусі.</a:t>
            </a:r>
          </a:p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29ABB7-15BB-4DE7-B693-EDA3111F9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6" b="89899" l="9958" r="93548">
                        <a14:foregroundMark x1="58345" y1="51263" x2="58485" y2="40909"/>
                        <a14:foregroundMark x1="63487" y1="51634" x2="65077" y2="51515"/>
                        <a14:foregroundMark x1="59319" y1="51947" x2="61388" y2="51791"/>
                        <a14:foregroundMark x1="65358" y1="53535" x2="68691" y2="59730"/>
                        <a14:foregroundMark x1="84712" y1="43687" x2="80365" y2="54293"/>
                        <a14:foregroundMark x1="80365" y1="54293" x2="80224" y2="54293"/>
                        <a14:foregroundMark x1="78962" y1="51010" x2="82468" y2="52778"/>
                        <a14:foregroundMark x1="80645" y1="53283" x2="74614" y2="54040"/>
                        <a14:foregroundMark x1="82048" y1="48232" x2="86536" y2="40657"/>
                        <a14:foregroundMark x1="80645" y1="40657" x2="81767" y2="35606"/>
                        <a14:foregroundMark x1="92146" y1="55051" x2="92006" y2="54545"/>
                        <a14:foregroundMark x1="92006" y1="54293" x2="92006" y2="53535"/>
                        <a14:foregroundMark x1="91865" y1="52273" x2="92146" y2="49495"/>
                        <a14:foregroundMark x1="92146" y1="55556" x2="93548" y2="57323"/>
                        <a14:foregroundMark x1="86053" y1="33547" x2="85835" y2="33333"/>
                        <a14:foregroundMark x1="90463" y1="37879" x2="89085" y2="36525"/>
                        <a14:foregroundMark x1="85835" y1="33333" x2="85694" y2="33081"/>
                        <a14:foregroundMark x1="91658" y1="44996" x2="91865" y2="46970"/>
                        <a14:foregroundMark x1="92045" y1="48678" x2="91848" y2="46806"/>
                        <a14:foregroundMark x1="92847" y1="56313" x2="92352" y2="51600"/>
                        <a14:foregroundMark x1="91865" y1="46970" x2="91865" y2="46970"/>
                        <a14:foregroundMark x1="92146" y1="49747" x2="93268" y2="56061"/>
                        <a14:foregroundMark x1="88499" y1="37374" x2="88359" y2="38384"/>
                        <a14:foregroundMark x1="86816" y1="33586" x2="90042" y2="38131"/>
                        <a14:backgroundMark x1="69425" y1="61616" x2="70687" y2="60354"/>
                        <a14:backgroundMark x1="68724" y1="61869" x2="69705" y2="60354"/>
                        <a14:backgroundMark x1="68443" y1="60606" x2="70126" y2="59343"/>
                        <a14:backgroundMark x1="90182" y1="42677" x2="90182" y2="41414"/>
                        <a14:backgroundMark x1="89762" y1="43687" x2="89762" y2="40039"/>
                        <a14:backgroundMark x1="83450" y1="37879" x2="86115" y2="35101"/>
                        <a14:backgroundMark x1="89622" y1="39902" x2="91024" y2="44949"/>
                        <a14:backgroundMark x1="91396" y1="45707" x2="90463" y2="45707"/>
                        <a14:backgroundMark x1="91585" y1="45707" x2="91628" y2="45707"/>
                        <a14:backgroundMark x1="93865" y1="56776" x2="94670" y2="58081"/>
                        <a14:backgroundMark x1="58345" y1="51515" x2="58626" y2="52525"/>
                        <a14:backgroundMark x1="61711" y1="52778" x2="62132" y2="52020"/>
                        <a14:backgroundMark x1="61431" y1="52273" x2="62693" y2="53283"/>
                        <a14:backgroundMark x1="61150" y1="52525" x2="62132" y2="52273"/>
                        <a14:backgroundMark x1="80224" y1="41162" x2="80224" y2="39141"/>
                        <a14:backgroundMark x1="89621" y1="39394" x2="89353" y2="39256"/>
                        <a14:backgroundMark x1="93408" y1="56061" x2="92847" y2="52020"/>
                        <a14:backgroundMark x1="92847" y1="54293" x2="92707" y2="52273"/>
                      </a14:backgroundRemoval>
                    </a14:imgEffect>
                  </a14:imgLayer>
                </a14:imgProps>
              </a:ext>
            </a:extLst>
          </a:blip>
          <a:srcRect l="52318" t="23536" b="28639"/>
          <a:stretch/>
        </p:blipFill>
        <p:spPr>
          <a:xfrm>
            <a:off x="6133450" y="5145016"/>
            <a:ext cx="2979455" cy="16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26603" y="1097198"/>
            <a:ext cx="8348420" cy="5644566"/>
          </a:xfrm>
        </p:spPr>
        <p:txBody>
          <a:bodyPr>
            <a:noAutofit/>
          </a:bodyPr>
          <a:lstStyle/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3.Скриня – це оберіг, який ми успадкували від нашої прабабусі. Вона була дуже зібраною людиною та завжди дбайливо ставилася до речей, які зберігалися в сім'ї. Скриня мала важливе значення: в ній зберігала різні речі, які мали для прабабусі велике значення.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цінуємо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реліквію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оскільки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нагадує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нам про нашу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прабабусю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про те, як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берегти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спогади</a:t>
            </a: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 algn="ctr">
              <a:lnSpc>
                <a:spcPct val="100000"/>
              </a:lnSpc>
              <a:buNone/>
            </a:pP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 algn="ctr">
              <a:lnSpc>
                <a:spcPct val="100000"/>
              </a:lnSpc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7150" indent="0" algn="ctr">
              <a:lnSpc>
                <a:spcPct val="100000"/>
              </a:lnSpc>
              <a:buNone/>
            </a:pP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 algn="ctr">
              <a:lnSpc>
                <a:spcPct val="100000"/>
              </a:lnSpc>
              <a:buNone/>
            </a:pP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 algn="ctr">
              <a:lnSpc>
                <a:spcPct val="100000"/>
              </a:lnSpc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дослідження: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реліквії унікальні, з своєю історією. Тим і цінні для нашої сім'ї!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6295" y="97328"/>
            <a:ext cx="9031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620532-50B7-4726-A0AA-82E7B12C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074" y="3236436"/>
            <a:ext cx="3863926" cy="2688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771AD2-D7C6-4538-94C9-7B3B24C44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95" y="996894"/>
            <a:ext cx="3484377" cy="523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87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124B66-DBB5-4F41-8D72-F4317F5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551" y="3232708"/>
            <a:ext cx="2741674" cy="365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620D05-5E66-47C8-A31F-FFAC6BD05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70430" y="488295"/>
            <a:ext cx="3453223" cy="258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B9B94E-EB02-453E-9880-35F201233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552" y="1688123"/>
            <a:ext cx="2403692" cy="320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6268" y="671691"/>
            <a:ext cx="589436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Експериментальна частина: </a:t>
            </a:r>
          </a:p>
          <a:p>
            <a:pPr algn="ctr"/>
            <a:r>
              <a:rPr lang="uk-UA" sz="2300" spc="-5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збору інформації були проведені бесіди-інтерв'ю зі старшими членами сім'ї, що зберігають реліквії. 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Спілкуючись із бабусею Катериною Андріївною, ми дізналися, що 1911 році прабабуся Біленька (дівоче прізвище Окань) Анастасія Петрівна жила в родині чоловіка </a:t>
            </a:r>
            <a:r>
              <a:rPr lang="uk-UA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прадідуся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Біленького Андрія Яковлевича. Сім’я складалася із 9 чоловік: прабабуся, шестеро дітей, мати </a:t>
            </a:r>
            <a:r>
              <a:rPr lang="uk-UA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прадідуся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Важкі були роки. Після Голодомору 1932-1933 років моя прабабуся не мала, що передати своїм дітям: ані землі, ані коштовних реліквій. Весь її спадок для нас: лише пам'ять і болючі голодні спогади. І застереження: вони намагатимуться повторити це знову і знову. </a:t>
            </a:r>
            <a:endParaRPr lang="ru-RU" sz="2300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4352BF-5B99-41EF-849B-2017D8E03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967" y="4896257"/>
            <a:ext cx="3358597" cy="188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31B66-E574-40CF-9807-5B5579209230}"/>
              </a:ext>
            </a:extLst>
          </p:cNvPr>
          <p:cNvSpPr txBox="1"/>
          <p:nvPr/>
        </p:nvSpPr>
        <p:spPr>
          <a:xfrm>
            <a:off x="1524001" y="56642"/>
            <a:ext cx="9376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333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68380" y="181898"/>
            <a:ext cx="8999621" cy="162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uk-UA" sz="2400" b="1" dirty="0">
                <a:ln w="317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сімейні реліквії у мене є і це – ікона і рушник, який зберігся в бабусиній скрині</a:t>
            </a:r>
            <a:endParaRPr lang="ru-RU" sz="2400" b="1" dirty="0">
              <a:ln w="3175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7CF0B9-4B8B-4F2B-A27E-36C60DAA9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8" y="1643968"/>
            <a:ext cx="3162884" cy="421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31A76-A72F-4424-AF77-284BFCC1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1" b="98220" l="3389" r="95278">
                        <a14:foregroundMark x1="10944" y1="32196" x2="8000" y2="40727"/>
                        <a14:foregroundMark x1="8000" y1="40727" x2="8167" y2="51113"/>
                        <a14:foregroundMark x1="3389" y1="36944" x2="5556" y2="32641"/>
                        <a14:foregroundMark x1="90222" y1="26632" x2="92833" y2="34941"/>
                        <a14:foregroundMark x1="92833" y1="34941" x2="88944" y2="67656"/>
                        <a14:foregroundMark x1="95278" y1="28932" x2="91111" y2="45846"/>
                        <a14:foregroundMark x1="91111" y1="45846" x2="91111" y2="45920"/>
                        <a14:foregroundMark x1="95111" y1="35312" x2="87611" y2="67285"/>
                        <a14:foregroundMark x1="18278" y1="91691" x2="37333" y2="90430"/>
                        <a14:foregroundMark x1="37333" y1="90430" x2="45444" y2="91469"/>
                        <a14:foregroundMark x1="45444" y1="91469" x2="72778" y2="86128"/>
                        <a14:foregroundMark x1="72778" y1="86128" x2="73167" y2="86128"/>
                        <a14:foregroundMark x1="15667" y1="94733" x2="25444" y2="91320"/>
                        <a14:foregroundMark x1="25444" y1="91320" x2="31278" y2="92285"/>
                        <a14:foregroundMark x1="31278" y1="92285" x2="16444" y2="93843"/>
                        <a14:foregroundMark x1="16444" y1="93843" x2="15833" y2="93323"/>
                        <a14:foregroundMark x1="5222" y1="43694" x2="5833" y2="46588"/>
                        <a14:foregroundMark x1="16167" y1="19881" x2="18944" y2="17878"/>
                        <a14:foregroundMark x1="13833" y1="88205" x2="11722" y2="79377"/>
                        <a14:foregroundMark x1="11722" y1="79377" x2="11722" y2="79377"/>
                        <a14:foregroundMark x1="82667" y1="87389" x2="82833" y2="89021"/>
                        <a14:foregroundMark x1="83000" y1="89466" x2="84667" y2="89243"/>
                        <a14:foregroundMark x1="15667" y1="96439" x2="18444" y2="94955"/>
                        <a14:foregroundMark x1="18444" y1="94955" x2="15667" y2="93546"/>
                        <a14:foregroundMark x1="15556" y1="96810" x2="18000" y2="95178"/>
                        <a14:foregroundMark x1="15556" y1="95623" x2="18444" y2="95994"/>
                        <a14:backgroundMark x1="2944" y1="55786" x2="5556" y2="68694"/>
                        <a14:backgroundMark x1="84791" y1="88966" x2="92500" y2="88427"/>
                        <a14:backgroundMark x1="82090" y1="89155" x2="83173" y2="89079"/>
                        <a14:backgroundMark x1="80833" y1="89243" x2="81895" y2="89169"/>
                        <a14:backgroundMark x1="92500" y1="88427" x2="92944" y2="88427"/>
                        <a14:backgroundMark x1="11222" y1="90430" x2="4333" y2="69362"/>
                        <a14:backgroundMark x1="4333" y1="69362" x2="4333" y2="69362"/>
                        <a14:backgroundMark x1="9833" y1="78190" x2="5722" y2="54748"/>
                        <a14:backgroundMark x1="12333" y1="86795" x2="14000" y2="94139"/>
                        <a14:backgroundMark x1="12778" y1="89614" x2="10333" y2="81825"/>
                        <a14:backgroundMark x1="10333" y1="81825" x2="10333" y2="81825"/>
                        <a14:backgroundMark x1="11833" y1="83902" x2="13556" y2="88650"/>
                        <a14:backgroundMark x1="6000" y1="55564" x2="2333" y2="43694"/>
                        <a14:backgroundMark x1="93889" y1="52522" x2="91556" y2="62166"/>
                        <a14:backgroundMark x1="15544" y1="97397" x2="18000" y2="98887"/>
                        <a14:backgroundMark x1="14944" y1="97033" x2="15346" y2="97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77" y="3083993"/>
            <a:ext cx="5039473" cy="37740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59D46-09AF-4035-985D-981704CD6A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t="19487" r="14757" b="15077"/>
          <a:stretch/>
        </p:blipFill>
        <p:spPr>
          <a:xfrm>
            <a:off x="8499159" y="1643968"/>
            <a:ext cx="3655328" cy="421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17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A1D913-5257-4B2D-80FE-49C2765989AC}"/>
              </a:ext>
            </a:extLst>
          </p:cNvPr>
          <p:cNvSpPr txBox="1"/>
          <p:nvPr/>
        </p:nvSpPr>
        <p:spPr>
          <a:xfrm>
            <a:off x="1682382" y="34289"/>
            <a:ext cx="9330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Пошукова робота «Пам’ятаю! Ціную! Бережу!»</a:t>
            </a:r>
            <a:endParaRPr lang="ru-RU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A8871-C3CF-467F-B64D-C163EFFB6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1661" y="524771"/>
            <a:ext cx="5073512" cy="41437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08488" y="782715"/>
            <a:ext cx="671076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1D21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Ікона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святого Пантелеймона 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нашій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сім'ї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uk-UA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шанован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ою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Її шлях розпочався від моєї прабабусі Анастасії Петрівни, яка передала її своїй доньці Донець (дівоче прізвище Біленька) Катерина Андріївна 1954 рік народження. Та і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сторі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походження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ікони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нам 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вдалося встановити. Н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евідом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о, як та коли вона з’явилася в родині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але ми 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встановили: ікона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родини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прабабусі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Вона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віруючою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людиною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завжди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дуже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поважала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цю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ікону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ctr"/>
            <a:r>
              <a:rPr lang="uk-UA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Бабуся пригадує розповідь своєї мами, що страх через гоніння на церкву та переслідування віруючих передавався разом із іконою. Та ікону зберегли навіть у часи Голодомору, не виміняли на харчі, змогли сховати так, що навіть під час обшуків не знайшли. </a:t>
            </a:r>
            <a:endParaRPr lang="ru-RU" sz="23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8CE81-8BFF-4DF9-98E0-6F29A7119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18872" r="15579" b="15283"/>
          <a:stretch/>
        </p:blipFill>
        <p:spPr>
          <a:xfrm>
            <a:off x="6602279" y="3453402"/>
            <a:ext cx="2943629" cy="341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164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1292</TotalTime>
  <Words>1314</Words>
  <Application>Microsoft Office PowerPoint</Application>
  <PresentationFormat>Широкоэкранный</PresentationFormat>
  <Paragraphs>71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 ікони Святого Пантелеймона у різні часи </vt:lpstr>
      <vt:lpstr>Презентация PowerPoint</vt:lpstr>
      <vt:lpstr>Презентация PowerPoint</vt:lpstr>
      <vt:lpstr>Список використаних джерел та літератури: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HP</cp:lastModifiedBy>
  <cp:revision>115</cp:revision>
  <dcterms:created xsi:type="dcterms:W3CDTF">2014-11-21T11:00:06Z</dcterms:created>
  <dcterms:modified xsi:type="dcterms:W3CDTF">2023-04-21T16:24:30Z</dcterms:modified>
</cp:coreProperties>
</file>