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8" r:id="rId4"/>
    <p:sldId id="262" r:id="rId5"/>
    <p:sldId id="260" r:id="rId6"/>
    <p:sldId id="259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20BF5-D877-7E9E-0C6E-319E42F8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09266A3-40B3-497F-9BF9-BCA34B917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C4CF72E-6891-9DFD-104E-65AEB830D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9037-855C-4843-9E32-386DE8CC9AC9}" type="datetimeFigureOut">
              <a:rPr lang="uk-UA" smtClean="0"/>
              <a:t>22.04.2023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93A0AA-6404-65A2-A05C-8CA6F25BC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393E750-07F3-7439-9E3F-59891A00C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3A7C-E4EC-405D-9335-A1DAC91136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078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3FE78-463C-41AA-1206-FF298BD0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2E11DA1-0CC4-D1BD-B017-05039E53B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7BD913-E7F5-DF13-30DA-5BA19E345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9037-855C-4843-9E32-386DE8CC9AC9}" type="datetimeFigureOut">
              <a:rPr lang="uk-UA" smtClean="0"/>
              <a:t>22.04.2023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C96910-0542-7C61-F039-1FD73127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318FFE-37B9-E540-E218-F93530CA1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3A7C-E4EC-405D-9335-A1DAC91136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744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0CF0C9-2723-6263-AFEA-021699B969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62C7937-3D8F-9BA2-1E36-CEDDEF3A4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EE260B0-9A9F-30E2-0293-E8133BEEB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9037-855C-4843-9E32-386DE8CC9AC9}" type="datetimeFigureOut">
              <a:rPr lang="uk-UA" smtClean="0"/>
              <a:t>22.04.2023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E46C101-B1BA-AE53-54CE-89148AAD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EEFA3A-462F-CEB1-7E4E-3FC71050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3A7C-E4EC-405D-9335-A1DAC91136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92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62012-2CA4-8559-7834-76CC087F1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D9DBEE4-33BD-5301-E4B4-6FFF6492B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5DDFE4-9423-4AC0-7592-99DC22925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9037-855C-4843-9E32-386DE8CC9AC9}" type="datetimeFigureOut">
              <a:rPr lang="uk-UA" smtClean="0"/>
              <a:t>22.04.2023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865807-7AAB-A82A-226C-DBB6288D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2A3316-31A3-AF4A-C6ED-95842FDB5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3A7C-E4EC-405D-9335-A1DAC91136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57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46AE9-51F0-05ED-3CDD-F1D91A43D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F62D50-1AE3-36B1-BC73-BFDAB0C1E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6FF4B7-4793-DC20-1B59-03690DDE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9037-855C-4843-9E32-386DE8CC9AC9}" type="datetimeFigureOut">
              <a:rPr lang="uk-UA" smtClean="0"/>
              <a:t>22.04.2023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F017C-C6C4-C7AD-AF5F-0BE260686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87A633-9B4C-B80B-E206-859C3A10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3A7C-E4EC-405D-9335-A1DAC91136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398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ACA5B-EF88-6CE0-E206-BFA5F212C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997A2D3-9E58-9C8F-F07E-825063629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578A510-548F-26F1-D51C-7DC9A9E02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4AA3B4-CA14-4263-72DA-2839A828E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9037-855C-4843-9E32-386DE8CC9AC9}" type="datetimeFigureOut">
              <a:rPr lang="uk-UA" smtClean="0"/>
              <a:t>22.04.2023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EA6AAC-4C59-66D5-F8BD-BA835456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5DF2EA3-6D6D-E7B9-8A70-CDB134A1E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3A7C-E4EC-405D-9335-A1DAC91136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201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39EF5C-8DE7-57C4-C335-784A3931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02DAEDA-B1F9-275D-D035-659E95AE8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9218945-1660-4126-350D-A2BCD5AE0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4383D8D-64AA-585E-3A6F-3C4C7F57B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DBA2C74-BD95-5E50-096D-021E63B09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C03EEEA-C197-9220-2B2D-145616AE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9037-855C-4843-9E32-386DE8CC9AC9}" type="datetimeFigureOut">
              <a:rPr lang="uk-UA" smtClean="0"/>
              <a:t>22.04.2023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28DB2A3-1F37-BE00-4D8D-3A126A55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61B3EC0-7736-4870-CA42-5000C6BE3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3A7C-E4EC-405D-9335-A1DAC91136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193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771A3-EDED-C2BA-37B8-0103D9BE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658620B-5C86-89DC-371C-DE6DF8858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9037-855C-4843-9E32-386DE8CC9AC9}" type="datetimeFigureOut">
              <a:rPr lang="uk-UA" smtClean="0"/>
              <a:t>22.04.2023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6E86E2B-2C5D-9A62-514E-708AD9B4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608FB4A-FE26-8719-5F91-C3EBD306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3A7C-E4EC-405D-9335-A1DAC91136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185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C77F709-085B-DFBC-DA0B-0E37118B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9037-855C-4843-9E32-386DE8CC9AC9}" type="datetimeFigureOut">
              <a:rPr lang="uk-UA" smtClean="0"/>
              <a:t>22.04.2023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5CF32C-D62E-0044-76EC-8867A7780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D5E3A8A-2646-CFDB-FE7B-131EF96F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3A7C-E4EC-405D-9335-A1DAC91136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865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5EA13-707D-A132-2A5D-5D26F299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F8E647-2553-3552-C6AD-878621CBB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5E3799-1338-D2AB-C035-3C6025B6E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378FA73-CC51-2A18-D440-3EF188C0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9037-855C-4843-9E32-386DE8CC9AC9}" type="datetimeFigureOut">
              <a:rPr lang="uk-UA" smtClean="0"/>
              <a:t>22.04.2023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998DC5-59B2-5EB1-6EB2-6D21F7B42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7338BC4-D941-690D-9802-99FE5CFC0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3A7C-E4EC-405D-9335-A1DAC91136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2969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4D517-F112-01A0-BB4F-75D64DAE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EA8C966-5E3E-5891-34C7-B337C57D2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CE67B49-80CB-B39F-E86D-DFACEEC80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4EBBD3-EE05-2CF9-0F3C-13898608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9037-855C-4843-9E32-386DE8CC9AC9}" type="datetimeFigureOut">
              <a:rPr lang="uk-UA" smtClean="0"/>
              <a:t>22.04.2023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F4796FB-495F-3FA8-9362-0F4A6B9A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B2ED85A-9536-7BB5-F849-074B61569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3A7C-E4EC-405D-9335-A1DAC91136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2599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CBDD83F-ABD1-4089-5BE5-6F72EB4A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36C94CB-39F8-F6CB-F671-E6F0D2E24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A2E4365-473F-8151-6FD0-109AAF1EB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F9037-855C-4843-9E32-386DE8CC9AC9}" type="datetimeFigureOut">
              <a:rPr lang="uk-UA" smtClean="0"/>
              <a:t>22.04.2023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92755A6-3A21-DA94-FFA3-C4280B66D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C73D353-76D3-ACD1-A617-AE0290D0F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23A7C-E4EC-405D-9335-A1DAC91136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947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stdibs.com/furniture/seating/armchairs/19th-century-neo-renaissance-oak-armchair/id-f_23313722/" TargetMode="External"/><Relationship Id="rId2" Type="http://schemas.openxmlformats.org/officeDocument/2006/relationships/hyperlink" Target="https://www.1stdibs.com/furniture/seating/armchairs/19th-century-antique-neo-renaissance-armchair-oak-hand-carved/id-f_14883102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khm.at/en/objectdb/?id=11227&amp;L=1&amp;query=furniture&amp;view=0&amp;facet_date=-4500%3B2021&amp;sort=score%3Adesc" TargetMode="External"/><Relationship Id="rId5" Type="http://schemas.openxmlformats.org/officeDocument/2006/relationships/hyperlink" Target="https://www.spsg.de/forschung-sammlungen/sammlungen/moebel/" TargetMode="External"/><Relationship Id="rId4" Type="http://schemas.openxmlformats.org/officeDocument/2006/relationships/hyperlink" Target="https://collections.hermitage.ru/entity/OBJECT/1150192?query=%D0%BA%D1%80%D0%B5%D1%81%D0%BB%D0%BE%20%D0%BE%D1%80%D0%B5%D1%85%D0%BE%D0%B2%D0%BE%D0%B5%20%D1%80%D0%B5%D0%B7%D0%BD%D0%BE%D0%B5&amp;index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Зображення, що містить стілець, меблі, у приміщенні, Підлокітник&#10;&#10;Автоматично згенерований опис">
            <a:extLst>
              <a:ext uri="{FF2B5EF4-FFF2-40B4-BE49-F238E27FC236}">
                <a16:creationId xmlns:a16="http://schemas.microsoft.com/office/drawing/2014/main" id="{E20B8D38-819B-B991-17CE-185C677A0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21" y="520749"/>
            <a:ext cx="4232845" cy="56437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1" name="Arc 16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2840D-EB77-C279-D9CA-F634595FC5CB}"/>
              </a:ext>
            </a:extLst>
          </p:cNvPr>
          <p:cNvSpPr txBox="1"/>
          <p:nvPr/>
        </p:nvSpPr>
        <p:spPr>
          <a:xfrm>
            <a:off x="777761" y="381834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 err="1">
                <a:solidFill>
                  <a:schemeClr val="tx1"/>
                </a:solidFill>
                <a:latin typeface="Gabriola" panose="04040605051002020D02" pitchFamily="82" charset="0"/>
                <a:ea typeface="+mj-ea"/>
                <a:cs typeface="+mj-cs"/>
              </a:rPr>
              <a:t>Дідусеве</a:t>
            </a:r>
            <a:r>
              <a:rPr lang="en-US" sz="5400" kern="1200" dirty="0">
                <a:solidFill>
                  <a:schemeClr val="tx1"/>
                </a:solidFill>
                <a:latin typeface="Gabriola" panose="04040605051002020D02" pitchFamily="82" charset="0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Gabriola" panose="04040605051002020D02" pitchFamily="82" charset="0"/>
                <a:ea typeface="+mj-ea"/>
                <a:cs typeface="+mj-cs"/>
              </a:rPr>
              <a:t>крісло</a:t>
            </a:r>
            <a:endParaRPr lang="en-US" sz="5400" kern="1200" dirty="0">
              <a:solidFill>
                <a:schemeClr val="tx1"/>
              </a:solidFill>
              <a:latin typeface="Gabriola" panose="04040605051002020D02" pitchFamily="82" charset="0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94E96-4A1B-F81A-90AF-8031301C603C}"/>
              </a:ext>
            </a:extLst>
          </p:cNvPr>
          <p:cNvSpPr txBox="1"/>
          <p:nvPr/>
        </p:nvSpPr>
        <p:spPr>
          <a:xfrm>
            <a:off x="777761" y="2351680"/>
            <a:ext cx="5257800" cy="33399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just">
              <a:spcAft>
                <a:spcPts val="600"/>
              </a:spcAft>
              <a:buClr>
                <a:srgbClr val="E2A92A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Gabriola" panose="04040605051002020D02" pitchFamily="82" charset="0"/>
              </a:rPr>
              <a:t>Виконала</a:t>
            </a:r>
            <a:r>
              <a:rPr lang="en-US" sz="2400" dirty="0">
                <a:effectLst/>
                <a:latin typeface="Gabriola" panose="04040605051002020D02" pitchFamily="82" charset="0"/>
              </a:rPr>
              <a:t> Донець Надія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Максимівна</a:t>
            </a:r>
            <a:r>
              <a:rPr lang="en-US" sz="2400" dirty="0">
                <a:effectLst/>
                <a:latin typeface="Gabriola" panose="04040605051002020D02" pitchFamily="82" charset="0"/>
              </a:rPr>
              <a:t>,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учениця</a:t>
            </a:r>
            <a:r>
              <a:rPr lang="uk-UA" sz="2400" dirty="0">
                <a:effectLst/>
                <a:latin typeface="Gabriola" panose="04040605051002020D02" pitchFamily="82" charset="0"/>
              </a:rPr>
              <a:t>    </a:t>
            </a:r>
            <a:r>
              <a:rPr lang="en-US" sz="2400" dirty="0">
                <a:effectLst/>
                <a:latin typeface="Gabriola" panose="04040605051002020D02" pitchFamily="82" charset="0"/>
              </a:rPr>
              <a:t> 9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класу</a:t>
            </a:r>
            <a:r>
              <a:rPr lang="en-US" sz="2400" dirty="0">
                <a:effectLst/>
                <a:latin typeface="Gabriola" panose="04040605051002020D02" pitchFamily="82" charset="0"/>
              </a:rPr>
              <a:t>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Київської</a:t>
            </a:r>
            <a:r>
              <a:rPr lang="en-US" sz="2400" dirty="0">
                <a:effectLst/>
                <a:latin typeface="Gabriola" panose="04040605051002020D02" pitchFamily="82" charset="0"/>
              </a:rPr>
              <a:t>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інженерної</a:t>
            </a:r>
            <a:r>
              <a:rPr lang="en-US" sz="2400" dirty="0">
                <a:effectLst/>
                <a:latin typeface="Gabriola" panose="04040605051002020D02" pitchFamily="82" charset="0"/>
              </a:rPr>
              <a:t>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гімназії</a:t>
            </a:r>
            <a:r>
              <a:rPr lang="en-US" sz="2400" dirty="0">
                <a:effectLst/>
                <a:latin typeface="Gabriola" panose="04040605051002020D02" pitchFamily="82" charset="0"/>
              </a:rPr>
              <a:t>,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дійсний</a:t>
            </a:r>
            <a:r>
              <a:rPr lang="en-US" sz="2400" dirty="0">
                <a:effectLst/>
                <a:latin typeface="Gabriola" panose="04040605051002020D02" pitchFamily="82" charset="0"/>
              </a:rPr>
              <a:t>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член</a:t>
            </a:r>
            <a:r>
              <a:rPr lang="en-US" sz="2400" dirty="0">
                <a:effectLst/>
                <a:latin typeface="Gabriola" panose="04040605051002020D02" pitchFamily="82" charset="0"/>
              </a:rPr>
              <a:t> МАН, </a:t>
            </a:r>
            <a:r>
              <a:rPr lang="uk-UA" sz="2400" dirty="0">
                <a:effectLst/>
                <a:latin typeface="Gabriola" panose="04040605051002020D02" pitchFamily="82" charset="0"/>
              </a:rPr>
              <a:t>секція археології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відділення</a:t>
            </a:r>
            <a:r>
              <a:rPr lang="en-US" sz="2400" dirty="0">
                <a:effectLst/>
                <a:latin typeface="Gabriola" panose="04040605051002020D02" pitchFamily="82" charset="0"/>
              </a:rPr>
              <a:t>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історії</a:t>
            </a:r>
            <a:r>
              <a:rPr lang="uk-UA" sz="2400" dirty="0">
                <a:effectLst/>
                <a:latin typeface="Gabriola" panose="04040605051002020D02" pitchFamily="82" charset="0"/>
              </a:rPr>
              <a:t>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Київської</a:t>
            </a:r>
            <a:r>
              <a:rPr lang="en-US" sz="2400" dirty="0">
                <a:effectLst/>
                <a:latin typeface="Gabriola" panose="04040605051002020D02" pitchFamily="82" charset="0"/>
              </a:rPr>
              <a:t>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Малої</a:t>
            </a:r>
            <a:r>
              <a:rPr lang="en-US" sz="2400" dirty="0">
                <a:effectLst/>
                <a:latin typeface="Gabriola" panose="04040605051002020D02" pitchFamily="82" charset="0"/>
              </a:rPr>
              <a:t>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академії</a:t>
            </a:r>
            <a:r>
              <a:rPr lang="en-US" sz="2400" dirty="0">
                <a:effectLst/>
                <a:latin typeface="Gabriola" panose="04040605051002020D02" pitchFamily="82" charset="0"/>
              </a:rPr>
              <a:t>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наук</a:t>
            </a:r>
            <a:r>
              <a:rPr lang="en-US" sz="2400" dirty="0">
                <a:effectLst/>
                <a:latin typeface="Gabriola" panose="04040605051002020D02" pitchFamily="82" charset="0"/>
              </a:rPr>
              <a:t>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учнівської</a:t>
            </a:r>
            <a:r>
              <a:rPr lang="en-US" sz="2400" dirty="0">
                <a:effectLst/>
                <a:latin typeface="Gabriola" panose="04040605051002020D02" pitchFamily="82" charset="0"/>
              </a:rPr>
              <a:t> </a:t>
            </a:r>
            <a:r>
              <a:rPr lang="en-US" sz="2400" dirty="0" err="1">
                <a:effectLst/>
                <a:latin typeface="Gabriola" panose="04040605051002020D02" pitchFamily="82" charset="0"/>
              </a:rPr>
              <a:t>молоді</a:t>
            </a:r>
            <a:r>
              <a:rPr lang="uk-UA" sz="2400" dirty="0">
                <a:effectLst/>
                <a:latin typeface="Gabriola" panose="04040605051002020D02" pitchFamily="82" charset="0"/>
              </a:rPr>
              <a:t>, м. Київ.</a:t>
            </a:r>
          </a:p>
          <a:p>
            <a:pPr algn="just">
              <a:spcAft>
                <a:spcPts val="600"/>
              </a:spcAft>
              <a:buClr>
                <a:srgbClr val="E2A92A"/>
              </a:buClr>
            </a:pPr>
            <a:endParaRPr lang="uk-UA" sz="2400" dirty="0">
              <a:effectLst/>
              <a:latin typeface="Gabriola" panose="04040605051002020D02" pitchFamily="82" charset="0"/>
            </a:endParaRPr>
          </a:p>
          <a:p>
            <a:pPr indent="-228600" algn="just">
              <a:spcAft>
                <a:spcPts val="600"/>
              </a:spcAft>
              <a:buClr>
                <a:srgbClr val="E2A92A"/>
              </a:buClr>
              <a:buFont typeface="Arial" panose="020B0604020202020204" pitchFamily="34" charset="0"/>
              <a:buChar char="•"/>
            </a:pP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Науковий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керівник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: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Мартинюк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Олена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Володимирівна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,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вчитель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історії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Київської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інженерної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гімназіі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,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вчитель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вищої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категорії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,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вчитель</a:t>
            </a:r>
            <a:r>
              <a:rPr lang="ru-RU" sz="2400" kern="100" dirty="0">
                <a:solidFill>
                  <a:srgbClr val="000000"/>
                </a:solidFill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-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методист,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заслужений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вчитель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України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Batang" panose="02030600000101010101" pitchFamily="18" charset="-127"/>
                <a:cs typeface="Courier New" panose="02070309020205020404" pitchFamily="49" charset="0"/>
              </a:rPr>
              <a:t>.</a:t>
            </a:r>
            <a:endParaRPr lang="en-US" sz="2400" dirty="0">
              <a:effectLst/>
              <a:latin typeface="Gabriola" panose="04040605051002020D02" pitchFamily="8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7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D51618-AF9D-28D7-F5E7-5185D75DCB0F}"/>
              </a:ext>
            </a:extLst>
          </p:cNvPr>
          <p:cNvSpPr txBox="1"/>
          <p:nvPr/>
        </p:nvSpPr>
        <p:spPr>
          <a:xfrm>
            <a:off x="1130729" y="1490502"/>
            <a:ext cx="10505561" cy="1069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u="sng" kern="1200" dirty="0" err="1">
                <a:solidFill>
                  <a:schemeClr val="tx1"/>
                </a:solidFill>
                <a:uFill>
                  <a:solidFill>
                    <a:schemeClr val="accent4"/>
                  </a:solidFill>
                </a:uFill>
                <a:latin typeface="Gabriola" panose="04040605051002020D02" pitchFamily="82" charset="0"/>
                <a:ea typeface="+mj-ea"/>
                <a:cs typeface="+mj-cs"/>
              </a:rPr>
              <a:t>Мета</a:t>
            </a:r>
            <a:r>
              <a:rPr lang="en-US" sz="3600" u="sng" kern="1200" dirty="0">
                <a:solidFill>
                  <a:schemeClr val="tx1"/>
                </a:solidFill>
                <a:uFill>
                  <a:solidFill>
                    <a:schemeClr val="accent4"/>
                  </a:solidFill>
                </a:uFill>
                <a:latin typeface="Gabriola" panose="04040605051002020D02" pitchFamily="82" charset="0"/>
                <a:ea typeface="+mj-ea"/>
                <a:cs typeface="+mj-cs"/>
              </a:rPr>
              <a:t> </a:t>
            </a:r>
            <a:r>
              <a:rPr lang="en-US" sz="3600" u="sng" kern="1200" dirty="0" err="1">
                <a:solidFill>
                  <a:schemeClr val="tx1"/>
                </a:solidFill>
                <a:uFill>
                  <a:solidFill>
                    <a:schemeClr val="accent4"/>
                  </a:solidFill>
                </a:uFill>
                <a:latin typeface="Gabriola" panose="04040605051002020D02" pitchFamily="82" charset="0"/>
                <a:ea typeface="+mj-ea"/>
                <a:cs typeface="+mj-cs"/>
              </a:rPr>
              <a:t>дослідження</a:t>
            </a:r>
            <a:r>
              <a:rPr lang="en-US" sz="3600" kern="1200" dirty="0">
                <a:solidFill>
                  <a:schemeClr val="tx1"/>
                </a:solidFill>
                <a:latin typeface="Gabriola" panose="04040605051002020D02" pitchFamily="82" charset="0"/>
                <a:ea typeface="+mj-ea"/>
                <a:cs typeface="+mj-cs"/>
              </a:rPr>
              <a:t>: </a:t>
            </a:r>
            <a:r>
              <a:rPr lang="en-US" sz="3600" kern="1200" dirty="0" err="1">
                <a:solidFill>
                  <a:schemeClr val="tx1"/>
                </a:solidFill>
                <a:effectLst/>
                <a:latin typeface="Gabriola" panose="04040605051002020D02" pitchFamily="82" charset="0"/>
                <a:ea typeface="+mj-ea"/>
                <a:cs typeface="+mj-cs"/>
              </a:rPr>
              <a:t>дослідити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effectLst/>
                <a:latin typeface="Gabriola" panose="04040605051002020D02" pitchFamily="82" charset="0"/>
                <a:ea typeface="+mj-ea"/>
                <a:cs typeface="+mj-cs"/>
              </a:rPr>
              <a:t>походження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effectLst/>
                <a:latin typeface="Gabriola" panose="04040605051002020D02" pitchFamily="82" charset="0"/>
                <a:ea typeface="+mj-ea"/>
                <a:cs typeface="+mj-cs"/>
              </a:rPr>
              <a:t>та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effectLst/>
                <a:latin typeface="Gabriola" panose="04040605051002020D02" pitchFamily="82" charset="0"/>
                <a:ea typeface="+mj-ea"/>
                <a:cs typeface="+mj-cs"/>
              </a:rPr>
              <a:t>історію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effectLst/>
                <a:latin typeface="Gabriola" panose="04040605051002020D02" pitchFamily="82" charset="0"/>
                <a:ea typeface="+mj-ea"/>
                <a:cs typeface="+mj-cs"/>
              </a:rPr>
              <a:t>родинного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effectLst/>
                <a:latin typeface="Gabriola" panose="04040605051002020D02" pitchFamily="82" charset="0"/>
                <a:ea typeface="+mj-ea"/>
                <a:cs typeface="+mj-cs"/>
              </a:rPr>
              <a:t>крісла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+mj-ea"/>
                <a:cs typeface="+mj-cs"/>
              </a:rPr>
              <a:t>.</a:t>
            </a:r>
            <a:endParaRPr lang="en-US" sz="3600" kern="1200" dirty="0">
              <a:solidFill>
                <a:schemeClr val="tx1"/>
              </a:solidFill>
              <a:latin typeface="Gabriola" panose="04040605051002020D02" pitchFamily="82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7560E-85D1-AE94-88C9-AE18F5335D15}"/>
              </a:ext>
            </a:extLst>
          </p:cNvPr>
          <p:cNvSpPr txBox="1"/>
          <p:nvPr/>
        </p:nvSpPr>
        <p:spPr>
          <a:xfrm>
            <a:off x="1130729" y="2951002"/>
            <a:ext cx="10505561" cy="477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u="sng" dirty="0" err="1">
                <a:uFill>
                  <a:solidFill>
                    <a:schemeClr val="accent4"/>
                  </a:solidFill>
                </a:uFill>
                <a:latin typeface="Gabriola" panose="04040605051002020D02" pitchFamily="82" charset="0"/>
              </a:rPr>
              <a:t>Завдання</a:t>
            </a:r>
            <a:r>
              <a:rPr lang="en-US" sz="3600" u="sng" dirty="0">
                <a:uFill>
                  <a:solidFill>
                    <a:schemeClr val="accent4"/>
                  </a:solidFill>
                </a:uFill>
                <a:latin typeface="Gabriola" panose="04040605051002020D02" pitchFamily="82" charset="0"/>
              </a:rPr>
              <a:t> </a:t>
            </a:r>
            <a:r>
              <a:rPr lang="en-US" sz="3600" u="sng" dirty="0" err="1">
                <a:uFill>
                  <a:solidFill>
                    <a:schemeClr val="accent4"/>
                  </a:solidFill>
                </a:uFill>
                <a:latin typeface="Gabriola" panose="04040605051002020D02" pitchFamily="82" charset="0"/>
              </a:rPr>
              <a:t>дослідження</a:t>
            </a:r>
            <a:r>
              <a:rPr lang="en-US" sz="3600" dirty="0">
                <a:latin typeface="Gabriola" panose="04040605051002020D02" pitchFamily="82" charset="0"/>
              </a:rPr>
              <a:t>: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визначити</a:t>
            </a:r>
            <a:r>
              <a:rPr lang="en-US" sz="3600" dirty="0">
                <a:effectLst/>
                <a:latin typeface="Gabriola" panose="04040605051002020D02" pitchFamily="82" charset="0"/>
              </a:rPr>
              <a:t>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стиль</a:t>
            </a:r>
            <a:r>
              <a:rPr lang="en-US" sz="3600" dirty="0">
                <a:effectLst/>
                <a:latin typeface="Gabriola" panose="04040605051002020D02" pitchFamily="82" charset="0"/>
              </a:rPr>
              <a:t>,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місце</a:t>
            </a:r>
            <a:r>
              <a:rPr lang="en-US" sz="3600" dirty="0">
                <a:effectLst/>
                <a:latin typeface="Gabriola" panose="04040605051002020D02" pitchFamily="82" charset="0"/>
              </a:rPr>
              <a:t>,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час</a:t>
            </a:r>
            <a:r>
              <a:rPr lang="en-US" sz="3600" dirty="0">
                <a:effectLst/>
                <a:latin typeface="Gabriola" panose="04040605051002020D02" pitchFamily="82" charset="0"/>
              </a:rPr>
              <a:t> і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обставини</a:t>
            </a:r>
            <a:r>
              <a:rPr lang="en-US" sz="3600" dirty="0">
                <a:effectLst/>
                <a:latin typeface="Gabriola" panose="04040605051002020D02" pitchFamily="82" charset="0"/>
              </a:rPr>
              <a:t>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виготовлення</a:t>
            </a:r>
            <a:r>
              <a:rPr lang="en-US" sz="3600" dirty="0">
                <a:effectLst/>
                <a:latin typeface="Gabriola" panose="04040605051002020D02" pitchFamily="82" charset="0"/>
              </a:rPr>
              <a:t>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крісла</a:t>
            </a:r>
            <a:r>
              <a:rPr lang="en-US" sz="3600" dirty="0">
                <a:effectLst/>
                <a:latin typeface="Gabriola" panose="04040605051002020D02" pitchFamily="82" charset="0"/>
              </a:rPr>
              <a:t>,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вивчити</a:t>
            </a:r>
            <a:r>
              <a:rPr lang="en-US" sz="3600" dirty="0">
                <a:effectLst/>
                <a:latin typeface="Gabriola" panose="04040605051002020D02" pitchFamily="82" charset="0"/>
              </a:rPr>
              <a:t>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його</a:t>
            </a:r>
            <a:r>
              <a:rPr lang="en-US" sz="3600" dirty="0">
                <a:effectLst/>
                <a:latin typeface="Gabriola" panose="04040605051002020D02" pitchFamily="82" charset="0"/>
              </a:rPr>
              <a:t>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історію</a:t>
            </a:r>
            <a:r>
              <a:rPr lang="en-US" sz="3600" dirty="0">
                <a:effectLst/>
                <a:latin typeface="Gabriola" panose="04040605051002020D02" pitchFamily="82" charset="0"/>
              </a:rPr>
              <a:t>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до</a:t>
            </a:r>
            <a:r>
              <a:rPr lang="en-US" sz="3600" dirty="0">
                <a:effectLst/>
                <a:latin typeface="Gabriola" panose="04040605051002020D02" pitchFamily="82" charset="0"/>
              </a:rPr>
              <a:t> і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після</a:t>
            </a:r>
            <a:r>
              <a:rPr lang="en-US" sz="3600" dirty="0">
                <a:effectLst/>
                <a:latin typeface="Gabriola" panose="04040605051002020D02" pitchFamily="82" charset="0"/>
              </a:rPr>
              <a:t>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потрапляння</a:t>
            </a:r>
            <a:r>
              <a:rPr lang="en-US" sz="3600" dirty="0">
                <a:effectLst/>
                <a:latin typeface="Gabriola" panose="04040605051002020D02" pitchFamily="82" charset="0"/>
              </a:rPr>
              <a:t> у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родину</a:t>
            </a:r>
            <a:r>
              <a:rPr lang="en-US" sz="3600" dirty="0">
                <a:effectLst/>
                <a:latin typeface="Gabriola" panose="04040605051002020D02" pitchFamily="82" charset="0"/>
              </a:rPr>
              <a:t> </a:t>
            </a:r>
            <a:r>
              <a:rPr lang="en-US" sz="3600" dirty="0" err="1">
                <a:effectLst/>
                <a:latin typeface="Gabriola" panose="04040605051002020D02" pitchFamily="82" charset="0"/>
              </a:rPr>
              <a:t>авторки</a:t>
            </a:r>
            <a:r>
              <a:rPr lang="en-US" sz="3600" dirty="0">
                <a:effectLst/>
                <a:latin typeface="Gabriola" panose="04040605051002020D02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729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у приміщенні, меблі, зелений, лампа&#10;&#10;Автоматично згенерований опис">
            <a:extLst>
              <a:ext uri="{FF2B5EF4-FFF2-40B4-BE49-F238E27FC236}">
                <a16:creationId xmlns:a16="http://schemas.microsoft.com/office/drawing/2014/main" id="{CBA30570-3EF7-9F5F-C3BA-893B5356D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91" y="4084103"/>
            <a:ext cx="3191831" cy="2391951"/>
          </a:xfrm>
          <a:prstGeom prst="rect">
            <a:avLst/>
          </a:prstGeom>
        </p:spPr>
      </p:pic>
      <p:pic>
        <p:nvPicPr>
          <p:cNvPr id="8" name="Рисунок 7" descr="Зображення, що містить зблизька&#10;&#10;Автоматично згенерований опис">
            <a:extLst>
              <a:ext uri="{FF2B5EF4-FFF2-40B4-BE49-F238E27FC236}">
                <a16:creationId xmlns:a16="http://schemas.microsoft.com/office/drawing/2014/main" id="{98E8AD1B-FC37-E929-A684-3C9D82747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147" y="1142952"/>
            <a:ext cx="1979304" cy="2639071"/>
          </a:xfrm>
          <a:prstGeom prst="rect">
            <a:avLst/>
          </a:prstGeom>
        </p:spPr>
      </p:pic>
      <p:pic>
        <p:nvPicPr>
          <p:cNvPr id="10" name="Рисунок 9" descr="Зображення, що містить дерев’яний, дверний молоток&#10;&#10;Автоматично згенерований опис">
            <a:extLst>
              <a:ext uri="{FF2B5EF4-FFF2-40B4-BE49-F238E27FC236}">
                <a16:creationId xmlns:a16="http://schemas.microsoft.com/office/drawing/2014/main" id="{0E96DE73-06DB-B6D1-406D-7E2F2CD899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1"/>
          <a:stretch/>
        </p:blipFill>
        <p:spPr>
          <a:xfrm>
            <a:off x="5147324" y="1142952"/>
            <a:ext cx="3191831" cy="26390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A15E04-9002-9F58-2AA7-9D752326F3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" t="3464" r="-1493" b="5900"/>
          <a:stretch/>
        </p:blipFill>
        <p:spPr>
          <a:xfrm>
            <a:off x="9154146" y="4084102"/>
            <a:ext cx="1979304" cy="23919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8AF482-6063-13E2-1327-7B298FE7E6DB}"/>
              </a:ext>
            </a:extLst>
          </p:cNvPr>
          <p:cNvSpPr txBox="1"/>
          <p:nvPr/>
        </p:nvSpPr>
        <p:spPr>
          <a:xfrm>
            <a:off x="1" y="19454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latin typeface="Gabriola" panose="04040605051002020D02" pitchFamily="82" charset="0"/>
              </a:rPr>
              <a:t>Крісло та його елементи</a:t>
            </a:r>
          </a:p>
        </p:txBody>
      </p:sp>
      <p:pic>
        <p:nvPicPr>
          <p:cNvPr id="16" name="Рисунок 15" descr="Зображення, що містить стіна, у приміщенні, підлога, меблі&#10;&#10;Автоматично згенерований опис">
            <a:extLst>
              <a:ext uri="{FF2B5EF4-FFF2-40B4-BE49-F238E27FC236}">
                <a16:creationId xmlns:a16="http://schemas.microsoft.com/office/drawing/2014/main" id="{916926E3-D50A-E916-EF9E-0EC11BC182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0" t="2969" r="10736" b="3434"/>
          <a:stretch/>
        </p:blipFill>
        <p:spPr>
          <a:xfrm>
            <a:off x="1030082" y="1142952"/>
            <a:ext cx="3273785" cy="53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66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BC711EC-2569-4DB4-BE16-66EC29DBE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664A8-BC5E-3389-3E48-975E76387624}"/>
              </a:ext>
            </a:extLst>
          </p:cNvPr>
          <p:cNvSpPr txBox="1"/>
          <p:nvPr/>
        </p:nvSpPr>
        <p:spPr>
          <a:xfrm>
            <a:off x="-50801" y="457291"/>
            <a:ext cx="12242801" cy="831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 err="1">
                <a:solidFill>
                  <a:schemeClr val="tx1"/>
                </a:solidFill>
                <a:latin typeface="Gabriola" panose="04040605051002020D02" pitchFamily="82" charset="0"/>
                <a:ea typeface="+mj-ea"/>
                <a:cs typeface="+mj-cs"/>
              </a:rPr>
              <a:t>Подібні</a:t>
            </a:r>
            <a:r>
              <a:rPr lang="en-US" sz="5400" kern="1200" dirty="0">
                <a:solidFill>
                  <a:schemeClr val="tx1"/>
                </a:solidFill>
                <a:latin typeface="Gabriola" panose="04040605051002020D02" pitchFamily="82" charset="0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Gabriola" panose="04040605051002020D02" pitchFamily="82" charset="0"/>
                <a:ea typeface="+mj-ea"/>
                <a:cs typeface="+mj-cs"/>
              </a:rPr>
              <a:t>вироби</a:t>
            </a:r>
            <a:endParaRPr lang="en-US" sz="5400" kern="1200" dirty="0">
              <a:solidFill>
                <a:schemeClr val="tx1"/>
              </a:solidFill>
              <a:latin typeface="Gabriola" panose="04040605051002020D02" pitchFamily="82" charset="0"/>
              <a:ea typeface="+mj-ea"/>
              <a:cs typeface="+mj-cs"/>
            </a:endParaRPr>
          </a:p>
        </p:txBody>
      </p:sp>
      <p:pic>
        <p:nvPicPr>
          <p:cNvPr id="15" name="Рисунок 14" descr="Зображення, що містить стілець, меблі, ескіз, малюнок&#10;&#10;Автоматично згенерований опис">
            <a:extLst>
              <a:ext uri="{FF2B5EF4-FFF2-40B4-BE49-F238E27FC236}">
                <a16:creationId xmlns:a16="http://schemas.microsoft.com/office/drawing/2014/main" id="{3426245D-4C6A-AFC0-BDCC-09A3226E16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0898" y="1908374"/>
            <a:ext cx="1556034" cy="2615185"/>
          </a:xfrm>
          <a:prstGeom prst="rect">
            <a:avLst/>
          </a:prstGeom>
        </p:spPr>
      </p:pic>
      <p:pic>
        <p:nvPicPr>
          <p:cNvPr id="13" name="Рисунок 12" descr="Зображення, що містить стілець, ескіз, меблі, малюнок&#10;&#10;Автоматично згенерований опис">
            <a:extLst>
              <a:ext uri="{FF2B5EF4-FFF2-40B4-BE49-F238E27FC236}">
                <a16:creationId xmlns:a16="http://schemas.microsoft.com/office/drawing/2014/main" id="{AD9E990E-ACCF-8E4C-AE3A-773B09210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5220" y="1908375"/>
            <a:ext cx="1693331" cy="2615185"/>
          </a:xfrm>
          <a:prstGeom prst="rect">
            <a:avLst/>
          </a:prstGeom>
        </p:spPr>
      </p:pic>
      <p:pic>
        <p:nvPicPr>
          <p:cNvPr id="17" name="Рисунок 16" descr="Зображення, що містить ескіз, малюнок, мистецтво&#10;&#10;Автоматично згенерований опис">
            <a:extLst>
              <a:ext uri="{FF2B5EF4-FFF2-40B4-BE49-F238E27FC236}">
                <a16:creationId xmlns:a16="http://schemas.microsoft.com/office/drawing/2014/main" id="{F3147CFF-8EA7-6B18-339D-3407FE98A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269" y="1961136"/>
            <a:ext cx="1706407" cy="2615184"/>
          </a:xfrm>
          <a:prstGeom prst="rect">
            <a:avLst/>
          </a:prstGeom>
        </p:spPr>
      </p:pic>
      <p:pic>
        <p:nvPicPr>
          <p:cNvPr id="19" name="Рисунок 18" descr="Зображення, що містить ескіз, меблі, стілець, малюнок&#10;&#10;Автоматично згенерований опис">
            <a:extLst>
              <a:ext uri="{FF2B5EF4-FFF2-40B4-BE49-F238E27FC236}">
                <a16:creationId xmlns:a16="http://schemas.microsoft.com/office/drawing/2014/main" id="{3298281E-F31B-FFC3-266D-9B2D6578E0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748"/>
          <a:stretch/>
        </p:blipFill>
        <p:spPr>
          <a:xfrm>
            <a:off x="8079279" y="1961136"/>
            <a:ext cx="1871926" cy="2595625"/>
          </a:xfrm>
          <a:prstGeom prst="rect">
            <a:avLst/>
          </a:prstGeom>
        </p:spPr>
      </p:pic>
      <p:pic>
        <p:nvPicPr>
          <p:cNvPr id="5" name="Рисунок 4" descr="Зображення, що містить меблі, стілець&#10;&#10;Автоматично згенерований опис">
            <a:extLst>
              <a:ext uri="{FF2B5EF4-FFF2-40B4-BE49-F238E27FC236}">
                <a16:creationId xmlns:a16="http://schemas.microsoft.com/office/drawing/2014/main" id="{792555AD-3CDF-19D4-F45A-64EABFC0B0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r="20523"/>
          <a:stretch/>
        </p:blipFill>
        <p:spPr>
          <a:xfrm flipH="1">
            <a:off x="2025747" y="1941577"/>
            <a:ext cx="1537126" cy="2615184"/>
          </a:xfrm>
          <a:prstGeom prst="rect">
            <a:avLst/>
          </a:prstGeom>
        </p:spPr>
      </p:pic>
      <p:pic>
        <p:nvPicPr>
          <p:cNvPr id="3" name="Рисунок 2" descr="Зображення, що містить меблі, стілець&#10;&#10;Автоматично згенерований опис">
            <a:extLst>
              <a:ext uri="{FF2B5EF4-FFF2-40B4-BE49-F238E27FC236}">
                <a16:creationId xmlns:a16="http://schemas.microsoft.com/office/drawing/2014/main" id="{F1A12C6A-B177-7B8F-C51C-7334875644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9" r="22149"/>
          <a:stretch/>
        </p:blipFill>
        <p:spPr>
          <a:xfrm>
            <a:off x="150363" y="1943241"/>
            <a:ext cx="1452264" cy="2615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AD9EF-F8BB-D6F3-2D88-C93549A443FD}"/>
              </a:ext>
            </a:extLst>
          </p:cNvPr>
          <p:cNvSpPr txBox="1"/>
          <p:nvPr/>
        </p:nvSpPr>
        <p:spPr>
          <a:xfrm>
            <a:off x="150363" y="4707938"/>
            <a:ext cx="1452264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uk-UA" sz="2000" dirty="0">
                <a:latin typeface="Gabriola" panose="04040605051002020D02" pitchFamily="82" charset="0"/>
              </a:rPr>
              <a:t>Французьке крісло </a:t>
            </a:r>
            <a:r>
              <a:rPr lang="en-GB" sz="2000" dirty="0">
                <a:latin typeface="Gabriola" panose="04040605051002020D02" pitchFamily="82" charset="0"/>
              </a:rPr>
              <a:t>XIX</a:t>
            </a:r>
            <a:r>
              <a:rPr lang="uk-UA" sz="2000" dirty="0">
                <a:latin typeface="Gabriola" panose="04040605051002020D02" pitchFamily="82" charset="0"/>
              </a:rPr>
              <a:t> ст. Джерело: </a:t>
            </a:r>
            <a:r>
              <a:rPr lang="en-GB" sz="1050" dirty="0">
                <a:latin typeface="Gabriola" panose="04040605051002020D02" pitchFamily="82" charset="0"/>
              </a:rPr>
              <a:t>https://www.1stdibs.com/furniture/seating/armchairs/19th-century-antique-neo-renaissance-armchair-oak-hand-carved/id-f_14883102/</a:t>
            </a:r>
            <a:endParaRPr lang="uk-UA" sz="2000" dirty="0">
              <a:latin typeface="Gabriola" panose="04040605051002020D02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E86EF-719E-2227-DA4F-0029B0508B31}"/>
              </a:ext>
            </a:extLst>
          </p:cNvPr>
          <p:cNvSpPr txBox="1"/>
          <p:nvPr/>
        </p:nvSpPr>
        <p:spPr>
          <a:xfrm>
            <a:off x="2103463" y="4707938"/>
            <a:ext cx="153712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uk-UA" sz="2000" dirty="0">
                <a:latin typeface="Gabriola" panose="04040605051002020D02" pitchFamily="82" charset="0"/>
              </a:rPr>
              <a:t>Німецьке крісло </a:t>
            </a:r>
            <a:r>
              <a:rPr lang="en-GB" sz="2000" dirty="0">
                <a:latin typeface="Gabriola" panose="04040605051002020D02" pitchFamily="82" charset="0"/>
              </a:rPr>
              <a:t>XIX</a:t>
            </a:r>
            <a:r>
              <a:rPr lang="uk-UA" sz="2000" dirty="0">
                <a:latin typeface="Gabriola" panose="04040605051002020D02" pitchFamily="82" charset="0"/>
              </a:rPr>
              <a:t> ст. Джерело: </a:t>
            </a:r>
            <a:r>
              <a:rPr lang="en-GB" sz="1050" dirty="0">
                <a:latin typeface="Gabriola" panose="04040605051002020D02" pitchFamily="82" charset="0"/>
              </a:rPr>
              <a:t>https://www.1stdibs.com/furniture/seating/armchairs/19th-century-neo-renaissance-oak-armchair/id-f_23313722/</a:t>
            </a:r>
            <a:endParaRPr lang="uk-UA" sz="2000" dirty="0">
              <a:latin typeface="Gabriola" panose="04040605051002020D02" pitchFamily="8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C01B8E-007A-AD5B-7574-3DE350C6DAA0}"/>
              </a:ext>
            </a:extLst>
          </p:cNvPr>
          <p:cNvSpPr txBox="1"/>
          <p:nvPr/>
        </p:nvSpPr>
        <p:spPr>
          <a:xfrm>
            <a:off x="11034340" y="4350121"/>
            <a:ext cx="532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/>
              <a:t>361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FD5DCE-FD1A-0700-00C3-9D48EA777FBD}"/>
              </a:ext>
            </a:extLst>
          </p:cNvPr>
          <p:cNvSpPr txBox="1"/>
          <p:nvPr/>
        </p:nvSpPr>
        <p:spPr>
          <a:xfrm>
            <a:off x="4141425" y="4707938"/>
            <a:ext cx="1537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Gabriola" panose="04040605051002020D02" pitchFamily="82" charset="0"/>
              </a:rPr>
              <a:t>Французьке крісло пізнього Ренесансу. </a:t>
            </a:r>
            <a:r>
              <a:rPr lang="uk-UA" sz="2000" dirty="0" err="1">
                <a:latin typeface="Gabriola" panose="04040605051002020D02" pitchFamily="82" charset="0"/>
              </a:rPr>
              <a:t>Кес</a:t>
            </a:r>
            <a:r>
              <a:rPr lang="uk-UA" sz="2000" dirty="0">
                <a:latin typeface="Gabriola" panose="04040605051002020D02" pitchFamily="82" charset="0"/>
              </a:rPr>
              <a:t> Д. </a:t>
            </a:r>
            <a:r>
              <a:rPr lang="uk-UA" sz="2000" dirty="0" err="1">
                <a:latin typeface="Gabriola" panose="04040605051002020D02" pitchFamily="82" charset="0"/>
              </a:rPr>
              <a:t>Стили</a:t>
            </a:r>
            <a:r>
              <a:rPr lang="uk-UA" sz="2000" dirty="0">
                <a:latin typeface="Gabriola" panose="04040605051002020D02" pitchFamily="82" charset="0"/>
              </a:rPr>
              <a:t> </a:t>
            </a:r>
            <a:r>
              <a:rPr lang="uk-UA" sz="2000" dirty="0" err="1">
                <a:latin typeface="Gabriola" panose="04040605051002020D02" pitchFamily="82" charset="0"/>
              </a:rPr>
              <a:t>мебели</a:t>
            </a:r>
            <a:r>
              <a:rPr lang="uk-UA" sz="2000" dirty="0">
                <a:latin typeface="Gabriola" panose="04040605051002020D02" pitchFamily="82" charset="0"/>
              </a:rPr>
              <a:t>, с. 95, 270</a:t>
            </a:r>
            <a:endParaRPr lang="uk-UA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A0E1E3-8DE9-7CBD-3EC4-018ECDF80026}"/>
              </a:ext>
            </a:extLst>
          </p:cNvPr>
          <p:cNvSpPr txBox="1"/>
          <p:nvPr/>
        </p:nvSpPr>
        <p:spPr>
          <a:xfrm>
            <a:off x="6178708" y="4707938"/>
            <a:ext cx="14775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Gabriola" panose="04040605051002020D02" pitchFamily="82" charset="0"/>
              </a:rPr>
              <a:t>Французьке крісло пізнього Ренесансу. </a:t>
            </a:r>
            <a:r>
              <a:rPr lang="uk-UA" sz="2000" dirty="0" err="1">
                <a:latin typeface="Gabriola" panose="04040605051002020D02" pitchFamily="82" charset="0"/>
              </a:rPr>
              <a:t>Кес</a:t>
            </a:r>
            <a:r>
              <a:rPr lang="uk-UA" sz="2000" dirty="0">
                <a:latin typeface="Gabriola" panose="04040605051002020D02" pitchFamily="82" charset="0"/>
              </a:rPr>
              <a:t> Д. </a:t>
            </a:r>
            <a:r>
              <a:rPr lang="uk-UA" sz="2000" dirty="0" err="1">
                <a:latin typeface="Gabriola" panose="04040605051002020D02" pitchFamily="82" charset="0"/>
              </a:rPr>
              <a:t>Стили</a:t>
            </a:r>
            <a:r>
              <a:rPr lang="uk-UA" sz="2000" dirty="0">
                <a:latin typeface="Gabriola" panose="04040605051002020D02" pitchFamily="82" charset="0"/>
              </a:rPr>
              <a:t> </a:t>
            </a:r>
            <a:r>
              <a:rPr lang="uk-UA" sz="2000" dirty="0" err="1">
                <a:latin typeface="Gabriola" panose="04040605051002020D02" pitchFamily="82" charset="0"/>
              </a:rPr>
              <a:t>мебели</a:t>
            </a:r>
            <a:r>
              <a:rPr lang="uk-UA" sz="2000" dirty="0">
                <a:latin typeface="Gabriola" panose="04040605051002020D02" pitchFamily="82" charset="0"/>
              </a:rPr>
              <a:t>, с. 95, 272</a:t>
            </a:r>
          </a:p>
          <a:p>
            <a:endParaRPr lang="uk-U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58A385-B0E5-FE49-47A5-3FD4720B8D79}"/>
              </a:ext>
            </a:extLst>
          </p:cNvPr>
          <p:cNvSpPr txBox="1"/>
          <p:nvPr/>
        </p:nvSpPr>
        <p:spPr>
          <a:xfrm>
            <a:off x="8156410" y="4707938"/>
            <a:ext cx="17136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Gabriola" panose="04040605051002020D02" pitchFamily="82" charset="0"/>
              </a:rPr>
              <a:t>Крісло італійського бароко. </a:t>
            </a:r>
            <a:r>
              <a:rPr lang="uk-UA" sz="2000" dirty="0" err="1">
                <a:latin typeface="Gabriola" panose="04040605051002020D02" pitchFamily="82" charset="0"/>
              </a:rPr>
              <a:t>Кес</a:t>
            </a:r>
            <a:r>
              <a:rPr lang="uk-UA" sz="2000" dirty="0">
                <a:latin typeface="Gabriola" panose="04040605051002020D02" pitchFamily="82" charset="0"/>
              </a:rPr>
              <a:t> Д. </a:t>
            </a:r>
            <a:r>
              <a:rPr lang="uk-UA" sz="2000" dirty="0" err="1">
                <a:latin typeface="Gabriola" panose="04040605051002020D02" pitchFamily="82" charset="0"/>
              </a:rPr>
              <a:t>Стили</a:t>
            </a:r>
            <a:r>
              <a:rPr lang="uk-UA" sz="2000" dirty="0">
                <a:latin typeface="Gabriola" panose="04040605051002020D02" pitchFamily="82" charset="0"/>
              </a:rPr>
              <a:t> </a:t>
            </a:r>
            <a:r>
              <a:rPr lang="uk-UA" sz="2000" dirty="0" err="1">
                <a:latin typeface="Gabriola" panose="04040605051002020D02" pitchFamily="82" charset="0"/>
              </a:rPr>
              <a:t>мебели</a:t>
            </a:r>
            <a:r>
              <a:rPr lang="uk-UA" sz="2000" dirty="0">
                <a:latin typeface="Gabriola" panose="04040605051002020D02" pitchFamily="82" charset="0"/>
              </a:rPr>
              <a:t>, с. 111, 257</a:t>
            </a:r>
          </a:p>
          <a:p>
            <a:endParaRPr lang="uk-UA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D905A2-00AA-2FDF-A9E0-C3C61F2023B1}"/>
              </a:ext>
            </a:extLst>
          </p:cNvPr>
          <p:cNvSpPr txBox="1"/>
          <p:nvPr/>
        </p:nvSpPr>
        <p:spPr>
          <a:xfrm>
            <a:off x="10370254" y="4707938"/>
            <a:ext cx="166442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Gabriola" panose="04040605051002020D02" pitchFamily="82" charset="0"/>
              </a:rPr>
              <a:t>Крісло італійського бароко. </a:t>
            </a:r>
            <a:r>
              <a:rPr lang="uk-UA" sz="2000" dirty="0" err="1">
                <a:latin typeface="Gabriola" panose="04040605051002020D02" pitchFamily="82" charset="0"/>
              </a:rPr>
              <a:t>Кес</a:t>
            </a:r>
            <a:r>
              <a:rPr lang="uk-UA" sz="2000" dirty="0">
                <a:latin typeface="Gabriola" panose="04040605051002020D02" pitchFamily="82" charset="0"/>
              </a:rPr>
              <a:t> Д. </a:t>
            </a:r>
            <a:r>
              <a:rPr lang="uk-UA" sz="2000" dirty="0" err="1">
                <a:latin typeface="Gabriola" panose="04040605051002020D02" pitchFamily="82" charset="0"/>
              </a:rPr>
              <a:t>Стили</a:t>
            </a:r>
            <a:r>
              <a:rPr lang="uk-UA" sz="2000" dirty="0">
                <a:latin typeface="Gabriola" panose="04040605051002020D02" pitchFamily="82" charset="0"/>
              </a:rPr>
              <a:t> </a:t>
            </a:r>
            <a:r>
              <a:rPr lang="uk-UA" sz="2000" dirty="0" err="1">
                <a:latin typeface="Gabriola" panose="04040605051002020D02" pitchFamily="82" charset="0"/>
              </a:rPr>
              <a:t>мебели</a:t>
            </a:r>
            <a:r>
              <a:rPr lang="uk-UA" sz="2000" dirty="0">
                <a:latin typeface="Gabriola" panose="04040605051002020D02" pitchFamily="82" charset="0"/>
              </a:rPr>
              <a:t>, с. 111, 261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62807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FFBD44-4059-CDA5-293C-99744DA1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1" y="1407215"/>
            <a:ext cx="2143125" cy="21431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6070E9-78A5-0451-1F97-96A86DBDE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3" y="4143826"/>
            <a:ext cx="2143125" cy="2143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1C1587-7143-39E8-3A03-1F52657D0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374" y="4143825"/>
            <a:ext cx="2143125" cy="2143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D53CC0-FB20-77B8-ED54-93E241F8B41A}"/>
              </a:ext>
            </a:extLst>
          </p:cNvPr>
          <p:cNvSpPr txBox="1"/>
          <p:nvPr/>
        </p:nvSpPr>
        <p:spPr>
          <a:xfrm>
            <a:off x="793950" y="1003265"/>
            <a:ext cx="214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Gabriola" panose="04040605051002020D02" pitchFamily="82" charset="0"/>
              </a:rPr>
              <a:t>Олександр Шмаровоз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936DA-56A1-C0D9-10B5-E515B0FD0D30}"/>
              </a:ext>
            </a:extLst>
          </p:cNvPr>
          <p:cNvSpPr txBox="1"/>
          <p:nvPr/>
        </p:nvSpPr>
        <p:spPr>
          <a:xfrm>
            <a:off x="5129372" y="6286950"/>
            <a:ext cx="214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Gabriola" panose="04040605051002020D02" pitchFamily="82" charset="0"/>
              </a:rPr>
              <a:t>Микола</a:t>
            </a:r>
          </a:p>
        </p:txBody>
      </p:sp>
      <p:cxnSp>
        <p:nvCxnSpPr>
          <p:cNvPr id="11" name="Пряма зі стрілкою 10">
            <a:extLst>
              <a:ext uri="{FF2B5EF4-FFF2-40B4-BE49-F238E27FC236}">
                <a16:creationId xmlns:a16="http://schemas.microsoft.com/office/drawing/2014/main" id="{5C0A0E09-C46A-1E38-566A-E07352D59CF5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1865514" y="3550340"/>
            <a:ext cx="2" cy="59348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F554630B-763D-9066-27C6-63AA73EAFB42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2937078" y="5215388"/>
            <a:ext cx="2192296" cy="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E12D54A-4F69-3675-86AB-A508B551588A}"/>
              </a:ext>
            </a:extLst>
          </p:cNvPr>
          <p:cNvSpPr txBox="1"/>
          <p:nvPr/>
        </p:nvSpPr>
        <p:spPr>
          <a:xfrm>
            <a:off x="793953" y="6286950"/>
            <a:ext cx="214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Gabriola" panose="04040605051002020D02" pitchFamily="82" charset="0"/>
              </a:rPr>
              <a:t>онук Олександра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9BC5A7-C54D-6EC4-2E81-8F562F562DE0}"/>
              </a:ext>
            </a:extLst>
          </p:cNvPr>
          <p:cNvSpPr txBox="1"/>
          <p:nvPr/>
        </p:nvSpPr>
        <p:spPr>
          <a:xfrm>
            <a:off x="2937079" y="4876834"/>
            <a:ext cx="2192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Gabriola" panose="04040605051002020D02" pitchFamily="82" charset="0"/>
              </a:rPr>
              <a:t>товариші</a:t>
            </a:r>
          </a:p>
        </p:txBody>
      </p:sp>
      <p:pic>
        <p:nvPicPr>
          <p:cNvPr id="1026" name="Picture 2" descr="Дрова — Вікіпедія">
            <a:extLst>
              <a:ext uri="{FF2B5EF4-FFF2-40B4-BE49-F238E27FC236}">
                <a16:creationId xmlns:a16="http://schemas.microsoft.com/office/drawing/2014/main" id="{F5D53C1F-E07F-B65C-D689-D13C0F1B8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1654" r="18898" b="-1654"/>
          <a:stretch/>
        </p:blipFill>
        <p:spPr bwMode="auto">
          <a:xfrm>
            <a:off x="5080203" y="1273331"/>
            <a:ext cx="2410894" cy="241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нак &quot;плюс&quot; 18">
            <a:extLst>
              <a:ext uri="{FF2B5EF4-FFF2-40B4-BE49-F238E27FC236}">
                <a16:creationId xmlns:a16="http://schemas.microsoft.com/office/drawing/2014/main" id="{C9D617AA-0E09-CC14-B7A4-A198928E95E7}"/>
              </a:ext>
            </a:extLst>
          </p:cNvPr>
          <p:cNvSpPr/>
          <p:nvPr/>
        </p:nvSpPr>
        <p:spPr>
          <a:xfrm>
            <a:off x="3718068" y="2166860"/>
            <a:ext cx="630315" cy="623836"/>
          </a:xfrm>
          <a:prstGeom prst="mathPlus">
            <a:avLst>
              <a:gd name="adj1" fmla="val 90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briola" panose="04040605051002020D02" pitchFamily="82" charset="0"/>
            </a:endParaRPr>
          </a:p>
        </p:txBody>
      </p:sp>
      <p:cxnSp>
        <p:nvCxnSpPr>
          <p:cNvPr id="22" name="Пряма зі стрілкою 21">
            <a:extLst>
              <a:ext uri="{FF2B5EF4-FFF2-40B4-BE49-F238E27FC236}">
                <a16:creationId xmlns:a16="http://schemas.microsoft.com/office/drawing/2014/main" id="{DEB7A168-701A-F161-6712-C78CEA7A322E}"/>
              </a:ext>
            </a:extLst>
          </p:cNvPr>
          <p:cNvCxnSpPr>
            <a:cxnSpLocks/>
            <a:stCxn id="1026" idx="3"/>
          </p:cNvCxnSpPr>
          <p:nvPr/>
        </p:nvCxnSpPr>
        <p:spPr>
          <a:xfrm>
            <a:off x="7491097" y="2478778"/>
            <a:ext cx="1360794" cy="120544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Пряма зі стрілкою 24">
            <a:extLst>
              <a:ext uri="{FF2B5EF4-FFF2-40B4-BE49-F238E27FC236}">
                <a16:creationId xmlns:a16="http://schemas.microsoft.com/office/drawing/2014/main" id="{3EECEAD0-3312-3E73-5C9F-AA5826881A16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7272499" y="4143825"/>
            <a:ext cx="1579392" cy="107156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7BB5BCA-4ECE-DAE9-19DE-4588E334FF96}"/>
              </a:ext>
            </a:extLst>
          </p:cNvPr>
          <p:cNvSpPr txBox="1"/>
          <p:nvPr/>
        </p:nvSpPr>
        <p:spPr>
          <a:xfrm>
            <a:off x="0" y="22895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atin typeface="Gabriola" panose="04040605051002020D02" pitchFamily="82" charset="0"/>
              </a:rPr>
              <a:t>Обставини, за яких крісло потрапило у родину авторки</a:t>
            </a:r>
          </a:p>
        </p:txBody>
      </p:sp>
      <p:pic>
        <p:nvPicPr>
          <p:cNvPr id="38" name="Рисунок 37" descr="Зображення, що містить стіна, у приміщенні, підлога, меблі&#10;&#10;Автоматично згенерований опис">
            <a:extLst>
              <a:ext uri="{FF2B5EF4-FFF2-40B4-BE49-F238E27FC236}">
                <a16:creationId xmlns:a16="http://schemas.microsoft.com/office/drawing/2014/main" id="{617B3CED-5D08-C700-189E-16FF733AE3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0" t="2969" r="10736" b="3434"/>
          <a:stretch/>
        </p:blipFill>
        <p:spPr>
          <a:xfrm>
            <a:off x="8967967" y="1619097"/>
            <a:ext cx="2717033" cy="442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3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, що містить стіна, у приміщенні, підлога, меблі&#10;&#10;Автоматично згенерований опис">
            <a:extLst>
              <a:ext uri="{FF2B5EF4-FFF2-40B4-BE49-F238E27FC236}">
                <a16:creationId xmlns:a16="http://schemas.microsoft.com/office/drawing/2014/main" id="{3A48AEFF-9685-7553-7386-019099B3F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4" t="2537" r="10312" b="2915"/>
          <a:stretch/>
        </p:blipFill>
        <p:spPr>
          <a:xfrm>
            <a:off x="6562728" y="362993"/>
            <a:ext cx="1931005" cy="3066006"/>
          </a:xfrm>
          <a:prstGeom prst="rect">
            <a:avLst/>
          </a:prstGeom>
        </p:spPr>
      </p:pic>
      <p:pic>
        <p:nvPicPr>
          <p:cNvPr id="3" name="Рисунок 2" descr="Зображення, що містить стіна, у приміщенні, підлога, меблі&#10;&#10;Автоматично згенерований опис">
            <a:extLst>
              <a:ext uri="{FF2B5EF4-FFF2-40B4-BE49-F238E27FC236}">
                <a16:creationId xmlns:a16="http://schemas.microsoft.com/office/drawing/2014/main" id="{F269A466-D053-DEC0-3E4F-2E37892179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4" t="2537" r="10312" b="2915"/>
          <a:stretch/>
        </p:blipFill>
        <p:spPr>
          <a:xfrm>
            <a:off x="8917360" y="362992"/>
            <a:ext cx="1931005" cy="3066007"/>
          </a:xfrm>
          <a:prstGeom prst="rect">
            <a:avLst/>
          </a:prstGeom>
        </p:spPr>
      </p:pic>
      <p:pic>
        <p:nvPicPr>
          <p:cNvPr id="9" name="Рисунок 8" descr="Зображення, що містить стіна, у приміщенні, підлога, меблі&#10;&#10;Автоматично згенерований опис">
            <a:extLst>
              <a:ext uri="{FF2B5EF4-FFF2-40B4-BE49-F238E27FC236}">
                <a16:creationId xmlns:a16="http://schemas.microsoft.com/office/drawing/2014/main" id="{E1F6D403-A18C-56CD-D754-B46E79A297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4" t="2537" r="10312" b="2915"/>
          <a:stretch/>
        </p:blipFill>
        <p:spPr>
          <a:xfrm>
            <a:off x="6562728" y="3429000"/>
            <a:ext cx="1931004" cy="3066006"/>
          </a:xfrm>
          <a:prstGeom prst="rect">
            <a:avLst/>
          </a:prstGeom>
        </p:spPr>
      </p:pic>
      <p:pic>
        <p:nvPicPr>
          <p:cNvPr id="11" name="Рисунок 10" descr="Зображення, що містить карта&#10;&#10;Автоматично згенерований опис">
            <a:extLst>
              <a:ext uri="{FF2B5EF4-FFF2-40B4-BE49-F238E27FC236}">
                <a16:creationId xmlns:a16="http://schemas.microsoft.com/office/drawing/2014/main" id="{75BC4AF7-C0A2-3BD5-D668-7D20C4AC9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78" y="949105"/>
            <a:ext cx="3810000" cy="4514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92040E-0421-2DF2-5425-0B7AABC9E2CD}"/>
              </a:ext>
            </a:extLst>
          </p:cNvPr>
          <p:cNvSpPr txBox="1"/>
          <p:nvPr/>
        </p:nvSpPr>
        <p:spPr>
          <a:xfrm>
            <a:off x="1215078" y="5463955"/>
            <a:ext cx="38100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>
                <a:latin typeface="Gabriola" panose="04040605051002020D02" pitchFamily="82" charset="0"/>
              </a:rPr>
              <a:t>Карта сучасної Німеччини. Джерело: </a:t>
            </a:r>
            <a:r>
              <a:rPr lang="en-GB" sz="900" dirty="0" err="1">
                <a:latin typeface="Gabriola" panose="04040605051002020D02" pitchFamily="82" charset="0"/>
              </a:rPr>
              <a:t>httpswww.google.comsearchq</a:t>
            </a:r>
            <a:r>
              <a:rPr lang="en-GB" sz="900" dirty="0">
                <a:latin typeface="Gabriola" panose="04040605051002020D02" pitchFamily="82" charset="0"/>
              </a:rPr>
              <a:t>=%D0%BD%D1%96%D0%BC%D0%B5%D1%87%D1%87%D0%B8%D0%BD%D0%B0+%D0%BA%D0%BE%D1%80%D0%B4%D0%BE%D0%BD%D0%B8&amp;sxsrf=APwXEddQTcp1tLVMU-FuGWV8</a:t>
            </a:r>
            <a:r>
              <a:rPr lang="uk-UA" sz="900" dirty="0">
                <a:latin typeface="Gabriola" panose="04040605051002020D02" pitchFamily="82" charset="0"/>
              </a:rPr>
              <a:t>-</a:t>
            </a:r>
            <a:r>
              <a:rPr lang="en-GB" sz="900" dirty="0">
                <a:latin typeface="Gabriola" panose="04040605051002020D02" pitchFamily="82" charset="0"/>
              </a:rPr>
              <a:t>cKEtIPLSQ1681320397082&amp;source=</a:t>
            </a:r>
            <a:r>
              <a:rPr lang="en-GB" sz="900" dirty="0" err="1">
                <a:latin typeface="Gabriola" panose="04040605051002020D02" pitchFamily="82" charset="0"/>
              </a:rPr>
              <a:t>lnms&amp;tbm</a:t>
            </a:r>
            <a:r>
              <a:rPr lang="en-GB" sz="900" dirty="0">
                <a:latin typeface="Gabriola" panose="04040605051002020D02" pitchFamily="82" charset="0"/>
              </a:rPr>
              <a:t>=</a:t>
            </a:r>
            <a:r>
              <a:rPr lang="en-GB" sz="900" dirty="0" err="1">
                <a:latin typeface="Gabriola" panose="04040605051002020D02" pitchFamily="82" charset="0"/>
              </a:rPr>
              <a:t>isch&amp;sa</a:t>
            </a:r>
            <a:r>
              <a:rPr lang="en-GB" sz="900" dirty="0">
                <a:latin typeface="Gabriola" panose="04040605051002020D02" pitchFamily="82" charset="0"/>
              </a:rPr>
              <a:t>=</a:t>
            </a:r>
            <a:r>
              <a:rPr lang="en-GB" sz="900" dirty="0" err="1">
                <a:latin typeface="Gabriola" panose="04040605051002020D02" pitchFamily="82" charset="0"/>
              </a:rPr>
              <a:t>X&amp;ved</a:t>
            </a:r>
            <a:r>
              <a:rPr lang="en-GB" sz="900" dirty="0">
                <a:latin typeface="Gabriola" panose="04040605051002020D02" pitchFamily="82" charset="0"/>
              </a:rPr>
              <a:t>=2ahUKEwiu55XI7qT-AhUGzIsKHVEUCK0Q_AUoAXoECAEQAw&amp;biw=1536&amp;bih=722&amp;dpr=1.25#imgrc=yJ_u3FtDdB8IHM</a:t>
            </a:r>
            <a:endParaRPr lang="uk-UA" sz="900" dirty="0">
              <a:latin typeface="Gabriola" panose="04040605051002020D02" pitchFamily="82" charset="0"/>
            </a:endParaRPr>
          </a:p>
        </p:txBody>
      </p:sp>
      <p:pic>
        <p:nvPicPr>
          <p:cNvPr id="13" name="Рисунок 12" descr="Зображення, що містить стіна, у приміщенні, підлога, меблі&#10;&#10;Автоматично згенерований опис">
            <a:extLst>
              <a:ext uri="{FF2B5EF4-FFF2-40B4-BE49-F238E27FC236}">
                <a16:creationId xmlns:a16="http://schemas.microsoft.com/office/drawing/2014/main" id="{6C93604C-94C6-C355-5B1C-4D0FBB128E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4" t="2537" r="10312" b="2915"/>
          <a:stretch/>
        </p:blipFill>
        <p:spPr>
          <a:xfrm>
            <a:off x="8917360" y="3429001"/>
            <a:ext cx="1931005" cy="30660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ABBF39-9730-0DC1-C97A-5090ED4714C5}"/>
              </a:ext>
            </a:extLst>
          </p:cNvPr>
          <p:cNvSpPr txBox="1"/>
          <p:nvPr/>
        </p:nvSpPr>
        <p:spPr>
          <a:xfrm>
            <a:off x="1215078" y="9049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Gabriola" panose="04040605051002020D02" pitchFamily="82" charset="0"/>
              </a:rPr>
              <a:t>Історія крісла</a:t>
            </a:r>
          </a:p>
        </p:txBody>
      </p:sp>
    </p:spTree>
    <p:extLst>
      <p:ext uri="{BB962C8B-B14F-4D97-AF65-F5344CB8AC3E}">
        <p14:creationId xmlns:p14="http://schemas.microsoft.com/office/powerpoint/2010/main" val="2554962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16B9B-5301-E1D8-F05A-533A7554B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13" y="849566"/>
            <a:ext cx="3869151" cy="5158868"/>
          </a:xfrm>
          <a:prstGeom prst="rect">
            <a:avLst/>
          </a:prstGeom>
        </p:spPr>
      </p:pic>
      <p:pic>
        <p:nvPicPr>
          <p:cNvPr id="3" name="Рисунок 2" descr="Зображення, що містить зблизька&#10;&#10;Автоматично згенерований опис">
            <a:extLst>
              <a:ext uri="{FF2B5EF4-FFF2-40B4-BE49-F238E27FC236}">
                <a16:creationId xmlns:a16="http://schemas.microsoft.com/office/drawing/2014/main" id="{38E2976E-62AB-5308-B175-895A324F5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512" y="849566"/>
            <a:ext cx="3869151" cy="5158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06D779-E8B1-200C-517E-F72AD7F56A70}"/>
              </a:ext>
            </a:extLst>
          </p:cNvPr>
          <p:cNvSpPr txBox="1"/>
          <p:nvPr/>
        </p:nvSpPr>
        <p:spPr>
          <a:xfrm>
            <a:off x="1493112" y="6008435"/>
            <a:ext cx="38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Gabriola" panose="04040605051002020D02" pitchFamily="82" charset="0"/>
              </a:rPr>
              <a:t>Порівняння оригінальної тканини крісла із сучасною. Фото авторки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27C56-D65D-EC10-502E-9552C464C16D}"/>
              </a:ext>
            </a:extLst>
          </p:cNvPr>
          <p:cNvSpPr txBox="1"/>
          <p:nvPr/>
        </p:nvSpPr>
        <p:spPr>
          <a:xfrm>
            <a:off x="7106511" y="6146934"/>
            <a:ext cx="3869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Gabriola" panose="04040605051002020D02" pitchFamily="82" charset="0"/>
              </a:rPr>
              <a:t>Відновлена стійка. Фото авторки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409894-49D0-4C8E-923B-FA524112ACED}"/>
              </a:ext>
            </a:extLst>
          </p:cNvPr>
          <p:cNvSpPr txBox="1"/>
          <p:nvPr/>
        </p:nvSpPr>
        <p:spPr>
          <a:xfrm>
            <a:off x="0" y="-879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latin typeface="Gabriola" panose="04040605051002020D02" pitchFamily="82" charset="0"/>
              </a:rPr>
              <a:t>Відновлені елементи</a:t>
            </a:r>
          </a:p>
        </p:txBody>
      </p:sp>
    </p:spTree>
    <p:extLst>
      <p:ext uri="{BB962C8B-B14F-4D97-AF65-F5344CB8AC3E}">
        <p14:creationId xmlns:p14="http://schemas.microsoft.com/office/powerpoint/2010/main" val="824108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5D06D-E47D-5A22-0E82-FD327E07FB7C}"/>
              </a:ext>
            </a:extLst>
          </p:cNvPr>
          <p:cNvSpPr txBox="1"/>
          <p:nvPr/>
        </p:nvSpPr>
        <p:spPr>
          <a:xfrm>
            <a:off x="2337377" y="-5501"/>
            <a:ext cx="2760782" cy="178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u="sng" dirty="0">
                <a:latin typeface="Gabriola" panose="04040605051002020D02" pitchFamily="82" charset="0"/>
                <a:ea typeface="+mj-ea"/>
                <a:cs typeface="+mj-cs"/>
              </a:rPr>
              <a:t>ВИСНОВКИ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1E11C4A9-BAF4-8BC3-74C8-B5C9EB88D59A}"/>
              </a:ext>
            </a:extLst>
          </p:cNvPr>
          <p:cNvSpPr/>
          <p:nvPr/>
        </p:nvSpPr>
        <p:spPr>
          <a:xfrm>
            <a:off x="5081526" y="557357"/>
            <a:ext cx="6502400" cy="5770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+mj-lt"/>
            </a:endParaRPr>
          </a:p>
        </p:txBody>
      </p:sp>
      <p:pic>
        <p:nvPicPr>
          <p:cNvPr id="11" name="Рисунок 10" descr="Зображення, що містить текст, особ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AA24506F-D358-D811-66AC-5663D8CFC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604" y="401517"/>
            <a:ext cx="3861305" cy="5692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AC7BB7-B0B7-184F-B2FF-FD7A3309A922}"/>
              </a:ext>
            </a:extLst>
          </p:cNvPr>
          <p:cNvSpPr txBox="1"/>
          <p:nvPr/>
        </p:nvSpPr>
        <p:spPr>
          <a:xfrm>
            <a:off x="734059" y="2061989"/>
            <a:ext cx="6389108" cy="354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algn="just">
              <a:lnSpc>
                <a:spcPct val="90000"/>
              </a:lnSpc>
              <a:spcAft>
                <a:spcPts val="600"/>
              </a:spcAft>
            </a:pPr>
            <a:r>
              <a:rPr lang="uk-UA" sz="2000" dirty="0">
                <a:effectLst/>
                <a:latin typeface="+mj-lt"/>
              </a:rPr>
              <a:t> </a:t>
            </a:r>
            <a:endParaRPr lang="en-US" sz="2000" dirty="0">
              <a:effectLst/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F8110-779C-B89B-7484-C1FBE51D3120}"/>
              </a:ext>
            </a:extLst>
          </p:cNvPr>
          <p:cNvSpPr txBox="1"/>
          <p:nvPr/>
        </p:nvSpPr>
        <p:spPr>
          <a:xfrm>
            <a:off x="7714587" y="6082559"/>
            <a:ext cx="3861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latin typeface="Gabriola" panose="04040605051002020D02" pitchFamily="82" charset="0"/>
              </a:rPr>
              <a:t>Батько авторки на досліджуваному кріслі. 1982 р., м. Чернігів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8097A2-F195-AD90-2E04-BBD91FCFDCAC}"/>
              </a:ext>
            </a:extLst>
          </p:cNvPr>
          <p:cNvSpPr txBox="1"/>
          <p:nvPr/>
        </p:nvSpPr>
        <p:spPr>
          <a:xfrm>
            <a:off x="612091" y="1534496"/>
            <a:ext cx="619052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dirty="0">
                <a:solidFill>
                  <a:srgbClr val="000000"/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32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ослідивши історію нашого крісла, а також проаналізувавши подібні вироби, ми дійшли висновку, що наше крісло відноситься до стилю бароко; найймовірніше, було виготовлене на замовлення у Німеччині наприкінці </a:t>
            </a:r>
            <a:r>
              <a:rPr lang="en-GB" sz="32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uk-UA" sz="32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ст. Виготовлення комплекту дубових меблів свідчить про заможність замовника. Також ми вивчили та висвітлили історію потрапляння даного виробу у сім’ю авторки.</a:t>
            </a:r>
            <a:endParaRPr lang="uk-UA" sz="3200" dirty="0">
              <a:effectLst/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58125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04D2D-F093-9E20-C48C-7E5582C8CE97}"/>
              </a:ext>
            </a:extLst>
          </p:cNvPr>
          <p:cNvSpPr txBox="1"/>
          <p:nvPr/>
        </p:nvSpPr>
        <p:spPr>
          <a:xfrm>
            <a:off x="0" y="162336"/>
            <a:ext cx="12192000" cy="9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4000" dirty="0">
                <a:solidFill>
                  <a:srgbClr val="000000"/>
                </a:solidFill>
                <a:effectLst/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</a:t>
            </a:r>
            <a:endParaRPr lang="uk-UA" sz="4000" dirty="0">
              <a:effectLst/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831052-AD5E-6A29-A550-0678C8AB205A}"/>
              </a:ext>
            </a:extLst>
          </p:cNvPr>
          <p:cNvSpPr txBox="1"/>
          <p:nvPr/>
        </p:nvSpPr>
        <p:spPr>
          <a:xfrm>
            <a:off x="844488" y="1147863"/>
            <a:ext cx="10503023" cy="554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20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19th Century antique Neo Renaissance Armchair oak hand carved</a:t>
            </a:r>
            <a:r>
              <a:rPr lang="uk-UA" sz="20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20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URL</a:t>
            </a:r>
            <a:r>
              <a:rPr lang="uk-UA" sz="20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20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https://www.1stdibs.com/furniture/seating/armc</a:t>
            </a:r>
            <a:r>
              <a:rPr lang="en-GB" sz="2000" strike="noStrike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hairs/19th-century-antique-neo-renaissance-armchair-oak-hand-carved/id-f_14883102/</a:t>
            </a:r>
            <a:endParaRPr lang="uk-UA" sz="2000" dirty="0">
              <a:effectLst/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20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19th Century Neo-Renaissance Oak Armchair</a:t>
            </a:r>
            <a:r>
              <a:rPr lang="uk-UA" sz="20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20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URL</a:t>
            </a:r>
            <a:r>
              <a:rPr lang="uk-UA" sz="20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20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https://www.1stdibs.com/furniture/seating/armchairs/19th-century-neo-renaissance-oak-armchair/id-f_23313722/</a:t>
            </a:r>
            <a:r>
              <a:rPr lang="en-GB" sz="20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000" dirty="0">
              <a:effectLst/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228600" algn="l"/>
              </a:tabLst>
            </a:pP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Kes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D. </a:t>
            </a: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Bútorstílusok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Budapest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Magyar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Tudományos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Akadémia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kiadványa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, 1979 р. 272 с.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228600" algn="l"/>
              </a:tabLst>
            </a:pP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Эрмитаж</a:t>
            </a:r>
            <a:r>
              <a:rPr lang="uk-UA" sz="2000" kern="100" spc="45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000" kern="100" spc="45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Кресло</a:t>
            </a:r>
            <a:r>
              <a:rPr lang="uk-UA" sz="2000" kern="100" spc="45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spc="45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ореховое</a:t>
            </a:r>
            <a:r>
              <a:rPr lang="uk-UA" sz="2000" kern="100" spc="45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kern="100" spc="45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резное</a:t>
            </a:r>
            <a:r>
              <a:rPr lang="uk-UA" sz="2000" kern="100" spc="45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spc="45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кон</a:t>
            </a:r>
            <a:r>
              <a:rPr lang="uk-UA" sz="2000" kern="100" spc="45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. XIX в. </a:t>
            </a:r>
            <a:r>
              <a:rPr lang="en-GB" sz="2000" kern="100" spc="45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URL</a:t>
            </a:r>
            <a:r>
              <a:rPr lang="uk-UA" sz="2000" kern="100" spc="45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https://collections.hermitage.ru/entity/OBJECT/1150192?query=%D0%BA%D1%80%D0%B5%D1%81%D0%BB%D0%BE%20%D0%BE%D1%80%D0%B5%D1%85%D0%BE%D0%B2%D0%BE%D0%B5%20%D1%80%D0%B5%D0%B7%D0%BD%D0%BE%D0%B5&amp;index=1</a:t>
            </a:r>
            <a:endParaRPr lang="uk-UA" sz="2000" kern="100" dirty="0">
              <a:effectLst/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228600" algn="l"/>
              </a:tabLst>
            </a:pP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Stiftung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Preußische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Schlösser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Gärten</a:t>
            </a:r>
            <a:r>
              <a:rPr lang="en-GB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. URL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https://www.spsg.de/forschung-sammlungen/sammlungen/moebel/</a:t>
            </a:r>
            <a:endParaRPr lang="uk-UA" sz="2000" kern="100" dirty="0">
              <a:effectLst/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Kunsthistorisches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Museum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Wien</a:t>
            </a:r>
            <a:r>
              <a:rPr lang="en-GB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. URL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2000" kern="1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https://www.khm.at/en/objectdb/?id=11227&amp;L=1&amp;query=furniture&amp;view=0&amp;facet_date=-4500%3B2021&amp;sort=score%3Adesc</a:t>
            </a:r>
            <a:endParaRPr lang="uk-UA" sz="2000" kern="100" dirty="0">
              <a:effectLst/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86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681</Words>
  <Application>Microsoft Office PowerPoint</Application>
  <PresentationFormat>Широкий екран</PresentationFormat>
  <Paragraphs>36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Gabriola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Надія Донець</dc:creator>
  <cp:lastModifiedBy>Надія Донець</cp:lastModifiedBy>
  <cp:revision>14</cp:revision>
  <dcterms:created xsi:type="dcterms:W3CDTF">2023-04-12T16:25:38Z</dcterms:created>
  <dcterms:modified xsi:type="dcterms:W3CDTF">2023-04-22T13:44:33Z</dcterms:modified>
</cp:coreProperties>
</file>