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0" r:id="rId4"/>
    <p:sldId id="258" r:id="rId5"/>
    <p:sldId id="261" r:id="rId6"/>
    <p:sldId id="257" r:id="rId7"/>
    <p:sldId id="269" r:id="rId8"/>
    <p:sldId id="270" r:id="rId9"/>
    <p:sldId id="271" r:id="rId10"/>
    <p:sldId id="273" r:id="rId11"/>
    <p:sldId id="265" r:id="rId12"/>
    <p:sldId id="264" r:id="rId13"/>
    <p:sldId id="267" r:id="rId14"/>
    <p:sldId id="274" r:id="rId15"/>
    <p:sldId id="263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FE9D42A-3CBE-4803-9999-9257C56113DB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83B7262-5059-4EA7-AFFC-CF13FCB5C312}">
      <dgm:prSet/>
      <dgm:spPr>
        <a:solidFill>
          <a:srgbClr val="002060"/>
        </a:solidFill>
      </dgm:spPr>
      <dgm:t>
        <a:bodyPr/>
        <a:lstStyle/>
        <a:p>
          <a:r>
            <a:rPr lang="uk-UA" dirty="0"/>
            <a:t>Пізніше куфер передався у спадок моїй прабабі </a:t>
          </a:r>
          <a:r>
            <a:rPr lang="uk-UA" dirty="0" smtClean="0"/>
            <a:t>Ользі, </a:t>
          </a:r>
          <a:r>
            <a:rPr lang="uk-UA" dirty="0"/>
            <a:t>яка шанувала і підтримувала його достойний </a:t>
          </a:r>
          <a:r>
            <a:rPr lang="uk-UA" dirty="0" smtClean="0"/>
            <a:t>вигляд.</a:t>
          </a:r>
          <a:endParaRPr lang="en-US" dirty="0"/>
        </a:p>
      </dgm:t>
    </dgm:pt>
    <dgm:pt modelId="{AC945FEA-AE2C-45E3-9913-86C54DCF54D7}" type="parTrans" cxnId="{EFEE9BBF-5871-4677-9661-10E153BEB603}">
      <dgm:prSet/>
      <dgm:spPr/>
      <dgm:t>
        <a:bodyPr/>
        <a:lstStyle/>
        <a:p>
          <a:endParaRPr lang="en-US"/>
        </a:p>
      </dgm:t>
    </dgm:pt>
    <dgm:pt modelId="{CBB69918-4105-4B8A-88CB-37D4BD66910F}" type="sibTrans" cxnId="{EFEE9BBF-5871-4677-9661-10E153BEB603}">
      <dgm:prSet/>
      <dgm:spPr/>
      <dgm:t>
        <a:bodyPr/>
        <a:lstStyle/>
        <a:p>
          <a:endParaRPr lang="en-US"/>
        </a:p>
      </dgm:t>
    </dgm:pt>
    <dgm:pt modelId="{1482C2BA-AC67-4DA6-AB96-8B3A6A42C53E}">
      <dgm:prSet/>
      <dgm:spPr>
        <a:solidFill>
          <a:srgbClr val="002060"/>
        </a:solidFill>
      </dgm:spPr>
      <dgm:t>
        <a:bodyPr/>
        <a:lstStyle/>
        <a:p>
          <a:r>
            <a:rPr lang="uk-UA" dirty="0" smtClean="0"/>
            <a:t>Згодом, </a:t>
          </a:r>
          <a:r>
            <a:rPr lang="uk-UA" dirty="0"/>
            <a:t>коли моя баба виходила </a:t>
          </a:r>
          <a:r>
            <a:rPr lang="uk-UA" dirty="0" smtClean="0"/>
            <a:t>заміж, </a:t>
          </a:r>
          <a:r>
            <a:rPr lang="uk-UA" dirty="0"/>
            <a:t>він став її приданим.</a:t>
          </a:r>
          <a:endParaRPr lang="en-US" dirty="0"/>
        </a:p>
      </dgm:t>
    </dgm:pt>
    <dgm:pt modelId="{FC3B36DB-304E-48B4-B6B2-4019405BF320}" type="parTrans" cxnId="{FDB9B5F5-B1DD-4A55-B0CC-F9F02A16351D}">
      <dgm:prSet/>
      <dgm:spPr/>
      <dgm:t>
        <a:bodyPr/>
        <a:lstStyle/>
        <a:p>
          <a:endParaRPr lang="en-US"/>
        </a:p>
      </dgm:t>
    </dgm:pt>
    <dgm:pt modelId="{531CF580-A3D4-4AF7-9E46-FBDDC0332DC5}" type="sibTrans" cxnId="{FDB9B5F5-B1DD-4A55-B0CC-F9F02A16351D}">
      <dgm:prSet/>
      <dgm:spPr/>
      <dgm:t>
        <a:bodyPr/>
        <a:lstStyle/>
        <a:p>
          <a:endParaRPr lang="en-US"/>
        </a:p>
      </dgm:t>
    </dgm:pt>
    <dgm:pt modelId="{A795CFD0-D288-4F46-A9D1-158D3B07303E}">
      <dgm:prSet/>
      <dgm:spPr>
        <a:solidFill>
          <a:srgbClr val="002060"/>
        </a:solidFill>
      </dgm:spPr>
      <dgm:t>
        <a:bodyPr/>
        <a:lstStyle/>
        <a:p>
          <a:r>
            <a:rPr lang="uk-UA" dirty="0"/>
            <a:t>Разом з </a:t>
          </a:r>
          <a:r>
            <a:rPr lang="uk-UA" dirty="0" err="1"/>
            <a:t>куфером</a:t>
          </a:r>
          <a:r>
            <a:rPr lang="uk-UA" dirty="0"/>
            <a:t> передалося багато старовинних </a:t>
          </a:r>
          <a:r>
            <a:rPr lang="uk-UA" dirty="0" smtClean="0"/>
            <a:t>речей, </a:t>
          </a:r>
          <a:r>
            <a:rPr lang="uk-UA" dirty="0"/>
            <a:t>а </a:t>
          </a:r>
          <a:r>
            <a:rPr lang="uk-UA" dirty="0" smtClean="0"/>
            <a:t>саме: </a:t>
          </a:r>
          <a:r>
            <a:rPr lang="uk-UA" dirty="0"/>
            <a:t>вишиті </a:t>
          </a:r>
          <a:r>
            <a:rPr lang="uk-UA" dirty="0" smtClean="0"/>
            <a:t>рушники, </a:t>
          </a:r>
          <a:r>
            <a:rPr lang="uk-UA" dirty="0"/>
            <a:t>сорочки і </a:t>
          </a:r>
          <a:r>
            <a:rPr lang="uk-UA" dirty="0" smtClean="0"/>
            <a:t>запаски, </a:t>
          </a:r>
          <a:r>
            <a:rPr lang="uk-UA" dirty="0"/>
            <a:t>які ще вишивали предки мами прабаби Ольги  - Теклі.</a:t>
          </a:r>
          <a:endParaRPr lang="en-US" dirty="0"/>
        </a:p>
      </dgm:t>
    </dgm:pt>
    <dgm:pt modelId="{11582A12-7C26-416B-892D-B5B26AA447EF}" type="parTrans" cxnId="{5CEC245B-8375-4312-B492-B0EFAC3474BE}">
      <dgm:prSet/>
      <dgm:spPr/>
      <dgm:t>
        <a:bodyPr/>
        <a:lstStyle/>
        <a:p>
          <a:endParaRPr lang="en-US"/>
        </a:p>
      </dgm:t>
    </dgm:pt>
    <dgm:pt modelId="{693BD1E9-E005-48FC-B9CA-AB9E8CD6B4B9}" type="sibTrans" cxnId="{5CEC245B-8375-4312-B492-B0EFAC3474BE}">
      <dgm:prSet/>
      <dgm:spPr/>
      <dgm:t>
        <a:bodyPr/>
        <a:lstStyle/>
        <a:p>
          <a:endParaRPr lang="en-US"/>
        </a:p>
      </dgm:t>
    </dgm:pt>
    <dgm:pt modelId="{019BB6EC-98E5-490C-8F27-0E0B5480B7D2}" type="pres">
      <dgm:prSet presAssocID="{8FE9D42A-3CBE-4803-9999-9257C56113DB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47BC73A-9346-486D-B75E-D588E1FC1C47}" type="pres">
      <dgm:prSet presAssocID="{8FE9D42A-3CBE-4803-9999-9257C56113DB}" presName="dummyMaxCanvas" presStyleCnt="0">
        <dgm:presLayoutVars/>
      </dgm:prSet>
      <dgm:spPr/>
    </dgm:pt>
    <dgm:pt modelId="{47801865-42F8-4038-9BAF-07DC0A6D8BBE}" type="pres">
      <dgm:prSet presAssocID="{8FE9D42A-3CBE-4803-9999-9257C56113DB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8927F1-1D1E-421E-974E-89AB2291440F}" type="pres">
      <dgm:prSet presAssocID="{8FE9D42A-3CBE-4803-9999-9257C56113DB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0FBD09-89C3-49DA-B699-1FF0F92D2B15}" type="pres">
      <dgm:prSet presAssocID="{8FE9D42A-3CBE-4803-9999-9257C56113DB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13939D-EE35-421A-86EC-4D62B01F19DD}" type="pres">
      <dgm:prSet presAssocID="{8FE9D42A-3CBE-4803-9999-9257C56113DB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7193A5-2225-4AF0-AA41-1EA880237A20}" type="pres">
      <dgm:prSet presAssocID="{8FE9D42A-3CBE-4803-9999-9257C56113DB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CA1762-9145-461D-B41E-96051741A4DD}" type="pres">
      <dgm:prSet presAssocID="{8FE9D42A-3CBE-4803-9999-9257C56113DB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73EEE7-377F-478B-BB54-6B0C6F77F934}" type="pres">
      <dgm:prSet presAssocID="{8FE9D42A-3CBE-4803-9999-9257C56113DB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37D527-2BF4-47AB-B950-9435E536C556}" type="pres">
      <dgm:prSet presAssocID="{8FE9D42A-3CBE-4803-9999-9257C56113DB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EE6E6FD-6873-4655-A919-6F455C7918E4}" type="presOf" srcId="{531CF580-A3D4-4AF7-9E46-FBDDC0332DC5}" destId="{4E7193A5-2225-4AF0-AA41-1EA880237A20}" srcOrd="0" destOrd="0" presId="urn:microsoft.com/office/officeart/2005/8/layout/vProcess5"/>
    <dgm:cxn modelId="{8354CF94-A878-44FF-B571-867D9BD0E037}" type="presOf" srcId="{A795CFD0-D288-4F46-A9D1-158D3B07303E}" destId="{130FBD09-89C3-49DA-B699-1FF0F92D2B15}" srcOrd="0" destOrd="0" presId="urn:microsoft.com/office/officeart/2005/8/layout/vProcess5"/>
    <dgm:cxn modelId="{953BB6D5-FF42-4687-B511-5AB1BD4CB3D3}" type="presOf" srcId="{8FE9D42A-3CBE-4803-9999-9257C56113DB}" destId="{019BB6EC-98E5-490C-8F27-0E0B5480B7D2}" srcOrd="0" destOrd="0" presId="urn:microsoft.com/office/officeart/2005/8/layout/vProcess5"/>
    <dgm:cxn modelId="{5CEC245B-8375-4312-B492-B0EFAC3474BE}" srcId="{8FE9D42A-3CBE-4803-9999-9257C56113DB}" destId="{A795CFD0-D288-4F46-A9D1-158D3B07303E}" srcOrd="2" destOrd="0" parTransId="{11582A12-7C26-416B-892D-B5B26AA447EF}" sibTransId="{693BD1E9-E005-48FC-B9CA-AB9E8CD6B4B9}"/>
    <dgm:cxn modelId="{DA53476B-85C7-4523-B81E-4DA8D1881FEB}" type="presOf" srcId="{A795CFD0-D288-4F46-A9D1-158D3B07303E}" destId="{1B37D527-2BF4-47AB-B950-9435E536C556}" srcOrd="1" destOrd="0" presId="urn:microsoft.com/office/officeart/2005/8/layout/vProcess5"/>
    <dgm:cxn modelId="{DB0715C0-3949-42CB-904C-E7CA60E5116B}" type="presOf" srcId="{CBB69918-4105-4B8A-88CB-37D4BD66910F}" destId="{6E13939D-EE35-421A-86EC-4D62B01F19DD}" srcOrd="0" destOrd="0" presId="urn:microsoft.com/office/officeart/2005/8/layout/vProcess5"/>
    <dgm:cxn modelId="{FDB9B5F5-B1DD-4A55-B0CC-F9F02A16351D}" srcId="{8FE9D42A-3CBE-4803-9999-9257C56113DB}" destId="{1482C2BA-AC67-4DA6-AB96-8B3A6A42C53E}" srcOrd="1" destOrd="0" parTransId="{FC3B36DB-304E-48B4-B6B2-4019405BF320}" sibTransId="{531CF580-A3D4-4AF7-9E46-FBDDC0332DC5}"/>
    <dgm:cxn modelId="{FBF4FFC3-A5EB-4D5C-AAD1-53A188399006}" type="presOf" srcId="{B83B7262-5059-4EA7-AFFC-CF13FCB5C312}" destId="{47801865-42F8-4038-9BAF-07DC0A6D8BBE}" srcOrd="0" destOrd="0" presId="urn:microsoft.com/office/officeart/2005/8/layout/vProcess5"/>
    <dgm:cxn modelId="{C964D7A7-1694-4CFB-A73F-701E2667B824}" type="presOf" srcId="{1482C2BA-AC67-4DA6-AB96-8B3A6A42C53E}" destId="{BE73EEE7-377F-478B-BB54-6B0C6F77F934}" srcOrd="1" destOrd="0" presId="urn:microsoft.com/office/officeart/2005/8/layout/vProcess5"/>
    <dgm:cxn modelId="{6C02350B-B772-4FA3-BF36-6F0EAF9CAA4B}" type="presOf" srcId="{1482C2BA-AC67-4DA6-AB96-8B3A6A42C53E}" destId="{A18927F1-1D1E-421E-974E-89AB2291440F}" srcOrd="0" destOrd="0" presId="urn:microsoft.com/office/officeart/2005/8/layout/vProcess5"/>
    <dgm:cxn modelId="{EFEE9BBF-5871-4677-9661-10E153BEB603}" srcId="{8FE9D42A-3CBE-4803-9999-9257C56113DB}" destId="{B83B7262-5059-4EA7-AFFC-CF13FCB5C312}" srcOrd="0" destOrd="0" parTransId="{AC945FEA-AE2C-45E3-9913-86C54DCF54D7}" sibTransId="{CBB69918-4105-4B8A-88CB-37D4BD66910F}"/>
    <dgm:cxn modelId="{C4097604-D318-464D-B154-D38466AC2B3F}" type="presOf" srcId="{B83B7262-5059-4EA7-AFFC-CF13FCB5C312}" destId="{96CA1762-9145-461D-B41E-96051741A4DD}" srcOrd="1" destOrd="0" presId="urn:microsoft.com/office/officeart/2005/8/layout/vProcess5"/>
    <dgm:cxn modelId="{D6ACDCD6-6426-40B4-B65B-DAD22FEE2659}" type="presParOf" srcId="{019BB6EC-98E5-490C-8F27-0E0B5480B7D2}" destId="{447BC73A-9346-486D-B75E-D588E1FC1C47}" srcOrd="0" destOrd="0" presId="urn:microsoft.com/office/officeart/2005/8/layout/vProcess5"/>
    <dgm:cxn modelId="{DBDC8F61-5007-4B60-AF7D-DC836AC69505}" type="presParOf" srcId="{019BB6EC-98E5-490C-8F27-0E0B5480B7D2}" destId="{47801865-42F8-4038-9BAF-07DC0A6D8BBE}" srcOrd="1" destOrd="0" presId="urn:microsoft.com/office/officeart/2005/8/layout/vProcess5"/>
    <dgm:cxn modelId="{11F32A10-DAD3-4DE2-BA53-ABB1F7DADF3A}" type="presParOf" srcId="{019BB6EC-98E5-490C-8F27-0E0B5480B7D2}" destId="{A18927F1-1D1E-421E-974E-89AB2291440F}" srcOrd="2" destOrd="0" presId="urn:microsoft.com/office/officeart/2005/8/layout/vProcess5"/>
    <dgm:cxn modelId="{5CAF22D9-FB92-42D9-A90D-AD41C9C3C9C2}" type="presParOf" srcId="{019BB6EC-98E5-490C-8F27-0E0B5480B7D2}" destId="{130FBD09-89C3-49DA-B699-1FF0F92D2B15}" srcOrd="3" destOrd="0" presId="urn:microsoft.com/office/officeart/2005/8/layout/vProcess5"/>
    <dgm:cxn modelId="{E42E3645-1EA4-4E01-A491-FCED3C32033A}" type="presParOf" srcId="{019BB6EC-98E5-490C-8F27-0E0B5480B7D2}" destId="{6E13939D-EE35-421A-86EC-4D62B01F19DD}" srcOrd="4" destOrd="0" presId="urn:microsoft.com/office/officeart/2005/8/layout/vProcess5"/>
    <dgm:cxn modelId="{C3FC3A5E-4F40-4DF3-B55D-FDE50CCDEE80}" type="presParOf" srcId="{019BB6EC-98E5-490C-8F27-0E0B5480B7D2}" destId="{4E7193A5-2225-4AF0-AA41-1EA880237A20}" srcOrd="5" destOrd="0" presId="urn:microsoft.com/office/officeart/2005/8/layout/vProcess5"/>
    <dgm:cxn modelId="{E7889BBE-C876-4805-B1A1-EE1C1288F52F}" type="presParOf" srcId="{019BB6EC-98E5-490C-8F27-0E0B5480B7D2}" destId="{96CA1762-9145-461D-B41E-96051741A4DD}" srcOrd="6" destOrd="0" presId="urn:microsoft.com/office/officeart/2005/8/layout/vProcess5"/>
    <dgm:cxn modelId="{4A74B367-8697-410B-8FF1-16236BF7A70F}" type="presParOf" srcId="{019BB6EC-98E5-490C-8F27-0E0B5480B7D2}" destId="{BE73EEE7-377F-478B-BB54-6B0C6F77F934}" srcOrd="7" destOrd="0" presId="urn:microsoft.com/office/officeart/2005/8/layout/vProcess5"/>
    <dgm:cxn modelId="{C190D1B9-6B1A-4190-A533-0987BACA39ED}" type="presParOf" srcId="{019BB6EC-98E5-490C-8F27-0E0B5480B7D2}" destId="{1B37D527-2BF4-47AB-B950-9435E536C556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801865-42F8-4038-9BAF-07DC0A6D8BBE}">
      <dsp:nvSpPr>
        <dsp:cNvPr id="0" name=""/>
        <dsp:cNvSpPr/>
      </dsp:nvSpPr>
      <dsp:spPr>
        <a:xfrm>
          <a:off x="0" y="0"/>
          <a:ext cx="6315075" cy="1207327"/>
        </a:xfrm>
        <a:prstGeom prst="roundRect">
          <a:avLst>
            <a:gd name="adj" fmla="val 10000"/>
          </a:avLst>
        </a:prstGeom>
        <a:solidFill>
          <a:srgbClr val="00206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dirty="0"/>
            <a:t>Пізніше куфер передався у спадок моїй прабабі </a:t>
          </a:r>
          <a:r>
            <a:rPr lang="uk-UA" sz="1700" kern="1200" dirty="0" smtClean="0"/>
            <a:t>Ользі, </a:t>
          </a:r>
          <a:r>
            <a:rPr lang="uk-UA" sz="1700" kern="1200" dirty="0"/>
            <a:t>яка шанувала і підтримувала його достойний </a:t>
          </a:r>
          <a:r>
            <a:rPr lang="uk-UA" sz="1700" kern="1200" dirty="0" smtClean="0"/>
            <a:t>вигляд.</a:t>
          </a:r>
          <a:endParaRPr lang="en-US" sz="1700" kern="1200" dirty="0"/>
        </a:p>
      </dsp:txBody>
      <dsp:txXfrm>
        <a:off x="35361" y="35361"/>
        <a:ext cx="5012275" cy="1136605"/>
      </dsp:txXfrm>
    </dsp:sp>
    <dsp:sp modelId="{A18927F1-1D1E-421E-974E-89AB2291440F}">
      <dsp:nvSpPr>
        <dsp:cNvPr id="0" name=""/>
        <dsp:cNvSpPr/>
      </dsp:nvSpPr>
      <dsp:spPr>
        <a:xfrm>
          <a:off x="557212" y="1408548"/>
          <a:ext cx="6315075" cy="1207327"/>
        </a:xfrm>
        <a:prstGeom prst="roundRect">
          <a:avLst>
            <a:gd name="adj" fmla="val 10000"/>
          </a:avLst>
        </a:prstGeom>
        <a:solidFill>
          <a:srgbClr val="00206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dirty="0" smtClean="0"/>
            <a:t>Згодом, </a:t>
          </a:r>
          <a:r>
            <a:rPr lang="uk-UA" sz="1700" kern="1200" dirty="0"/>
            <a:t>коли моя баба виходила </a:t>
          </a:r>
          <a:r>
            <a:rPr lang="uk-UA" sz="1700" kern="1200" dirty="0" smtClean="0"/>
            <a:t>заміж, </a:t>
          </a:r>
          <a:r>
            <a:rPr lang="uk-UA" sz="1700" kern="1200" dirty="0"/>
            <a:t>він став її приданим.</a:t>
          </a:r>
          <a:endParaRPr lang="en-US" sz="1700" kern="1200" dirty="0"/>
        </a:p>
      </dsp:txBody>
      <dsp:txXfrm>
        <a:off x="592573" y="1443909"/>
        <a:ext cx="4902377" cy="1136605"/>
      </dsp:txXfrm>
    </dsp:sp>
    <dsp:sp modelId="{130FBD09-89C3-49DA-B699-1FF0F92D2B15}">
      <dsp:nvSpPr>
        <dsp:cNvPr id="0" name=""/>
        <dsp:cNvSpPr/>
      </dsp:nvSpPr>
      <dsp:spPr>
        <a:xfrm>
          <a:off x="1114424" y="2817096"/>
          <a:ext cx="6315075" cy="1207327"/>
        </a:xfrm>
        <a:prstGeom prst="roundRect">
          <a:avLst>
            <a:gd name="adj" fmla="val 10000"/>
          </a:avLst>
        </a:prstGeom>
        <a:solidFill>
          <a:srgbClr val="00206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dirty="0"/>
            <a:t>Разом з </a:t>
          </a:r>
          <a:r>
            <a:rPr lang="uk-UA" sz="1700" kern="1200" dirty="0" err="1"/>
            <a:t>куфером</a:t>
          </a:r>
          <a:r>
            <a:rPr lang="uk-UA" sz="1700" kern="1200" dirty="0"/>
            <a:t> передалося багато старовинних </a:t>
          </a:r>
          <a:r>
            <a:rPr lang="uk-UA" sz="1700" kern="1200" dirty="0" smtClean="0"/>
            <a:t>речей, </a:t>
          </a:r>
          <a:r>
            <a:rPr lang="uk-UA" sz="1700" kern="1200" dirty="0"/>
            <a:t>а </a:t>
          </a:r>
          <a:r>
            <a:rPr lang="uk-UA" sz="1700" kern="1200" dirty="0" smtClean="0"/>
            <a:t>саме: </a:t>
          </a:r>
          <a:r>
            <a:rPr lang="uk-UA" sz="1700" kern="1200" dirty="0"/>
            <a:t>вишиті </a:t>
          </a:r>
          <a:r>
            <a:rPr lang="uk-UA" sz="1700" kern="1200" dirty="0" smtClean="0"/>
            <a:t>рушники, </a:t>
          </a:r>
          <a:r>
            <a:rPr lang="uk-UA" sz="1700" kern="1200" dirty="0"/>
            <a:t>сорочки і </a:t>
          </a:r>
          <a:r>
            <a:rPr lang="uk-UA" sz="1700" kern="1200" dirty="0" smtClean="0"/>
            <a:t>запаски, </a:t>
          </a:r>
          <a:r>
            <a:rPr lang="uk-UA" sz="1700" kern="1200" dirty="0"/>
            <a:t>які ще вишивали предки мами прабаби Ольги  - Теклі.</a:t>
          </a:r>
          <a:endParaRPr lang="en-US" sz="1700" kern="1200" dirty="0"/>
        </a:p>
      </dsp:txBody>
      <dsp:txXfrm>
        <a:off x="1149785" y="2852457"/>
        <a:ext cx="4902377" cy="1136605"/>
      </dsp:txXfrm>
    </dsp:sp>
    <dsp:sp modelId="{6E13939D-EE35-421A-86EC-4D62B01F19DD}">
      <dsp:nvSpPr>
        <dsp:cNvPr id="0" name=""/>
        <dsp:cNvSpPr/>
      </dsp:nvSpPr>
      <dsp:spPr>
        <a:xfrm>
          <a:off x="5530312" y="915556"/>
          <a:ext cx="784762" cy="784762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>
        <a:off x="5706883" y="915556"/>
        <a:ext cx="431620" cy="590533"/>
      </dsp:txXfrm>
    </dsp:sp>
    <dsp:sp modelId="{4E7193A5-2225-4AF0-AA41-1EA880237A20}">
      <dsp:nvSpPr>
        <dsp:cNvPr id="0" name=""/>
        <dsp:cNvSpPr/>
      </dsp:nvSpPr>
      <dsp:spPr>
        <a:xfrm>
          <a:off x="6087524" y="2316056"/>
          <a:ext cx="784762" cy="784762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>
        <a:off x="6264095" y="2316056"/>
        <a:ext cx="431620" cy="5905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CC992-C155-4623-A8AE-C01C39ACFA91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E99E5-3181-4CFB-9483-EF67A9E019B3}" type="slidenum">
              <a:rPr lang="en-US" smtClean="0"/>
              <a:t>‹№›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CC992-C155-4623-A8AE-C01C39ACFA91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E99E5-3181-4CFB-9483-EF67A9E019B3}" type="slidenum">
              <a:rPr lang="en-US" smtClean="0"/>
              <a:t>‹№›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CC992-C155-4623-A8AE-C01C39ACFA91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E99E5-3181-4CFB-9483-EF67A9E019B3}" type="slidenum">
              <a:rPr lang="en-US" smtClean="0"/>
              <a:t>‹№›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CC992-C155-4623-A8AE-C01C39ACFA91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E99E5-3181-4CFB-9483-EF67A9E019B3}" type="slidenum">
              <a:rPr lang="en-US" smtClean="0"/>
              <a:t>‹№›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CC992-C155-4623-A8AE-C01C39ACFA91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E99E5-3181-4CFB-9483-EF67A9E019B3}" type="slidenum">
              <a:rPr lang="en-US" smtClean="0"/>
              <a:t>‹№›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CC992-C155-4623-A8AE-C01C39ACFA91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E99E5-3181-4CFB-9483-EF67A9E019B3}" type="slidenum">
              <a:rPr lang="en-US" smtClean="0"/>
              <a:t>‹№›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uk-UA" smtClean="0"/>
              <a:t>Зразок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CC992-C155-4623-A8AE-C01C39ACFA91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E99E5-3181-4CFB-9483-EF67A9E019B3}" type="slidenum">
              <a:rPr lang="en-US" smtClean="0"/>
              <a:t>‹№›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CC992-C155-4623-A8AE-C01C39ACFA91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E99E5-3181-4CFB-9483-EF67A9E019B3}" type="slidenum">
              <a:rPr lang="en-US" smtClean="0"/>
              <a:t>‹№›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CC992-C155-4623-A8AE-C01C39ACFA91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E99E5-3181-4CFB-9483-EF67A9E019B3}" type="slidenum">
              <a:rPr lang="en-US" smtClean="0"/>
              <a:t>‹№›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CC992-C155-4623-A8AE-C01C39ACFA91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E99E5-3181-4CFB-9483-EF67A9E019B3}" type="slidenum">
              <a:rPr lang="en-US" smtClean="0"/>
              <a:t>‹№›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CC992-C155-4623-A8AE-C01C39ACFA91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E99E5-3181-4CFB-9483-EF67A9E019B3}" type="slidenum">
              <a:rPr lang="en-US" smtClean="0"/>
              <a:t>‹№›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7FCC992-C155-4623-A8AE-C01C39ACFA91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7CE99E5-3181-4CFB-9483-EF67A9E019B3}" type="slidenum">
              <a:rPr lang="en-US" smtClean="0"/>
              <a:t>‹№›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0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473286" y="4963075"/>
            <a:ext cx="8346678" cy="826478"/>
          </a:xfrm>
        </p:spPr>
        <p:txBody>
          <a:bodyPr>
            <a:noAutofit/>
          </a:bodyPr>
          <a:lstStyle/>
          <a:p>
            <a:pPr algn="just"/>
            <a:r>
              <a:rPr lang="uk-UA" sz="1800" dirty="0" smtClean="0">
                <a:solidFill>
                  <a:schemeClr val="tx1"/>
                </a:solidFill>
              </a:rPr>
              <a:t>Підготувала: </a:t>
            </a:r>
            <a:r>
              <a:rPr lang="uk-UA" sz="1800" b="1" dirty="0" smtClean="0">
                <a:solidFill>
                  <a:schemeClr val="tx1"/>
                </a:solidFill>
              </a:rPr>
              <a:t>Диня Марія Богданівна</a:t>
            </a:r>
            <a:r>
              <a:rPr lang="uk-UA" sz="1800" dirty="0" smtClean="0">
                <a:solidFill>
                  <a:schemeClr val="tx1"/>
                </a:solidFill>
              </a:rPr>
              <a:t>, учениця 9 класу Сокальського ліцею №1 імені Олега </a:t>
            </a:r>
            <a:r>
              <a:rPr lang="uk-UA" sz="1800" dirty="0" err="1" smtClean="0">
                <a:solidFill>
                  <a:schemeClr val="tx1"/>
                </a:solidFill>
              </a:rPr>
              <a:t>Романіва</a:t>
            </a:r>
            <a:r>
              <a:rPr lang="uk-UA" sz="1800" dirty="0" smtClean="0">
                <a:solidFill>
                  <a:schemeClr val="tx1"/>
                </a:solidFill>
              </a:rPr>
              <a:t>, слухачка КЗ «Сокальська Мала академія наук учнівської молоді імені Ігоря </a:t>
            </a:r>
            <a:r>
              <a:rPr lang="uk-UA" sz="1800" dirty="0" err="1" smtClean="0">
                <a:solidFill>
                  <a:schemeClr val="tx1"/>
                </a:solidFill>
              </a:rPr>
              <a:t>Богачевського</a:t>
            </a:r>
            <a:r>
              <a:rPr lang="uk-UA" sz="1800" dirty="0" smtClean="0">
                <a:solidFill>
                  <a:schemeClr val="tx1"/>
                </a:solidFill>
              </a:rPr>
              <a:t>»</a:t>
            </a:r>
          </a:p>
          <a:p>
            <a:pPr algn="just"/>
            <a:r>
              <a:rPr lang="uk-UA" sz="1800" dirty="0" smtClean="0">
                <a:solidFill>
                  <a:schemeClr val="tx1"/>
                </a:solidFill>
              </a:rPr>
              <a:t>Науковий керівник: </a:t>
            </a:r>
            <a:r>
              <a:rPr lang="uk-UA" sz="1800" b="1" dirty="0" smtClean="0">
                <a:solidFill>
                  <a:schemeClr val="tx1"/>
                </a:solidFill>
              </a:rPr>
              <a:t>Мусій Світлана Степанівна</a:t>
            </a:r>
            <a:r>
              <a:rPr lang="uk-UA" sz="1800" dirty="0" smtClean="0">
                <a:solidFill>
                  <a:schemeClr val="tx1"/>
                </a:solidFill>
              </a:rPr>
              <a:t>, вчитель історії </a:t>
            </a:r>
            <a:r>
              <a:rPr lang="ru-RU" sz="1800" dirty="0" smtClean="0">
                <a:solidFill>
                  <a:schemeClr val="tx1"/>
                </a:solidFill>
              </a:rPr>
              <a:t>КЗ </a:t>
            </a:r>
            <a:r>
              <a:rPr lang="ru-RU" sz="1800" dirty="0">
                <a:solidFill>
                  <a:schemeClr val="tx1"/>
                </a:solidFill>
              </a:rPr>
              <a:t>«</a:t>
            </a:r>
            <a:r>
              <a:rPr lang="ru-RU" sz="1800" dirty="0" err="1">
                <a:solidFill>
                  <a:schemeClr val="tx1"/>
                </a:solidFill>
              </a:rPr>
              <a:t>Сокальська</a:t>
            </a:r>
            <a:r>
              <a:rPr lang="ru-RU" sz="1800" dirty="0">
                <a:solidFill>
                  <a:schemeClr val="tx1"/>
                </a:solidFill>
              </a:rPr>
              <a:t> Мала </a:t>
            </a:r>
            <a:r>
              <a:rPr lang="ru-RU" sz="1800" dirty="0" err="1">
                <a:solidFill>
                  <a:schemeClr val="tx1"/>
                </a:solidFill>
              </a:rPr>
              <a:t>академія</a:t>
            </a:r>
            <a:r>
              <a:rPr lang="ru-RU" sz="1800" dirty="0">
                <a:solidFill>
                  <a:schemeClr val="tx1"/>
                </a:solidFill>
              </a:rPr>
              <a:t> наук </a:t>
            </a:r>
            <a:r>
              <a:rPr lang="ru-RU" sz="1800" dirty="0" err="1">
                <a:solidFill>
                  <a:schemeClr val="tx1"/>
                </a:solidFill>
              </a:rPr>
              <a:t>учнівської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молоді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імені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Ігоря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Богачевського</a:t>
            </a:r>
            <a:r>
              <a:rPr lang="ru-RU" sz="1800" dirty="0">
                <a:solidFill>
                  <a:schemeClr val="tx1"/>
                </a:solidFill>
              </a:rPr>
              <a:t>»</a:t>
            </a:r>
          </a:p>
          <a:p>
            <a:pPr algn="just"/>
            <a:r>
              <a:rPr lang="uk-UA" sz="1800" dirty="0" smtClean="0"/>
              <a:t> </a:t>
            </a:r>
          </a:p>
          <a:p>
            <a:pPr algn="just"/>
            <a:endParaRPr lang="en-US" sz="18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9504" y="1052736"/>
            <a:ext cx="4464496" cy="4736817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4800" dirty="0" err="1" smtClean="0">
                <a:solidFill>
                  <a:schemeClr val="accent6">
                    <a:lumMod val="50000"/>
                  </a:schemeClr>
                </a:solidFill>
              </a:rPr>
              <a:t>Куфер</a:t>
            </a:r>
            <a:r>
              <a:rPr lang="ru-RU" sz="48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4800" dirty="0">
                <a:solidFill>
                  <a:schemeClr val="accent6">
                    <a:lumMod val="50000"/>
                  </a:schemeClr>
                </a:solidFill>
              </a:rPr>
              <a:t>– </a:t>
            </a:r>
            <a:r>
              <a:rPr lang="ru-RU" sz="4800" dirty="0" err="1">
                <a:solidFill>
                  <a:schemeClr val="accent6">
                    <a:lumMod val="50000"/>
                  </a:schemeClr>
                </a:solidFill>
              </a:rPr>
              <a:t>старовинна</a:t>
            </a:r>
            <a:r>
              <a:rPr lang="ru-RU" sz="48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4800" dirty="0" err="1">
                <a:solidFill>
                  <a:schemeClr val="accent6">
                    <a:lumMod val="50000"/>
                  </a:schemeClr>
                </a:solidFill>
              </a:rPr>
              <a:t>реліквія</a:t>
            </a:r>
            <a:r>
              <a:rPr lang="ru-RU" sz="48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4800" dirty="0" err="1">
                <a:solidFill>
                  <a:schemeClr val="accent6">
                    <a:lumMod val="50000"/>
                  </a:schemeClr>
                </a:solidFill>
              </a:rPr>
              <a:t>моєї</a:t>
            </a:r>
            <a:r>
              <a:rPr lang="ru-RU" sz="48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4800" dirty="0" err="1" smtClean="0">
                <a:solidFill>
                  <a:schemeClr val="accent6">
                    <a:lumMod val="50000"/>
                  </a:schemeClr>
                </a:solidFill>
              </a:rPr>
              <a:t>родин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</a:rPr>
              <a:t>и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285" y="1239812"/>
            <a:ext cx="4272487" cy="308153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395536" y="188640"/>
            <a:ext cx="85689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smtClean="0"/>
              <a:t>Львівське територіальне відділення МАН України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2921454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81775E6C-9FE7-4AE4-ABE7-2568D95DEA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23">
            <a:extLst>
              <a:ext uri="{FF2B5EF4-FFF2-40B4-BE49-F238E27FC236}">
                <a16:creationId xmlns:a16="http://schemas.microsoft.com/office/drawing/2014/main" xmlns="" id="{8CECB99A-E2AB-482F-A307-48795531018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498492" y="-5553"/>
            <a:ext cx="6645509" cy="6873308"/>
          </a:xfrm>
          <a:custGeom>
            <a:avLst/>
            <a:gdLst>
              <a:gd name="connsiteX0" fmla="*/ 0 w 5803153"/>
              <a:gd name="connsiteY0" fmla="*/ 0 h 6857998"/>
              <a:gd name="connsiteX1" fmla="*/ 5803153 w 5803153"/>
              <a:gd name="connsiteY1" fmla="*/ 0 h 6857998"/>
              <a:gd name="connsiteX2" fmla="*/ 5803153 w 5803153"/>
              <a:gd name="connsiteY2" fmla="*/ 6857998 h 6857998"/>
              <a:gd name="connsiteX3" fmla="*/ 0 w 5803153"/>
              <a:gd name="connsiteY3" fmla="*/ 6857998 h 6857998"/>
              <a:gd name="connsiteX4" fmla="*/ 0 w 5803153"/>
              <a:gd name="connsiteY4" fmla="*/ 0 h 6857998"/>
              <a:gd name="connsiteX0" fmla="*/ 1016000 w 5803153"/>
              <a:gd name="connsiteY0" fmla="*/ 0 h 6857998"/>
              <a:gd name="connsiteX1" fmla="*/ 5803153 w 5803153"/>
              <a:gd name="connsiteY1" fmla="*/ 0 h 6857998"/>
              <a:gd name="connsiteX2" fmla="*/ 5803153 w 5803153"/>
              <a:gd name="connsiteY2" fmla="*/ 6857998 h 6857998"/>
              <a:gd name="connsiteX3" fmla="*/ 0 w 5803153"/>
              <a:gd name="connsiteY3" fmla="*/ 6857998 h 6857998"/>
              <a:gd name="connsiteX4" fmla="*/ 1016000 w 5803153"/>
              <a:gd name="connsiteY4" fmla="*/ 0 h 6857998"/>
              <a:gd name="connsiteX0" fmla="*/ 1338729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1338729 w 6125882"/>
              <a:gd name="connsiteY4" fmla="*/ 0 h 6857998"/>
              <a:gd name="connsiteX0" fmla="*/ 1697317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1697317 w 6125882"/>
              <a:gd name="connsiteY4" fmla="*/ 0 h 6857998"/>
              <a:gd name="connsiteX0" fmla="*/ 2702091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2702091 w 6125882"/>
              <a:gd name="connsiteY4" fmla="*/ 0 h 6857998"/>
              <a:gd name="connsiteX0" fmla="*/ 1215089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1215089 w 6125882"/>
              <a:gd name="connsiteY4" fmla="*/ 0 h 6857998"/>
              <a:gd name="connsiteX0" fmla="*/ 1222204 w 6132997"/>
              <a:gd name="connsiteY0" fmla="*/ 0 h 6881904"/>
              <a:gd name="connsiteX1" fmla="*/ 6132997 w 6132997"/>
              <a:gd name="connsiteY1" fmla="*/ 0 h 6881904"/>
              <a:gd name="connsiteX2" fmla="*/ 6132997 w 6132997"/>
              <a:gd name="connsiteY2" fmla="*/ 6857998 h 6881904"/>
              <a:gd name="connsiteX3" fmla="*/ 0 w 6132997"/>
              <a:gd name="connsiteY3" fmla="*/ 6881904 h 6881904"/>
              <a:gd name="connsiteX4" fmla="*/ 1222204 w 6132997"/>
              <a:gd name="connsiteY4" fmla="*/ 0 h 6881904"/>
              <a:gd name="connsiteX0" fmla="*/ 1348644 w 6132997"/>
              <a:gd name="connsiteY0" fmla="*/ 0 h 6893857"/>
              <a:gd name="connsiteX1" fmla="*/ 6132997 w 6132997"/>
              <a:gd name="connsiteY1" fmla="*/ 11953 h 6893857"/>
              <a:gd name="connsiteX2" fmla="*/ 6132997 w 6132997"/>
              <a:gd name="connsiteY2" fmla="*/ 6869951 h 6893857"/>
              <a:gd name="connsiteX3" fmla="*/ 0 w 6132997"/>
              <a:gd name="connsiteY3" fmla="*/ 6893857 h 6893857"/>
              <a:gd name="connsiteX4" fmla="*/ 1348644 w 6132997"/>
              <a:gd name="connsiteY4" fmla="*/ 0 h 6893857"/>
              <a:gd name="connsiteX0" fmla="*/ 1457021 w 6132997"/>
              <a:gd name="connsiteY0" fmla="*/ 0 h 6893857"/>
              <a:gd name="connsiteX1" fmla="*/ 6132997 w 6132997"/>
              <a:gd name="connsiteY1" fmla="*/ 11953 h 6893857"/>
              <a:gd name="connsiteX2" fmla="*/ 6132997 w 6132997"/>
              <a:gd name="connsiteY2" fmla="*/ 6869951 h 6893857"/>
              <a:gd name="connsiteX3" fmla="*/ 0 w 6132997"/>
              <a:gd name="connsiteY3" fmla="*/ 6893857 h 6893857"/>
              <a:gd name="connsiteX4" fmla="*/ 1457021 w 6132997"/>
              <a:gd name="connsiteY4" fmla="*/ 0 h 6893857"/>
              <a:gd name="connsiteX0" fmla="*/ 1229836 w 5905812"/>
              <a:gd name="connsiteY0" fmla="*/ 0 h 6888661"/>
              <a:gd name="connsiteX1" fmla="*/ 5905812 w 5905812"/>
              <a:gd name="connsiteY1" fmla="*/ 11953 h 6888661"/>
              <a:gd name="connsiteX2" fmla="*/ 5905812 w 5905812"/>
              <a:gd name="connsiteY2" fmla="*/ 6869951 h 6888661"/>
              <a:gd name="connsiteX3" fmla="*/ 0 w 5905812"/>
              <a:gd name="connsiteY3" fmla="*/ 6888661 h 6888661"/>
              <a:gd name="connsiteX4" fmla="*/ 1229836 w 5905812"/>
              <a:gd name="connsiteY4" fmla="*/ 0 h 6888661"/>
              <a:gd name="connsiteX0" fmla="*/ 1156550 w 5832526"/>
              <a:gd name="connsiteY0" fmla="*/ 0 h 6883466"/>
              <a:gd name="connsiteX1" fmla="*/ 5832526 w 5832526"/>
              <a:gd name="connsiteY1" fmla="*/ 11953 h 6883466"/>
              <a:gd name="connsiteX2" fmla="*/ 5832526 w 5832526"/>
              <a:gd name="connsiteY2" fmla="*/ 6869951 h 6883466"/>
              <a:gd name="connsiteX3" fmla="*/ 0 w 5832526"/>
              <a:gd name="connsiteY3" fmla="*/ 6883466 h 6883466"/>
              <a:gd name="connsiteX4" fmla="*/ 1156550 w 5832526"/>
              <a:gd name="connsiteY4" fmla="*/ 0 h 6883466"/>
              <a:gd name="connsiteX0" fmla="*/ 1104130 w 5780106"/>
              <a:gd name="connsiteY0" fmla="*/ 0 h 6873306"/>
              <a:gd name="connsiteX1" fmla="*/ 5780106 w 5780106"/>
              <a:gd name="connsiteY1" fmla="*/ 11953 h 6873306"/>
              <a:gd name="connsiteX2" fmla="*/ 5780106 w 5780106"/>
              <a:gd name="connsiteY2" fmla="*/ 6869951 h 6873306"/>
              <a:gd name="connsiteX3" fmla="*/ 0 w 5780106"/>
              <a:gd name="connsiteY3" fmla="*/ 6873306 h 6873306"/>
              <a:gd name="connsiteX4" fmla="*/ 1104130 w 5780106"/>
              <a:gd name="connsiteY4" fmla="*/ 0 h 6873306"/>
              <a:gd name="connsiteX0" fmla="*/ 1064815 w 5740791"/>
              <a:gd name="connsiteY0" fmla="*/ 0 h 6869951"/>
              <a:gd name="connsiteX1" fmla="*/ 5740791 w 5740791"/>
              <a:gd name="connsiteY1" fmla="*/ 11953 h 6869951"/>
              <a:gd name="connsiteX2" fmla="*/ 5740791 w 5740791"/>
              <a:gd name="connsiteY2" fmla="*/ 6869951 h 6869951"/>
              <a:gd name="connsiteX3" fmla="*/ 0 w 5740791"/>
              <a:gd name="connsiteY3" fmla="*/ 6863146 h 6869951"/>
              <a:gd name="connsiteX4" fmla="*/ 1064815 w 5740791"/>
              <a:gd name="connsiteY4" fmla="*/ 0 h 6869951"/>
              <a:gd name="connsiteX0" fmla="*/ 1038605 w 5714581"/>
              <a:gd name="connsiteY0" fmla="*/ 0 h 6873306"/>
              <a:gd name="connsiteX1" fmla="*/ 5714581 w 5714581"/>
              <a:gd name="connsiteY1" fmla="*/ 11953 h 6873306"/>
              <a:gd name="connsiteX2" fmla="*/ 5714581 w 5714581"/>
              <a:gd name="connsiteY2" fmla="*/ 6869951 h 6873306"/>
              <a:gd name="connsiteX3" fmla="*/ 0 w 5714581"/>
              <a:gd name="connsiteY3" fmla="*/ 6873306 h 6873306"/>
              <a:gd name="connsiteX4" fmla="*/ 1038605 w 5714581"/>
              <a:gd name="connsiteY4" fmla="*/ 0 h 6873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14581" h="6873306">
                <a:moveTo>
                  <a:pt x="1038605" y="0"/>
                </a:moveTo>
                <a:lnTo>
                  <a:pt x="5714581" y="11953"/>
                </a:lnTo>
                <a:lnTo>
                  <a:pt x="5714581" y="6869951"/>
                </a:lnTo>
                <a:lnTo>
                  <a:pt x="0" y="6873306"/>
                </a:lnTo>
                <a:lnTo>
                  <a:pt x="1038605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xmlns="" id="{7EAC15EE-0057-550D-3872-0074EF362B48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283968" y="528035"/>
            <a:ext cx="4380294" cy="57768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uk-UA" sz="2400" dirty="0"/>
              <a:t>Незважаючи на давність цього </a:t>
            </a:r>
            <a:r>
              <a:rPr lang="uk-UA" sz="2400" dirty="0" err="1" smtClean="0"/>
              <a:t>куфера</a:t>
            </a:r>
            <a:r>
              <a:rPr lang="uk-UA" sz="2400" dirty="0" smtClean="0"/>
              <a:t>, </a:t>
            </a:r>
            <a:r>
              <a:rPr lang="uk-UA" sz="2400" dirty="0"/>
              <a:t>моя баба </a:t>
            </a:r>
            <a:r>
              <a:rPr lang="uk-UA" sz="2400" dirty="0" smtClean="0"/>
              <a:t>змогла </a:t>
            </a:r>
            <a:r>
              <a:rPr lang="uk-UA" sz="2400" dirty="0"/>
              <a:t>зберегти </a:t>
            </a:r>
            <a:r>
              <a:rPr lang="uk-UA" sz="2400" dirty="0" smtClean="0"/>
              <a:t>його в чудовому вигляді до </a:t>
            </a:r>
            <a:r>
              <a:rPr lang="uk-UA" sz="2400" dirty="0"/>
              <a:t>наших днів. </a:t>
            </a:r>
            <a:endParaRPr lang="uk-UA" sz="2400" dirty="0" smtClean="0"/>
          </a:p>
          <a:p>
            <a:pPr algn="ctr"/>
            <a:r>
              <a:rPr lang="uk-UA" sz="2400" dirty="0" smtClean="0"/>
              <a:t>Дуже </a:t>
            </a:r>
            <a:r>
              <a:rPr lang="uk-UA" sz="2400" dirty="0"/>
              <a:t>щільний і гарно </a:t>
            </a:r>
            <a:r>
              <a:rPr lang="uk-UA" sz="2400" dirty="0" smtClean="0"/>
              <a:t>окований, </a:t>
            </a:r>
            <a:r>
              <a:rPr lang="uk-UA" sz="2400" dirty="0"/>
              <a:t>він виконує свою функцію і </a:t>
            </a:r>
            <a:r>
              <a:rPr lang="uk-UA" sz="2400" dirty="0" smtClean="0"/>
              <a:t>сьогодні.</a:t>
            </a:r>
          </a:p>
          <a:p>
            <a:pPr algn="ctr"/>
            <a:endParaRPr lang="uk-UA" sz="2400" dirty="0"/>
          </a:p>
          <a:p>
            <a:pPr algn="ctr"/>
            <a:r>
              <a:rPr lang="uk-UA" sz="2400" dirty="0" err="1"/>
              <a:t>Куфер</a:t>
            </a:r>
            <a:r>
              <a:rPr lang="uk-UA" sz="2400" dirty="0"/>
              <a:t> став старовинною реліквією нашої </a:t>
            </a:r>
            <a:r>
              <a:rPr lang="uk-UA" sz="2400" dirty="0" smtClean="0"/>
              <a:t>родин, </a:t>
            </a:r>
            <a:r>
              <a:rPr lang="uk-UA" sz="2400" dirty="0"/>
              <a:t>адже з ним пов'язано дуже багато історій і </a:t>
            </a:r>
            <a:r>
              <a:rPr lang="uk-UA" sz="2400" dirty="0" smtClean="0"/>
              <a:t>спогадів.</a:t>
            </a:r>
            <a:endParaRPr lang="uk-UA" sz="2400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A3B4C179-2540-4304-9C9C-2AAAA53EFD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 flipV="1">
            <a:off x="1" y="4894729"/>
            <a:ext cx="3154679" cy="1967878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7A364443-B44B-44C9-B8C4-AED23CB6215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3293530" y="0"/>
            <a:ext cx="347645" cy="691388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2" y="-4742"/>
            <a:ext cx="3853006" cy="685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6230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395536" y="260648"/>
            <a:ext cx="8424936" cy="5601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b="1" dirty="0" smtClean="0">
                <a:solidFill>
                  <a:srgbClr val="002060"/>
                </a:solidFill>
              </a:rPr>
              <a:t>ОСОБЛИВОСТІ КУФЕРА</a:t>
            </a:r>
          </a:p>
          <a:p>
            <a:pPr algn="ctr"/>
            <a:r>
              <a:rPr lang="uk-UA" sz="2000" b="1" dirty="0" smtClean="0">
                <a:solidFill>
                  <a:srgbClr val="002060"/>
                </a:solidFill>
              </a:rPr>
              <a:t>(на основі польових досліджень)</a:t>
            </a:r>
          </a:p>
          <a:p>
            <a:pPr algn="ctr"/>
            <a:endParaRPr lang="uk-UA" sz="2000" b="1" dirty="0" smtClean="0">
              <a:solidFill>
                <a:srgbClr val="002060"/>
              </a:solidFill>
            </a:endParaRP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sz="2000" b="1" dirty="0" err="1"/>
              <a:t>Протягом</a:t>
            </a:r>
            <a:r>
              <a:rPr lang="ru-RU" sz="2000" b="1" dirty="0"/>
              <a:t> </a:t>
            </a:r>
            <a:r>
              <a:rPr lang="ru-RU" sz="2000" b="1" dirty="0" err="1"/>
              <a:t>століть</a:t>
            </a:r>
            <a:r>
              <a:rPr lang="ru-RU" sz="2000" b="1" dirty="0"/>
              <a:t> </a:t>
            </a:r>
            <a:r>
              <a:rPr lang="ru-RU" sz="2000" b="1" dirty="0" err="1" smtClean="0"/>
              <a:t>куфер</a:t>
            </a:r>
            <a:r>
              <a:rPr lang="ru-RU" sz="2000" b="1" dirty="0" smtClean="0"/>
              <a:t> (</a:t>
            </a:r>
            <a:r>
              <a:rPr lang="ru-RU" sz="2000" b="1" dirty="0" err="1" smtClean="0"/>
              <a:t>скриня</a:t>
            </a:r>
            <a:r>
              <a:rPr lang="ru-RU" sz="2000" b="1" dirty="0" smtClean="0"/>
              <a:t>) у </a:t>
            </a:r>
            <a:r>
              <a:rPr lang="ru-RU" sz="2000" b="1" dirty="0" err="1" smtClean="0"/>
              <a:t>нашій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родині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був</a:t>
            </a:r>
            <a:r>
              <a:rPr lang="ru-RU" sz="2000" b="1" dirty="0" smtClean="0"/>
              <a:t> </a:t>
            </a:r>
            <a:r>
              <a:rPr lang="ru-RU" sz="2000" b="1" dirty="0"/>
              <a:t>у </a:t>
            </a:r>
            <a:r>
              <a:rPr lang="ru-RU" sz="2000" b="1" dirty="0" err="1"/>
              <a:t>великій</a:t>
            </a:r>
            <a:r>
              <a:rPr lang="ru-RU" sz="2000" b="1" dirty="0"/>
              <a:t> </a:t>
            </a:r>
            <a:r>
              <a:rPr lang="ru-RU" sz="2000" b="1" dirty="0" err="1" smtClean="0"/>
              <a:t>пошані</a:t>
            </a:r>
            <a:r>
              <a:rPr lang="ru-RU" sz="2000" b="1" dirty="0" smtClean="0"/>
              <a:t>.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sz="2000" b="1" dirty="0" err="1" smtClean="0"/>
              <a:t>Куфер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завжди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господарі</a:t>
            </a:r>
            <a:r>
              <a:rPr lang="ru-RU" sz="2000" b="1" dirty="0" smtClean="0"/>
              <a:t> ставили на </a:t>
            </a:r>
            <a:r>
              <a:rPr lang="ru-RU" sz="2000" b="1" dirty="0"/>
              <a:t>видному </a:t>
            </a:r>
            <a:r>
              <a:rPr lang="ru-RU" sz="2000" b="1" dirty="0" err="1"/>
              <a:t>місці</a:t>
            </a:r>
            <a:r>
              <a:rPr lang="ru-RU" sz="2000" b="1" dirty="0"/>
              <a:t>. </a:t>
            </a:r>
            <a:endParaRPr lang="ru-RU" sz="2000" b="1" dirty="0" smtClean="0"/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sz="2000" b="1" dirty="0" err="1" smtClean="0"/>
              <a:t>Скринником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називали</a:t>
            </a:r>
            <a:r>
              <a:rPr lang="ru-RU" sz="2000" b="1" dirty="0" smtClean="0"/>
              <a:t> людей, </a:t>
            </a:r>
            <a:r>
              <a:rPr lang="ru-RU" sz="2000" b="1" dirty="0" err="1" smtClean="0"/>
              <a:t>які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виготовляли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куфери</a:t>
            </a:r>
            <a:r>
              <a:rPr lang="ru-RU" sz="2000" b="1" dirty="0" smtClean="0"/>
              <a:t> (</a:t>
            </a:r>
            <a:r>
              <a:rPr lang="ru-RU" sz="2000" b="1" dirty="0" err="1" smtClean="0"/>
              <a:t>скрині</a:t>
            </a:r>
            <a:r>
              <a:rPr lang="ru-RU" sz="2000" b="1" dirty="0" smtClean="0"/>
              <a:t>) та </a:t>
            </a:r>
            <a:r>
              <a:rPr lang="ru-RU" sz="2000" b="1" dirty="0" err="1" smtClean="0"/>
              <a:t>найшанованіших</a:t>
            </a:r>
            <a:r>
              <a:rPr lang="ru-RU" sz="2000" b="1" dirty="0" smtClean="0"/>
              <a:t> людей в </a:t>
            </a:r>
            <a:r>
              <a:rPr lang="ru-RU" sz="2000" b="1" dirty="0" err="1" smtClean="0"/>
              <a:t>родині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яким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довіряли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цінне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майно</a:t>
            </a:r>
            <a:r>
              <a:rPr lang="ru-RU" sz="2000" b="1" dirty="0" smtClean="0"/>
              <a:t> в </a:t>
            </a:r>
            <a:r>
              <a:rPr lang="ru-RU" sz="2000" b="1" dirty="0" err="1" smtClean="0"/>
              <a:t>куфері</a:t>
            </a:r>
            <a:r>
              <a:rPr lang="ru-RU" sz="2000" b="1" dirty="0" smtClean="0"/>
              <a:t> (</a:t>
            </a:r>
            <a:r>
              <a:rPr lang="ru-RU" sz="2000" b="1" dirty="0" err="1" smtClean="0"/>
              <a:t>скрині</a:t>
            </a:r>
            <a:r>
              <a:rPr lang="ru-RU" sz="2000" b="1" dirty="0" smtClean="0"/>
              <a:t>). 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sz="2000" b="1" dirty="0" err="1" smtClean="0"/>
              <a:t>Майже</a:t>
            </a:r>
            <a:r>
              <a:rPr lang="ru-RU" sz="2000" b="1" dirty="0" smtClean="0"/>
              <a:t> </a:t>
            </a:r>
            <a:r>
              <a:rPr lang="ru-RU" sz="2000" b="1" dirty="0" err="1"/>
              <a:t>завжди</a:t>
            </a:r>
            <a:r>
              <a:rPr lang="ru-RU" sz="2000" b="1" dirty="0"/>
              <a:t> </a:t>
            </a:r>
            <a:r>
              <a:rPr lang="ru-RU" sz="2000" b="1" dirty="0" err="1" smtClean="0"/>
              <a:t>скринником</a:t>
            </a:r>
            <a:r>
              <a:rPr lang="ru-RU" sz="2000" b="1" dirty="0"/>
              <a:t> </a:t>
            </a:r>
            <a:r>
              <a:rPr lang="ru-RU" sz="2000" b="1" dirty="0" err="1"/>
              <a:t>була</a:t>
            </a:r>
            <a:r>
              <a:rPr lang="ru-RU" sz="2000" b="1" dirty="0"/>
              <a:t> бабуся</a:t>
            </a:r>
            <a:r>
              <a:rPr lang="ru-RU" sz="2000" b="1" dirty="0" smtClean="0"/>
              <a:t>.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sz="2000" b="1" dirty="0" smtClean="0"/>
              <a:t> </a:t>
            </a:r>
            <a:r>
              <a:rPr lang="ru-RU" sz="2000" b="1" dirty="0" err="1" smtClean="0"/>
              <a:t>Здавна</a:t>
            </a:r>
            <a:r>
              <a:rPr lang="ru-RU" sz="2000" b="1" dirty="0" smtClean="0"/>
              <a:t> </a:t>
            </a:r>
            <a:r>
              <a:rPr lang="ru-RU" sz="2000" b="1" dirty="0"/>
              <a:t>люди </a:t>
            </a:r>
            <a:r>
              <a:rPr lang="ru-RU" sz="2000" b="1" dirty="0" err="1"/>
              <a:t>дотримувалися</a:t>
            </a:r>
            <a:r>
              <a:rPr lang="ru-RU" sz="2000" b="1" dirty="0"/>
              <a:t> </a:t>
            </a:r>
            <a:r>
              <a:rPr lang="ru-RU" sz="2000" b="1" dirty="0" err="1"/>
              <a:t>народної</a:t>
            </a:r>
            <a:r>
              <a:rPr lang="ru-RU" sz="2000" b="1" dirty="0"/>
              <a:t> </a:t>
            </a:r>
            <a:r>
              <a:rPr lang="ru-RU" sz="2000" b="1" dirty="0" err="1"/>
              <a:t>моралі</a:t>
            </a:r>
            <a:r>
              <a:rPr lang="ru-RU" sz="2000" b="1" dirty="0"/>
              <a:t>: </a:t>
            </a:r>
            <a:r>
              <a:rPr lang="ru-RU" sz="2000" b="1" dirty="0" err="1"/>
              <a:t>ніхто</a:t>
            </a:r>
            <a:r>
              <a:rPr lang="ru-RU" sz="2000" b="1" dirty="0"/>
              <a:t> не </a:t>
            </a:r>
            <a:r>
              <a:rPr lang="ru-RU" sz="2000" b="1" dirty="0" err="1"/>
              <a:t>мав</a:t>
            </a:r>
            <a:r>
              <a:rPr lang="ru-RU" sz="2000" b="1" dirty="0"/>
              <a:t> права </a:t>
            </a:r>
            <a:r>
              <a:rPr lang="ru-RU" sz="2000" b="1" dirty="0" err="1"/>
              <a:t>зазирати</a:t>
            </a:r>
            <a:r>
              <a:rPr lang="ru-RU" sz="2000" b="1" dirty="0"/>
              <a:t> до </a:t>
            </a:r>
            <a:r>
              <a:rPr lang="ru-RU" sz="2000" b="1" dirty="0" err="1"/>
              <a:t>скрині</a:t>
            </a:r>
            <a:r>
              <a:rPr lang="ru-RU" sz="2000" b="1" dirty="0"/>
              <a:t> — </a:t>
            </a:r>
            <a:r>
              <a:rPr lang="ru-RU" sz="2000" b="1" dirty="0" err="1"/>
              <a:t>ані</a:t>
            </a:r>
            <a:r>
              <a:rPr lang="ru-RU" sz="2000" b="1" dirty="0"/>
              <a:t> </a:t>
            </a:r>
            <a:r>
              <a:rPr lang="ru-RU" sz="2000" b="1" dirty="0" err="1"/>
              <a:t>мати</a:t>
            </a:r>
            <a:r>
              <a:rPr lang="ru-RU" sz="2000" b="1" dirty="0"/>
              <a:t>, </a:t>
            </a:r>
            <a:r>
              <a:rPr lang="ru-RU" sz="2000" b="1" dirty="0" err="1"/>
              <a:t>ані</a:t>
            </a:r>
            <a:r>
              <a:rPr lang="ru-RU" sz="2000" b="1" dirty="0"/>
              <a:t> </a:t>
            </a:r>
            <a:r>
              <a:rPr lang="ru-RU" sz="2000" b="1" dirty="0" err="1"/>
              <a:t>батько</a:t>
            </a:r>
            <a:r>
              <a:rPr lang="ru-RU" sz="2000" b="1" dirty="0"/>
              <a:t>, </a:t>
            </a:r>
            <a:r>
              <a:rPr lang="ru-RU" sz="2000" b="1" dirty="0" err="1"/>
              <a:t>ані</a:t>
            </a:r>
            <a:r>
              <a:rPr lang="ru-RU" sz="2000" b="1" dirty="0"/>
              <a:t> </a:t>
            </a:r>
            <a:r>
              <a:rPr lang="ru-RU" sz="2000" b="1" dirty="0" err="1"/>
              <a:t>сестри</a:t>
            </a:r>
            <a:r>
              <a:rPr lang="ru-RU" sz="2000" b="1" dirty="0"/>
              <a:t> — вона </a:t>
            </a:r>
            <a:r>
              <a:rPr lang="ru-RU" sz="2000" b="1" dirty="0" err="1"/>
              <a:t>залишалася</a:t>
            </a:r>
            <a:r>
              <a:rPr lang="ru-RU" sz="2000" b="1" dirty="0"/>
              <a:t> </a:t>
            </a:r>
            <a:r>
              <a:rPr lang="ru-RU" sz="2000" b="1" dirty="0" err="1"/>
              <a:t>власністю</a:t>
            </a:r>
            <a:r>
              <a:rPr lang="ru-RU" sz="2000" b="1" dirty="0"/>
              <a:t> </a:t>
            </a:r>
            <a:r>
              <a:rPr lang="ru-RU" sz="2000" b="1" dirty="0" err="1"/>
              <a:t>дівчини</a:t>
            </a:r>
            <a:r>
              <a:rPr lang="ru-RU" sz="2000" b="1" dirty="0"/>
              <a:t>, а </a:t>
            </a:r>
            <a:r>
              <a:rPr lang="ru-RU" sz="2000" b="1" dirty="0" err="1"/>
              <a:t>пізніше</a:t>
            </a:r>
            <a:r>
              <a:rPr lang="ru-RU" sz="2000" b="1" dirty="0"/>
              <a:t> </a:t>
            </a:r>
            <a:r>
              <a:rPr lang="ru-RU" sz="2000" b="1" dirty="0" err="1"/>
              <a:t>жінки</a:t>
            </a:r>
            <a:r>
              <a:rPr lang="ru-RU" sz="2000" b="1" dirty="0"/>
              <a:t> на все </a:t>
            </a:r>
            <a:r>
              <a:rPr lang="ru-RU" sz="2000" b="1" dirty="0" err="1"/>
              <a:t>життя</a:t>
            </a:r>
            <a:r>
              <a:rPr lang="ru-RU" sz="2000" b="1" dirty="0"/>
              <a:t>. </a:t>
            </a:r>
            <a:endParaRPr lang="ru-RU" sz="2000" b="1" dirty="0" smtClean="0"/>
          </a:p>
          <a:p>
            <a:pPr marL="285750" indent="-285750" algn="just">
              <a:buFont typeface="Wingdings" pitchFamily="2" charset="2"/>
              <a:buChar char="Ø"/>
            </a:pPr>
            <a:r>
              <a:rPr lang="uk-UA" sz="2000" dirty="0" smtClean="0"/>
              <a:t>Про </a:t>
            </a:r>
            <a:r>
              <a:rPr lang="uk-UA" sz="2000" dirty="0" err="1" smtClean="0"/>
              <a:t>куфер</a:t>
            </a:r>
            <a:r>
              <a:rPr lang="uk-UA" sz="2000" dirty="0" smtClean="0"/>
              <a:t> </a:t>
            </a:r>
            <a:r>
              <a:rPr lang="uk-UA" sz="2000" dirty="0"/>
              <a:t>клопотала кожна жінка ще в пору дівування. </a:t>
            </a:r>
            <a:endParaRPr lang="uk-UA" sz="2000" dirty="0" smtClean="0"/>
          </a:p>
          <a:p>
            <a:pPr marL="285750" indent="-285750" algn="just">
              <a:buFont typeface="Wingdings" pitchFamily="2" charset="2"/>
              <a:buChar char="Ø"/>
            </a:pPr>
            <a:r>
              <a:rPr lang="uk-UA" sz="2000" dirty="0" smtClean="0"/>
              <a:t>Сюди </a:t>
            </a:r>
            <a:r>
              <a:rPr lang="uk-UA" sz="2000" dirty="0"/>
              <a:t>складали вбрання, вінок, рушники і </a:t>
            </a:r>
            <a:r>
              <a:rPr lang="uk-UA" sz="2000" dirty="0" smtClean="0"/>
              <a:t>прикраси. 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sz="2000" dirty="0"/>
              <a:t>У </a:t>
            </a:r>
            <a:r>
              <a:rPr lang="ru-RU" sz="2000" dirty="0" err="1"/>
              <a:t>спадок</a:t>
            </a:r>
            <a:r>
              <a:rPr lang="ru-RU" sz="2000" dirty="0"/>
              <a:t> вона могла перейти </a:t>
            </a:r>
            <a:r>
              <a:rPr lang="ru-RU" sz="2000" dirty="0" err="1"/>
              <a:t>тільки</a:t>
            </a:r>
            <a:r>
              <a:rPr lang="ru-RU" sz="2000" dirty="0"/>
              <a:t> </a:t>
            </a:r>
            <a:r>
              <a:rPr lang="ru-RU" sz="2000" dirty="0" err="1"/>
              <a:t>після</a:t>
            </a:r>
            <a:r>
              <a:rPr lang="ru-RU" sz="2000" dirty="0"/>
              <a:t> </a:t>
            </a:r>
            <a:r>
              <a:rPr lang="ru-RU" sz="2000" dirty="0" err="1"/>
              <a:t>смерті</a:t>
            </a:r>
            <a:r>
              <a:rPr lang="ru-RU" sz="2000" dirty="0"/>
              <a:t>.</a:t>
            </a:r>
          </a:p>
          <a:p>
            <a:pPr marL="285750" indent="-285750" algn="just">
              <a:buFont typeface="Wingdings" pitchFamily="2" charset="2"/>
              <a:buChar char="Ø"/>
            </a:pP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241" y="4858218"/>
            <a:ext cx="2016759" cy="2016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31945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307975" y="404664"/>
            <a:ext cx="8416800" cy="19441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uk-UA" sz="2000" dirty="0">
                <a:latin typeface="Trebuchet MS" pitchFamily="34" charset="0"/>
                <a:ea typeface="Times New Roman"/>
                <a:cs typeface="Times New Roman"/>
              </a:rPr>
              <a:t>У </a:t>
            </a:r>
            <a:r>
              <a:rPr lang="uk-UA" sz="2000" dirty="0" err="1" smtClean="0">
                <a:latin typeface="Trebuchet MS" pitchFamily="34" charset="0"/>
                <a:ea typeface="Times New Roman"/>
                <a:cs typeface="Times New Roman"/>
              </a:rPr>
              <a:t>куфері</a:t>
            </a:r>
            <a:r>
              <a:rPr lang="uk-UA" sz="2000" dirty="0" smtClean="0">
                <a:latin typeface="Trebuchet MS" pitchFamily="34" charset="0"/>
                <a:ea typeface="Times New Roman"/>
                <a:cs typeface="Times New Roman"/>
              </a:rPr>
              <a:t> </a:t>
            </a:r>
            <a:r>
              <a:rPr lang="uk-UA" sz="2000" dirty="0">
                <a:latin typeface="Trebuchet MS" pitchFamily="34" charset="0"/>
                <a:ea typeface="Times New Roman"/>
                <a:cs typeface="Times New Roman"/>
              </a:rPr>
              <a:t>зберігали висушений полин, чорнобривці, любисток, барвінок, чебрець. </a:t>
            </a:r>
            <a:endParaRPr lang="uk-UA" sz="2000" dirty="0" smtClean="0">
              <a:latin typeface="Trebuchet MS" pitchFamily="34" charset="0"/>
              <a:ea typeface="Times New Roman"/>
              <a:cs typeface="Times New Roman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uk-UA" sz="2000" dirty="0" smtClean="0">
                <a:latin typeface="Trebuchet MS" pitchFamily="34" charset="0"/>
                <a:ea typeface="Times New Roman"/>
                <a:cs typeface="Times New Roman"/>
              </a:rPr>
              <a:t>Наші </a:t>
            </a:r>
            <a:r>
              <a:rPr lang="uk-UA" sz="2000" dirty="0">
                <a:latin typeface="Trebuchet MS" pitchFamily="34" charset="0"/>
                <a:ea typeface="Times New Roman"/>
                <a:cs typeface="Times New Roman"/>
              </a:rPr>
              <a:t>предки дуже шанували рослини і вірили у їхню магічну силу. </a:t>
            </a:r>
            <a:endParaRPr lang="uk-UA" sz="2000" dirty="0" smtClean="0">
              <a:latin typeface="Trebuchet MS" pitchFamily="34" charset="0"/>
              <a:ea typeface="Times New Roman"/>
              <a:cs typeface="Times New Roman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uk-UA" sz="2000" dirty="0" smtClean="0">
                <a:latin typeface="Trebuchet MS" pitchFamily="34" charset="0"/>
                <a:ea typeface="Times New Roman"/>
                <a:cs typeface="Times New Roman"/>
              </a:rPr>
              <a:t>Зілля </a:t>
            </a:r>
            <a:r>
              <a:rPr lang="uk-UA" sz="2000" dirty="0">
                <a:latin typeface="Trebuchet MS" pitchFamily="34" charset="0"/>
                <a:ea typeface="Times New Roman"/>
                <a:cs typeface="Times New Roman"/>
              </a:rPr>
              <a:t>зберігали у </a:t>
            </a:r>
            <a:r>
              <a:rPr lang="uk-UA" sz="2000" dirty="0" err="1">
                <a:latin typeface="Trebuchet MS" pitchFamily="34" charset="0"/>
                <a:ea typeface="Times New Roman"/>
                <a:cs typeface="Times New Roman"/>
              </a:rPr>
              <a:t>прискінку</a:t>
            </a:r>
            <a:r>
              <a:rPr lang="uk-UA" sz="2000" dirty="0">
                <a:latin typeface="Trebuchet MS" pitchFamily="34" charset="0"/>
                <a:ea typeface="Times New Roman"/>
                <a:cs typeface="Times New Roman"/>
              </a:rPr>
              <a:t>, спеціальній маленькій шухлядці вгорі уздовж бічної стінки скрині.</a:t>
            </a:r>
            <a:endParaRPr lang="en-US" sz="2000" dirty="0">
              <a:effectLst/>
              <a:latin typeface="Trebuchet MS" pitchFamily="34" charset="0"/>
              <a:ea typeface="Times New Roman"/>
              <a:cs typeface="Times New Roman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9388" y="2707776"/>
            <a:ext cx="4673974" cy="30925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AutoShape 7" descr="Полин, цвіт сушени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9" descr="Полин, цвіт сушений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Прямокутник 4"/>
          <p:cNvSpPr/>
          <p:nvPr/>
        </p:nvSpPr>
        <p:spPr>
          <a:xfrm>
            <a:off x="361598" y="4027873"/>
            <a:ext cx="11154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барвінок</a:t>
            </a:r>
            <a:endParaRPr lang="en-US" dirty="0"/>
          </a:p>
        </p:txBody>
      </p:sp>
      <p:sp>
        <p:nvSpPr>
          <p:cNvPr id="6" name="Прямокутник 5"/>
          <p:cNvSpPr/>
          <p:nvPr/>
        </p:nvSpPr>
        <p:spPr>
          <a:xfrm>
            <a:off x="307975" y="6311813"/>
            <a:ext cx="10583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/>
              <a:t>чебрець</a:t>
            </a:r>
            <a:endParaRPr lang="en-US" dirty="0"/>
          </a:p>
        </p:txBody>
      </p:sp>
      <p:sp>
        <p:nvSpPr>
          <p:cNvPr id="7" name="Прямокутник 6"/>
          <p:cNvSpPr/>
          <p:nvPr/>
        </p:nvSpPr>
        <p:spPr>
          <a:xfrm>
            <a:off x="7711357" y="3233621"/>
            <a:ext cx="8258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/>
              <a:t>полин</a:t>
            </a:r>
            <a:endParaRPr lang="en-US" dirty="0"/>
          </a:p>
        </p:txBody>
      </p:sp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7894" y="3621315"/>
            <a:ext cx="1936106" cy="118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кутник 7"/>
          <p:cNvSpPr/>
          <p:nvPr/>
        </p:nvSpPr>
        <p:spPr>
          <a:xfrm>
            <a:off x="7401494" y="4803763"/>
            <a:ext cx="15087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/>
              <a:t>чорнобривці</a:t>
            </a:r>
            <a:endParaRPr lang="en-US" dirty="0"/>
          </a:p>
        </p:txBody>
      </p:sp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216" y="5203927"/>
            <a:ext cx="1822552" cy="1172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кутник 8"/>
          <p:cNvSpPr/>
          <p:nvPr/>
        </p:nvSpPr>
        <p:spPr>
          <a:xfrm>
            <a:off x="7551515" y="6410939"/>
            <a:ext cx="12009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/>
              <a:t>любисток</a:t>
            </a:r>
            <a:endParaRPr lang="en-US" dirty="0"/>
          </a:p>
        </p:txBody>
      </p:sp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480215"/>
            <a:ext cx="1927455" cy="1443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27" y="4601478"/>
            <a:ext cx="1887798" cy="1511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4" name="Picture 1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2686" y="1988840"/>
            <a:ext cx="1761313" cy="1246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кутник 9"/>
          <p:cNvSpPr/>
          <p:nvPr/>
        </p:nvSpPr>
        <p:spPr>
          <a:xfrm>
            <a:off x="2281362" y="594927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b="1" i="1" dirty="0">
                <a:solidFill>
                  <a:srgbClr val="002060"/>
                </a:solidFill>
              </a:rPr>
              <a:t>Зілля – це надійний оберіг від усякої нечисті.</a:t>
            </a:r>
            <a:endParaRPr lang="en-US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40041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xmlns="" id="{5B8092E2-D77A-4CE6-BB2D-6269784456A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D02CD835-4B0F-45D6-9B85-B049A100578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653"/>
            <a:ext cx="9144000" cy="20089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37074C9-606C-A768-57E5-04517664BB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994" y="556362"/>
            <a:ext cx="8886502" cy="708728"/>
          </a:xfrm>
        </p:spPr>
        <p:txBody>
          <a:bodyPr anchor="ctr">
            <a:normAutofit fontScale="90000"/>
          </a:bodyPr>
          <a:lstStyle/>
          <a:p>
            <a:pPr marL="0" indent="0" algn="ctr">
              <a:buNone/>
            </a:pPr>
            <a:r>
              <a:rPr lang="uk-UA" sz="3200" b="1" dirty="0" smtClean="0"/>
              <a:t>ВИСНОВКИ</a:t>
            </a:r>
            <a:br>
              <a:rPr lang="uk-UA" sz="3200" b="1" dirty="0" smtClean="0"/>
            </a:br>
            <a:r>
              <a:rPr lang="uk-UA" sz="3200" b="1" dirty="0" smtClean="0"/>
              <a:t/>
            </a:r>
            <a:br>
              <a:rPr lang="uk-UA" sz="3200" b="1" dirty="0" smtClean="0"/>
            </a:br>
            <a:r>
              <a:rPr lang="uk-UA" sz="3100" b="1" i="1" dirty="0" smtClean="0"/>
              <a:t>Чи </a:t>
            </a:r>
            <a:r>
              <a:rPr lang="uk-UA" sz="3100" b="1" i="1" dirty="0"/>
              <a:t>може бути така скриня корисною у наші дні ?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xmlns="" id="{7971A1EC-5980-40B2-973F-0D3D6630DBE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>
            <a:off x="1" y="0"/>
            <a:ext cx="2339789" cy="6858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xmlns="" id="{B0049A56-C4C2-4C0F-9F4F-D0E34391D9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>
            <a:off x="358589" y="3"/>
            <a:ext cx="255443" cy="2009553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xmlns="" id="{7D02BE56-7EB5-4E62-B6E2-1C49E470A96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 flipV="1">
            <a:off x="1" y="1299548"/>
            <a:ext cx="1326776" cy="69557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xmlns="" id="{D822FB0B-1091-A3DC-1DA5-67B70F2C3411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71239" y="2204864"/>
            <a:ext cx="4755580" cy="41288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marL="0" indent="0" algn="ctr">
              <a:buNone/>
            </a:pPr>
            <a:r>
              <a:rPr lang="uk-UA" sz="2800" dirty="0" smtClean="0"/>
              <a:t>Так, звичайно, </a:t>
            </a:r>
            <a:r>
              <a:rPr lang="uk-UA" sz="2800" dirty="0" err="1"/>
              <a:t>куфер</a:t>
            </a:r>
            <a:r>
              <a:rPr lang="uk-UA" sz="2800" dirty="0"/>
              <a:t> може знайти застосування і у наші </a:t>
            </a:r>
            <a:r>
              <a:rPr lang="uk-UA" sz="2800" dirty="0" smtClean="0"/>
              <a:t>дні. </a:t>
            </a:r>
            <a:r>
              <a:rPr lang="uk-UA" sz="2800" dirty="0"/>
              <a:t>А чом би й </a:t>
            </a:r>
            <a:r>
              <a:rPr lang="uk-UA" sz="2800" dirty="0" smtClean="0"/>
              <a:t>ні!</a:t>
            </a:r>
            <a:endParaRPr lang="uk-UA" dirty="0"/>
          </a:p>
          <a:p>
            <a:pPr marL="0" indent="0" algn="ctr">
              <a:buNone/>
            </a:pPr>
            <a:r>
              <a:rPr lang="uk-UA" sz="2800" dirty="0"/>
              <a:t>Його можна використовувати за </a:t>
            </a:r>
            <a:r>
              <a:rPr lang="uk-UA" sz="2800" dirty="0" smtClean="0"/>
              <a:t>призначенням: </a:t>
            </a:r>
            <a:r>
              <a:rPr lang="uk-UA" sz="2800" dirty="0"/>
              <a:t>зберігати там свої </a:t>
            </a:r>
            <a:r>
              <a:rPr lang="uk-UA" sz="2800" dirty="0" smtClean="0"/>
              <a:t>речі, </a:t>
            </a:r>
            <a:r>
              <a:rPr lang="uk-UA" sz="2800" dirty="0"/>
              <a:t>а завдяки щільному замку не тільки </a:t>
            </a:r>
            <a:r>
              <a:rPr lang="uk-UA" sz="2800" dirty="0" smtClean="0"/>
              <a:t>одяг, </a:t>
            </a:r>
            <a:r>
              <a:rPr lang="uk-UA" sz="2800" dirty="0"/>
              <a:t>а й дорогоцінні </a:t>
            </a:r>
            <a:r>
              <a:rPr lang="uk-UA" sz="2800" dirty="0" smtClean="0"/>
              <a:t>прикраси.</a:t>
            </a:r>
            <a:endParaRPr lang="uk-UA" sz="2800" dirty="0"/>
          </a:p>
          <a:p>
            <a:pPr marL="0" indent="0" algn="ctr">
              <a:buNone/>
            </a:pPr>
            <a:r>
              <a:rPr lang="uk-UA" sz="2800" dirty="0"/>
              <a:t>Він також може стати доповненням нашого </a:t>
            </a:r>
            <a:r>
              <a:rPr lang="uk-UA" sz="2800" dirty="0" smtClean="0"/>
              <a:t>інтер'єру.</a:t>
            </a:r>
            <a:endParaRPr lang="uk-UA" sz="2800" dirty="0"/>
          </a:p>
        </p:txBody>
      </p:sp>
      <p:pic>
        <p:nvPicPr>
          <p:cNvPr id="4" name="Рисунок 4" descr="Зображення, що містить прилад, жовтий&#10;&#10;Опис створено автоматично">
            <a:extLst>
              <a:ext uri="{FF2B5EF4-FFF2-40B4-BE49-F238E27FC236}">
                <a16:creationId xmlns:a16="http://schemas.microsoft.com/office/drawing/2014/main" xmlns="" id="{6607BA69-0495-2A0E-9926-26835769D34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860" r="24309"/>
          <a:stretch/>
        </p:blipFill>
        <p:spPr>
          <a:xfrm>
            <a:off x="5172992" y="1948630"/>
            <a:ext cx="3724835" cy="4862884"/>
          </a:xfrm>
          <a:prstGeom prst="rect">
            <a:avLst/>
          </a:prstGeom>
        </p:spPr>
      </p:pic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xmlns="" id="{C4595B06-EDA5-4E45-BED4-7891E7E0CD4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>
            <a:off x="5498362" y="1171097"/>
            <a:ext cx="3645638" cy="824023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xmlns="" id="{D79C9A5D-F572-476A-99A9-700077150BB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 flipV="1">
            <a:off x="6726529" y="2"/>
            <a:ext cx="1610413" cy="1995117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xmlns="" id="{59592DA5-68A4-46A6-90EA-F0304FF8EED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>
            <a:off x="8695765" y="-14436"/>
            <a:ext cx="179294" cy="2009553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58358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332656"/>
            <a:ext cx="8424936" cy="7602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002060"/>
                </a:solidFill>
              </a:rPr>
              <a:t>СПИСОК ВИКОРИСТАНИХ ДЖЕРЕЛ ТА ЛІТЕРАТУРИ</a:t>
            </a:r>
          </a:p>
          <a:p>
            <a:pPr marL="457200" indent="-457200" algn="just">
              <a:buAutoNum type="arabicPeriod"/>
            </a:pPr>
            <a:endParaRPr lang="uk-UA" sz="2400" b="1" dirty="0" smtClean="0">
              <a:solidFill>
                <a:srgbClr val="002060"/>
              </a:solidFill>
            </a:endParaRPr>
          </a:p>
          <a:p>
            <a:pPr marL="457200" indent="-457200" algn="just">
              <a:buAutoNum type="arabicPeriod"/>
            </a:pPr>
            <a:r>
              <a:rPr lang="ru-RU" sz="2400" b="1" dirty="0" err="1" smtClean="0"/>
              <a:t>Будзан</a:t>
            </a:r>
            <a:r>
              <a:rPr lang="ru-RU" sz="2400" b="1" dirty="0" smtClean="0"/>
              <a:t> </a:t>
            </a:r>
            <a:r>
              <a:rPr lang="ru-RU" sz="2400" b="1" dirty="0"/>
              <a:t>А. </a:t>
            </a:r>
            <a:r>
              <a:rPr lang="ru-RU" sz="2400" b="1" dirty="0" err="1"/>
              <a:t>Українські</a:t>
            </a:r>
            <a:r>
              <a:rPr lang="ru-RU" sz="2400" b="1" dirty="0"/>
              <a:t> </a:t>
            </a:r>
            <a:r>
              <a:rPr lang="ru-RU" sz="2400" b="1" dirty="0" err="1"/>
              <a:t>народні</a:t>
            </a:r>
            <a:r>
              <a:rPr lang="ru-RU" sz="2400" b="1" dirty="0"/>
              <a:t> </a:t>
            </a:r>
            <a:r>
              <a:rPr lang="ru-RU" sz="2400" b="1" dirty="0" err="1"/>
              <a:t>скрині</a:t>
            </a:r>
            <a:r>
              <a:rPr lang="ru-RU" sz="2400" b="1" dirty="0"/>
              <a:t>. </a:t>
            </a:r>
            <a:r>
              <a:rPr lang="ru-RU" sz="2400" b="1" dirty="0" err="1"/>
              <a:t>Матеріали</a:t>
            </a:r>
            <a:r>
              <a:rPr lang="ru-RU" sz="2400" b="1" dirty="0"/>
              <a:t> з </a:t>
            </a:r>
            <a:r>
              <a:rPr lang="ru-RU" sz="2400" b="1" dirty="0" err="1"/>
              <a:t>етнографії</a:t>
            </a:r>
            <a:r>
              <a:rPr lang="ru-RU" sz="2400" b="1" dirty="0"/>
              <a:t> та </a:t>
            </a:r>
            <a:r>
              <a:rPr lang="ru-RU" sz="2400" b="1" dirty="0" err="1"/>
              <a:t>мистецтвознавства</a:t>
            </a:r>
            <a:r>
              <a:rPr lang="ru-RU" sz="2400" b="1" dirty="0"/>
              <a:t>. </a:t>
            </a:r>
            <a:r>
              <a:rPr lang="ru-RU" sz="2400" b="1" dirty="0" err="1"/>
              <a:t>Київ</a:t>
            </a:r>
            <a:r>
              <a:rPr lang="ru-RU" sz="2400" b="1" dirty="0"/>
              <a:t>: </a:t>
            </a:r>
            <a:r>
              <a:rPr lang="ru-RU" sz="2400" b="1" dirty="0" err="1"/>
              <a:t>Наукова</a:t>
            </a:r>
            <a:r>
              <a:rPr lang="ru-RU" sz="2400" b="1" dirty="0"/>
              <a:t> думка, 1975. С. 112—117</a:t>
            </a:r>
            <a:r>
              <a:rPr lang="ru-RU" sz="2400" b="1" dirty="0" smtClean="0"/>
              <a:t>.</a:t>
            </a:r>
          </a:p>
          <a:p>
            <a:pPr marL="457200" indent="-457200" algn="just">
              <a:buAutoNum type="arabicPeriod"/>
            </a:pPr>
            <a:r>
              <a:rPr lang="ru-RU" sz="2400" b="1" dirty="0" err="1" smtClean="0"/>
              <a:t>Надопта</a:t>
            </a:r>
            <a:r>
              <a:rPr lang="ru-RU" sz="2400" b="1" dirty="0"/>
              <a:t> А. </a:t>
            </a:r>
            <a:r>
              <a:rPr lang="ru-RU" sz="2400" b="1" dirty="0" err="1" smtClean="0"/>
              <a:t>Скриня</a:t>
            </a:r>
            <a:r>
              <a:rPr lang="ru-RU" sz="2400" b="1" dirty="0" smtClean="0"/>
              <a:t> </a:t>
            </a:r>
            <a:r>
              <a:rPr lang="ru-RU" sz="2400" b="1" dirty="0"/>
              <a:t>у </a:t>
            </a:r>
            <a:r>
              <a:rPr lang="ru-RU" sz="2400" b="1" dirty="0" err="1"/>
              <a:t>весільній</a:t>
            </a:r>
            <a:r>
              <a:rPr lang="ru-RU" sz="2400" b="1" dirty="0"/>
              <a:t> </a:t>
            </a:r>
            <a:r>
              <a:rPr lang="ru-RU" sz="2400" b="1" dirty="0" err="1"/>
              <a:t>обрядовості</a:t>
            </a:r>
            <a:r>
              <a:rPr lang="ru-RU" sz="2400" b="1" dirty="0"/>
              <a:t> </a:t>
            </a:r>
            <a:r>
              <a:rPr lang="ru-RU" sz="2400" b="1" dirty="0" err="1"/>
              <a:t>укра</a:t>
            </a:r>
            <a:r>
              <a:rPr lang="ru-RU" sz="2400" b="1" dirty="0"/>
              <a:t>- </a:t>
            </a:r>
            <a:r>
              <a:rPr lang="ru-RU" sz="2400" b="1" dirty="0" err="1"/>
              <a:t>їнців</a:t>
            </a:r>
            <a:r>
              <a:rPr lang="ru-RU" sz="2400" b="1" dirty="0"/>
              <a:t> </a:t>
            </a:r>
            <a:r>
              <a:rPr lang="ru-RU" sz="2400" b="1" dirty="0" err="1"/>
              <a:t>кінця</a:t>
            </a:r>
            <a:r>
              <a:rPr lang="ru-RU" sz="2400" b="1" dirty="0"/>
              <a:t> ХІХ — початку ХХ </a:t>
            </a:r>
            <a:r>
              <a:rPr lang="ru-RU" sz="2400" b="1" dirty="0" err="1" smtClean="0"/>
              <a:t>століття</a:t>
            </a:r>
            <a:r>
              <a:rPr lang="ru-RU" sz="2400" b="1" dirty="0" smtClean="0"/>
              <a:t>/</a:t>
            </a:r>
            <a:r>
              <a:rPr lang="ru-RU" sz="2400" b="1" dirty="0" err="1" smtClean="0"/>
              <a:t>Народознавчі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зошити</a:t>
            </a:r>
            <a:r>
              <a:rPr lang="ru-RU" sz="2400" b="1" dirty="0" smtClean="0"/>
              <a:t>.  № 2, 2020. С.323-329. </a:t>
            </a:r>
          </a:p>
          <a:p>
            <a:pPr marL="457200" indent="-457200" algn="just">
              <a:buAutoNum type="arabicPeriod"/>
            </a:pPr>
            <a:r>
              <a:rPr lang="ru-RU" sz="2400" b="1" dirty="0" smtClean="0"/>
              <a:t>Орел </a:t>
            </a:r>
            <a:r>
              <a:rPr lang="ru-RU" sz="2400" b="1" dirty="0"/>
              <a:t>Л. </a:t>
            </a:r>
            <a:r>
              <a:rPr lang="ru-RU" sz="2400" b="1" dirty="0" err="1"/>
              <a:t>Весільна</a:t>
            </a:r>
            <a:r>
              <a:rPr lang="ru-RU" sz="2400" b="1" dirty="0"/>
              <a:t> </a:t>
            </a:r>
            <a:r>
              <a:rPr lang="ru-RU" sz="2400" b="1" dirty="0" err="1"/>
              <a:t>скриня</a:t>
            </a:r>
            <a:r>
              <a:rPr lang="ru-RU" sz="2400" b="1" dirty="0"/>
              <a:t>. Українська родина: </a:t>
            </a:r>
            <a:r>
              <a:rPr lang="ru-RU" sz="2400" b="1" dirty="0" err="1" smtClean="0"/>
              <a:t>родинний</a:t>
            </a:r>
            <a:r>
              <a:rPr lang="ru-RU" sz="2400" b="1" dirty="0" smtClean="0"/>
              <a:t> </a:t>
            </a:r>
            <a:r>
              <a:rPr lang="ru-RU" sz="2400" b="1" dirty="0"/>
              <a:t>і </a:t>
            </a:r>
            <a:r>
              <a:rPr lang="ru-RU" sz="2400" b="1" dirty="0" err="1"/>
              <a:t>громадський</a:t>
            </a:r>
            <a:r>
              <a:rPr lang="ru-RU" sz="2400" b="1" dirty="0"/>
              <a:t> </a:t>
            </a:r>
            <a:r>
              <a:rPr lang="ru-RU" sz="2400" b="1" dirty="0" err="1"/>
              <a:t>побут</a:t>
            </a:r>
            <a:r>
              <a:rPr lang="ru-RU" sz="2400" b="1" dirty="0"/>
              <a:t>. </a:t>
            </a:r>
            <a:r>
              <a:rPr lang="ru-RU" sz="2400" b="1" dirty="0" err="1"/>
              <a:t>Київ</a:t>
            </a:r>
            <a:r>
              <a:rPr lang="ru-RU" sz="2400" b="1" dirty="0"/>
              <a:t>, 2000. 424 с</a:t>
            </a:r>
            <a:r>
              <a:rPr lang="ru-RU" sz="2400" b="1" dirty="0" smtClean="0"/>
              <a:t>. </a:t>
            </a:r>
          </a:p>
          <a:p>
            <a:pPr marL="457200" indent="-457200" algn="just">
              <a:buAutoNum type="arabicPeriod"/>
            </a:pPr>
            <a:r>
              <a:rPr lang="ru-RU" sz="2400" b="1" dirty="0" err="1"/>
              <a:t>Риженко</a:t>
            </a:r>
            <a:r>
              <a:rPr lang="ru-RU" sz="2400" b="1" dirty="0"/>
              <a:t> Я. </a:t>
            </a:r>
            <a:r>
              <a:rPr lang="ru-RU" sz="2400" b="1" dirty="0" err="1"/>
              <a:t>Українські</a:t>
            </a:r>
            <a:r>
              <a:rPr lang="ru-RU" sz="2400" b="1" dirty="0"/>
              <a:t> </a:t>
            </a:r>
            <a:r>
              <a:rPr lang="ru-RU" sz="2400" b="1" dirty="0" err="1"/>
              <a:t>скрині</a:t>
            </a:r>
            <a:r>
              <a:rPr lang="ru-RU" sz="2400" b="1" dirty="0" smtClean="0"/>
              <a:t>// Народна  </a:t>
            </a:r>
            <a:r>
              <a:rPr lang="ru-RU" sz="2400" b="1" dirty="0" err="1"/>
              <a:t>творчість</a:t>
            </a:r>
            <a:r>
              <a:rPr lang="ru-RU" sz="2400" b="1" dirty="0"/>
              <a:t>  та  </a:t>
            </a:r>
            <a:r>
              <a:rPr lang="ru-RU" sz="2400" b="1" dirty="0" err="1"/>
              <a:t>етнологія</a:t>
            </a:r>
            <a:r>
              <a:rPr lang="ru-RU" sz="2400" b="1" dirty="0"/>
              <a:t>.  </a:t>
            </a:r>
            <a:r>
              <a:rPr lang="ru-RU" sz="2400" b="1" dirty="0" smtClean="0"/>
              <a:t>№ 5,2016</a:t>
            </a:r>
            <a:r>
              <a:rPr lang="ru-RU" sz="2400" b="1" dirty="0"/>
              <a:t>. С.73-89</a:t>
            </a:r>
            <a:r>
              <a:rPr lang="ru-RU" sz="2400" b="1" dirty="0" smtClean="0"/>
              <a:t>.</a:t>
            </a:r>
          </a:p>
          <a:p>
            <a:pPr marL="457200" indent="-457200" algn="just">
              <a:buAutoNum type="arabicPeriod"/>
            </a:pPr>
            <a:endParaRPr lang="ru-RU" sz="2400" b="1" dirty="0" smtClean="0"/>
          </a:p>
          <a:p>
            <a:pPr marL="457200" indent="-457200" algn="just">
              <a:buAutoNum type="arabicPeriod"/>
            </a:pPr>
            <a:r>
              <a:rPr lang="ru-RU" sz="2400" b="1" dirty="0" err="1" smtClean="0"/>
              <a:t>Неопубліковані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джерела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зібрані</a:t>
            </a:r>
            <a:r>
              <a:rPr lang="ru-RU" sz="2400" b="1" dirty="0" smtClean="0"/>
              <a:t> автором </a:t>
            </a:r>
            <a:r>
              <a:rPr lang="ru-RU" sz="2400" b="1" dirty="0" err="1" smtClean="0"/>
              <a:t>від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інформантів</a:t>
            </a:r>
            <a:r>
              <a:rPr lang="ru-RU" sz="2400" b="1" dirty="0" smtClean="0"/>
              <a:t> у с. </a:t>
            </a:r>
            <a:r>
              <a:rPr lang="ru-RU" sz="2400" b="1" dirty="0" err="1" smtClean="0"/>
              <a:t>Ільковичі</a:t>
            </a:r>
            <a:r>
              <a:rPr lang="ru-RU" sz="2400" b="1" dirty="0" smtClean="0"/>
              <a:t> (</a:t>
            </a:r>
            <a:r>
              <a:rPr lang="ru-RU" sz="2400" b="1" dirty="0" err="1" smtClean="0"/>
              <a:t>січень-квітень</a:t>
            </a:r>
            <a:r>
              <a:rPr lang="ru-RU" sz="2400" b="1" dirty="0" smtClean="0"/>
              <a:t> 2023 р.)</a:t>
            </a:r>
            <a:endParaRPr lang="ru-RU" sz="2400" b="1" dirty="0"/>
          </a:p>
          <a:p>
            <a:pPr marL="457200" indent="-457200" algn="just">
              <a:buAutoNum type="arabicPeriod"/>
            </a:pPr>
            <a:endParaRPr lang="ru-RU" sz="2400" b="1" dirty="0" smtClean="0">
              <a:solidFill>
                <a:srgbClr val="002060"/>
              </a:solidFill>
            </a:endParaRPr>
          </a:p>
          <a:p>
            <a:pPr marL="457200" indent="-457200" algn="just">
              <a:buAutoNum type="arabicPeriod"/>
            </a:pPr>
            <a:endParaRPr lang="ru-RU" sz="2400" b="1" dirty="0">
              <a:solidFill>
                <a:srgbClr val="002060"/>
              </a:solidFill>
            </a:endParaRPr>
          </a:p>
          <a:p>
            <a:pPr marL="457200" indent="-457200" algn="just">
              <a:buAutoNum type="arabicPeriod"/>
            </a:pPr>
            <a:endParaRPr lang="uk-UA" sz="2400" b="1" dirty="0" smtClean="0">
              <a:solidFill>
                <a:srgbClr val="002060"/>
              </a:solidFill>
            </a:endParaRPr>
          </a:p>
          <a:p>
            <a:pPr marL="457200" indent="-457200" algn="just">
              <a:buAutoNum type="arabicPeriod"/>
            </a:pPr>
            <a:endParaRPr lang="en-US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46921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04664"/>
            <a:ext cx="5718175" cy="429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58379" y="5301208"/>
            <a:ext cx="69847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chemeClr val="accent6">
                    <a:lumMod val="50000"/>
                  </a:schemeClr>
                </a:solidFill>
              </a:rPr>
              <a:t>ДЯКУЮ ЗА УВАГУ!</a:t>
            </a:r>
            <a:endParaRPr lang="en-US" sz="40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34439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611560" y="836712"/>
            <a:ext cx="835292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dirty="0"/>
              <a:t> </a:t>
            </a:r>
            <a:r>
              <a:rPr lang="uk-UA" sz="2400" b="1" dirty="0" smtClean="0">
                <a:solidFill>
                  <a:srgbClr val="002060"/>
                </a:solidFill>
              </a:rPr>
              <a:t>МЕТА ДОСЛІДЖЕННЯ </a:t>
            </a:r>
            <a:r>
              <a:rPr lang="uk-UA" sz="2400" dirty="0" smtClean="0"/>
              <a:t>– </a:t>
            </a:r>
            <a:r>
              <a:rPr lang="uk-UA" sz="2400" dirty="0"/>
              <a:t>проаналізувати історію та особливості родинної реліквії  – </a:t>
            </a:r>
            <a:r>
              <a:rPr lang="uk-UA" sz="2400" dirty="0" err="1"/>
              <a:t>куфера</a:t>
            </a:r>
            <a:r>
              <a:rPr lang="uk-UA" sz="2400" dirty="0"/>
              <a:t>. </a:t>
            </a:r>
          </a:p>
          <a:p>
            <a:pPr algn="just"/>
            <a:r>
              <a:rPr lang="uk-UA" sz="2400" dirty="0"/>
              <a:t> </a:t>
            </a:r>
            <a:endParaRPr lang="en-US" sz="2400" dirty="0" smtClean="0"/>
          </a:p>
          <a:p>
            <a:pPr algn="just"/>
            <a:r>
              <a:rPr lang="uk-UA" sz="2400" b="1" dirty="0" smtClean="0">
                <a:solidFill>
                  <a:srgbClr val="002060"/>
                </a:solidFill>
              </a:rPr>
              <a:t>ЗАВДАННЯ</a:t>
            </a:r>
            <a:r>
              <a:rPr lang="uk-UA" sz="2400" b="1" dirty="0" smtClean="0"/>
              <a:t>,</a:t>
            </a:r>
            <a:r>
              <a:rPr lang="uk-UA" sz="2400" dirty="0" smtClean="0"/>
              <a:t> </a:t>
            </a:r>
            <a:r>
              <a:rPr lang="uk-UA" sz="2400" dirty="0"/>
              <a:t>які ставимо в ході дослідження: </a:t>
            </a:r>
            <a:endParaRPr lang="en-US" sz="2400" dirty="0" smtClean="0"/>
          </a:p>
          <a:p>
            <a:pPr marL="342900" indent="-342900" algn="just">
              <a:buFont typeface="Wingdings" pitchFamily="2" charset="2"/>
              <a:buChar char="ü"/>
            </a:pPr>
            <a:r>
              <a:rPr lang="uk-UA" sz="2400" dirty="0" smtClean="0"/>
              <a:t>з'ясувати </a:t>
            </a:r>
            <a:r>
              <a:rPr lang="uk-UA" sz="2400" dirty="0"/>
              <a:t>сутність поняття «</a:t>
            </a:r>
            <a:r>
              <a:rPr lang="uk-UA" sz="2400" dirty="0" err="1" smtClean="0"/>
              <a:t>куфер</a:t>
            </a:r>
            <a:r>
              <a:rPr lang="uk-UA" sz="2400" dirty="0" smtClean="0"/>
              <a:t>», </a:t>
            </a:r>
            <a:endParaRPr lang="en-US" sz="2400" dirty="0" smtClean="0"/>
          </a:p>
          <a:p>
            <a:pPr marL="342900" indent="-342900" algn="just">
              <a:buFont typeface="Wingdings" pitchFamily="2" charset="2"/>
              <a:buChar char="ü"/>
            </a:pPr>
            <a:r>
              <a:rPr lang="uk-UA" sz="2400" dirty="0" smtClean="0"/>
              <a:t>визначити </a:t>
            </a:r>
            <a:r>
              <a:rPr lang="uk-UA" sz="2400" dirty="0"/>
              <a:t>призначення </a:t>
            </a:r>
            <a:r>
              <a:rPr lang="uk-UA" sz="2400" dirty="0" err="1"/>
              <a:t>куфера</a:t>
            </a:r>
            <a:r>
              <a:rPr lang="uk-UA" sz="2400" dirty="0"/>
              <a:t>, </a:t>
            </a:r>
            <a:endParaRPr lang="en-US" sz="2400" dirty="0" smtClean="0"/>
          </a:p>
          <a:p>
            <a:pPr marL="342900" indent="-342900" algn="just">
              <a:buFont typeface="Wingdings" pitchFamily="2" charset="2"/>
              <a:buChar char="ü"/>
            </a:pPr>
            <a:r>
              <a:rPr lang="uk-UA" sz="2400" dirty="0" smtClean="0"/>
              <a:t>дослідити </a:t>
            </a:r>
            <a:r>
              <a:rPr lang="uk-UA" sz="2400" dirty="0"/>
              <a:t>історію появи </a:t>
            </a:r>
            <a:r>
              <a:rPr lang="uk-UA" sz="2400" dirty="0" err="1"/>
              <a:t>куфера</a:t>
            </a:r>
            <a:r>
              <a:rPr lang="uk-UA" sz="2400" dirty="0"/>
              <a:t> у моїй </a:t>
            </a:r>
            <a:r>
              <a:rPr lang="uk-UA" sz="2400" dirty="0" smtClean="0"/>
              <a:t>родині,</a:t>
            </a:r>
            <a:endParaRPr lang="en-US" sz="2400" dirty="0" smtClean="0"/>
          </a:p>
          <a:p>
            <a:pPr marL="342900" indent="-342900" algn="just">
              <a:buFont typeface="Wingdings" pitchFamily="2" charset="2"/>
              <a:buChar char="ü"/>
            </a:pPr>
            <a:r>
              <a:rPr lang="uk-UA" sz="2400" dirty="0" smtClean="0"/>
              <a:t>проаналізувати </a:t>
            </a:r>
            <a:r>
              <a:rPr lang="uk-UA" sz="2400" dirty="0"/>
              <a:t>особливості цінності цієї реліквії для родини</a:t>
            </a:r>
            <a:r>
              <a:rPr lang="uk-UA" sz="2400" dirty="0" smtClean="0"/>
              <a:t>.</a:t>
            </a:r>
            <a:endParaRPr lang="en-US" sz="2400" dirty="0" smtClean="0"/>
          </a:p>
          <a:p>
            <a:pPr algn="just"/>
            <a:endParaRPr lang="uk-UA" sz="2400" dirty="0"/>
          </a:p>
          <a:p>
            <a:pPr algn="just"/>
            <a:r>
              <a:rPr lang="uk-UA" sz="2400" b="1" dirty="0" smtClean="0">
                <a:solidFill>
                  <a:srgbClr val="002060"/>
                </a:solidFill>
              </a:rPr>
              <a:t>ОБ’ЄКТ ДОСЛІДЖЕННЯ </a:t>
            </a:r>
            <a:r>
              <a:rPr lang="uk-UA" sz="2400" dirty="0" smtClean="0"/>
              <a:t>– </a:t>
            </a:r>
            <a:r>
              <a:rPr lang="uk-UA" sz="2400" dirty="0"/>
              <a:t>реліквії моєї родини. </a:t>
            </a:r>
            <a:endParaRPr lang="en-US" sz="2400" dirty="0" smtClean="0"/>
          </a:p>
          <a:p>
            <a:pPr algn="just"/>
            <a:endParaRPr lang="en-US" sz="2400" dirty="0" smtClean="0"/>
          </a:p>
          <a:p>
            <a:pPr algn="just"/>
            <a:r>
              <a:rPr lang="uk-UA" sz="2400" b="1" dirty="0" smtClean="0">
                <a:solidFill>
                  <a:srgbClr val="002060"/>
                </a:solidFill>
              </a:rPr>
              <a:t>ПРЕДМЕТ ДОСЛІДЖЕННЯ </a:t>
            </a:r>
            <a:r>
              <a:rPr lang="uk-UA" sz="2400" dirty="0" smtClean="0"/>
              <a:t>– </a:t>
            </a:r>
            <a:r>
              <a:rPr lang="uk-UA" sz="2400" dirty="0" err="1"/>
              <a:t>куфер</a:t>
            </a:r>
            <a:r>
              <a:rPr lang="uk-UA" sz="2400" dirty="0"/>
              <a:t> як родинна реліквія.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32205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395536" y="764704"/>
            <a:ext cx="835292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b="1" dirty="0" smtClean="0">
                <a:solidFill>
                  <a:srgbClr val="002060"/>
                </a:solidFill>
              </a:rPr>
              <a:t>НОВИЗНА РОБОТИ</a:t>
            </a:r>
          </a:p>
          <a:p>
            <a:pPr algn="ctr"/>
            <a:endParaRPr lang="uk-UA" sz="2000" b="1" dirty="0" smtClean="0">
              <a:solidFill>
                <a:srgbClr val="002060"/>
              </a:solidFill>
            </a:endParaRPr>
          </a:p>
          <a:p>
            <a:pPr algn="just"/>
            <a:r>
              <a:rPr lang="uk-UA" sz="2000" dirty="0" smtClean="0"/>
              <a:t> Проведено </a:t>
            </a:r>
            <a:r>
              <a:rPr lang="uk-UA" sz="2000" dirty="0"/>
              <a:t>дослідження родинної реліквії на основі  </a:t>
            </a:r>
            <a:r>
              <a:rPr lang="uk-UA" sz="2000" dirty="0" err="1"/>
              <a:t>нововиявлених</a:t>
            </a:r>
            <a:r>
              <a:rPr lang="uk-UA" sz="2000" dirty="0"/>
              <a:t> джерел та авторського аналізу</a:t>
            </a:r>
            <a:r>
              <a:rPr lang="uk-UA" sz="2000" dirty="0" smtClean="0"/>
              <a:t>.</a:t>
            </a:r>
          </a:p>
          <a:p>
            <a:pPr algn="just"/>
            <a:endParaRPr lang="uk-UA" sz="2000" dirty="0"/>
          </a:p>
          <a:p>
            <a:pPr algn="ctr"/>
            <a:r>
              <a:rPr lang="uk-UA" sz="2000" dirty="0"/>
              <a:t> 	</a:t>
            </a:r>
            <a:r>
              <a:rPr lang="uk-UA" sz="2000" b="1" dirty="0" smtClean="0">
                <a:solidFill>
                  <a:srgbClr val="002060"/>
                </a:solidFill>
              </a:rPr>
              <a:t>ПРАКТИЧНЕ ЗНАЧЕННЯ</a:t>
            </a:r>
          </a:p>
          <a:p>
            <a:pPr algn="ctr"/>
            <a:r>
              <a:rPr lang="uk-UA" sz="2000" b="1" dirty="0" smtClean="0">
                <a:solidFill>
                  <a:srgbClr val="002060"/>
                </a:solidFill>
              </a:rPr>
              <a:t> </a:t>
            </a:r>
          </a:p>
          <a:p>
            <a:pPr algn="just"/>
            <a:r>
              <a:rPr lang="uk-UA" sz="2000" dirty="0" smtClean="0"/>
              <a:t>Матеріали </a:t>
            </a:r>
            <a:r>
              <a:rPr lang="uk-UA" sz="2000" dirty="0"/>
              <a:t>можуть бути використані для </a:t>
            </a:r>
            <a:r>
              <a:rPr lang="uk-UA" sz="2000" dirty="0" smtClean="0"/>
              <a:t>пізнання історії </a:t>
            </a:r>
            <a:r>
              <a:rPr lang="uk-UA" sz="2000" dirty="0"/>
              <a:t>рідного краю крізь призму </a:t>
            </a:r>
            <a:r>
              <a:rPr lang="uk-UA" sz="2000" dirty="0" smtClean="0"/>
              <a:t>дослідження реліквії однієї української родини</a:t>
            </a:r>
            <a:r>
              <a:rPr lang="uk-UA" sz="2000" dirty="0"/>
              <a:t>. Результати </a:t>
            </a:r>
            <a:r>
              <a:rPr lang="uk-UA" sz="2000" dirty="0" err="1"/>
              <a:t>проєкту</a:t>
            </a:r>
            <a:r>
              <a:rPr lang="uk-UA" sz="2000" dirty="0"/>
              <a:t> можуть стати основою для проведення виховного заходу «Про що розповіла скриня?» та участі у конкурсі «Мій родовід» в номінації «Родинні реліквії». 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39054">
            <a:off x="6588224" y="4499391"/>
            <a:ext cx="2017713" cy="2017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39148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149080"/>
            <a:ext cx="3685661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1135" y="1557928"/>
            <a:ext cx="432048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800" dirty="0" smtClean="0"/>
              <a:t>Моя родина походить із села </a:t>
            </a:r>
            <a:r>
              <a:rPr lang="uk-UA" sz="2800" dirty="0" err="1" smtClean="0"/>
              <a:t>Городиловичі</a:t>
            </a:r>
            <a:r>
              <a:rPr lang="uk-UA" sz="2800" dirty="0" smtClean="0"/>
              <a:t>, якого </a:t>
            </a:r>
            <a:r>
              <a:rPr lang="uk-UA" sz="2800" dirty="0" err="1" smtClean="0"/>
              <a:t>сьогоді</a:t>
            </a:r>
            <a:r>
              <a:rPr lang="uk-UA" sz="2800" dirty="0" smtClean="0"/>
              <a:t> немає на карті, бо воно було спалене у році, як і 37 інших сіл </a:t>
            </a:r>
            <a:r>
              <a:rPr lang="uk-UA" sz="2800" dirty="0" err="1" smtClean="0"/>
              <a:t>Сокальщини</a:t>
            </a:r>
            <a:r>
              <a:rPr lang="uk-UA" sz="2800" dirty="0" smtClean="0"/>
              <a:t>. </a:t>
            </a:r>
          </a:p>
          <a:p>
            <a:pPr algn="just"/>
            <a:r>
              <a:rPr lang="uk-UA" sz="2800" dirty="0" smtClean="0"/>
              <a:t>Родині довелося зазнати поневірянь.</a:t>
            </a:r>
            <a:endParaRPr lang="en-US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6056" y="260648"/>
            <a:ext cx="3641735" cy="3007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8637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32656"/>
            <a:ext cx="4701118" cy="23858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854" y="3573016"/>
            <a:ext cx="4644008" cy="30737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кутник 4"/>
          <p:cNvSpPr/>
          <p:nvPr/>
        </p:nvSpPr>
        <p:spPr>
          <a:xfrm>
            <a:off x="5148064" y="620688"/>
            <a:ext cx="3682815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/>
              <a:t>КУФЕР — </a:t>
            </a:r>
            <a:r>
              <a:rPr lang="ru-RU" sz="2000" dirty="0" err="1"/>
              <a:t>дерев’яний</a:t>
            </a:r>
            <a:r>
              <a:rPr lang="ru-RU" sz="2000" dirty="0"/>
              <a:t> ящик з </a:t>
            </a:r>
            <a:r>
              <a:rPr lang="ru-RU" sz="2000" dirty="0" err="1"/>
              <a:t>віком</a:t>
            </a:r>
            <a:r>
              <a:rPr lang="ru-RU" sz="2000" dirty="0"/>
              <a:t> та </a:t>
            </a:r>
            <a:r>
              <a:rPr lang="ru-RU" sz="2000" dirty="0" err="1"/>
              <a:t>прискринком</a:t>
            </a:r>
            <a:r>
              <a:rPr lang="ru-RU" sz="2000" dirty="0" smtClean="0"/>
              <a:t>.</a:t>
            </a:r>
          </a:p>
          <a:p>
            <a:pPr algn="ctr"/>
            <a:endParaRPr lang="ru-RU" sz="2000" dirty="0" smtClean="0"/>
          </a:p>
          <a:p>
            <a:pPr algn="ctr"/>
            <a:r>
              <a:rPr lang="ru-RU" sz="2000" dirty="0" smtClean="0"/>
              <a:t>Слово </a:t>
            </a:r>
            <a:r>
              <a:rPr lang="ru-RU" sz="2000" dirty="0" err="1"/>
              <a:t>пішло</a:t>
            </a:r>
            <a:r>
              <a:rPr lang="ru-RU" sz="2000" dirty="0"/>
              <a:t> </a:t>
            </a:r>
            <a:r>
              <a:rPr lang="ru-RU" sz="2000" dirty="0" err="1"/>
              <a:t>від</a:t>
            </a:r>
            <a:r>
              <a:rPr lang="ru-RU" sz="2000" dirty="0"/>
              <a:t> </a:t>
            </a:r>
            <a:r>
              <a:rPr lang="ru-RU" sz="2000" dirty="0" err="1"/>
              <a:t>німецького</a:t>
            </a:r>
            <a:r>
              <a:rPr lang="ru-RU" sz="2000" dirty="0"/>
              <a:t> </a:t>
            </a:r>
            <a:r>
              <a:rPr lang="en-US" sz="2000" dirty="0" err="1"/>
              <a:t>Koffer</a:t>
            </a:r>
            <a:r>
              <a:rPr lang="en-US" sz="2000" dirty="0"/>
              <a:t>, </a:t>
            </a:r>
            <a:r>
              <a:rPr lang="ru-RU" sz="2000" dirty="0" err="1"/>
              <a:t>тобто</a:t>
            </a:r>
            <a:r>
              <a:rPr lang="ru-RU" sz="2000" dirty="0"/>
              <a:t>, «</a:t>
            </a:r>
            <a:r>
              <a:rPr lang="ru-RU" sz="2000" dirty="0" err="1"/>
              <a:t>валіза</a:t>
            </a:r>
            <a:r>
              <a:rPr lang="ru-RU" sz="2000" dirty="0"/>
              <a:t>»</a:t>
            </a:r>
            <a:endParaRPr lang="ru-RU" sz="2000" dirty="0" smtClean="0"/>
          </a:p>
          <a:p>
            <a:pPr algn="ctr"/>
            <a:endParaRPr lang="ru-RU" sz="2000" dirty="0"/>
          </a:p>
          <a:p>
            <a:pPr algn="ctr"/>
            <a:r>
              <a:rPr lang="ru-RU" sz="2000" dirty="0" err="1" smtClean="0"/>
              <a:t>Згадується</a:t>
            </a:r>
            <a:r>
              <a:rPr lang="ru-RU" sz="2000" dirty="0" smtClean="0"/>
              <a:t> як </a:t>
            </a:r>
            <a:r>
              <a:rPr lang="ru-RU" sz="2000" dirty="0" err="1" smtClean="0"/>
              <a:t>скриня</a:t>
            </a:r>
            <a:r>
              <a:rPr lang="ru-RU" sz="2000" dirty="0" smtClean="0"/>
              <a:t>, кофр, рундук, сундук</a:t>
            </a:r>
          </a:p>
          <a:p>
            <a:pPr algn="ctr"/>
            <a:endParaRPr lang="ru-RU" sz="2000" dirty="0"/>
          </a:p>
          <a:p>
            <a:pPr algn="ctr"/>
            <a:r>
              <a:rPr lang="ru-RU" sz="2000" dirty="0" err="1"/>
              <a:t>Виготовляли</a:t>
            </a:r>
            <a:r>
              <a:rPr lang="ru-RU" sz="2000" dirty="0"/>
              <a:t> </a:t>
            </a:r>
            <a:r>
              <a:rPr lang="ru-RU" sz="2000" dirty="0" err="1"/>
              <a:t>куфери</a:t>
            </a:r>
            <a:r>
              <a:rPr lang="ru-RU" sz="2000" dirty="0"/>
              <a:t> з </a:t>
            </a:r>
            <a:r>
              <a:rPr lang="ru-RU" sz="2000" dirty="0" err="1"/>
              <a:t>липи</a:t>
            </a:r>
            <a:r>
              <a:rPr lang="ru-RU" sz="2000" dirty="0"/>
              <a:t>, </a:t>
            </a:r>
            <a:r>
              <a:rPr lang="ru-RU" sz="2000" dirty="0" err="1"/>
              <a:t>тополі</a:t>
            </a:r>
            <a:r>
              <a:rPr lang="ru-RU" sz="2000" dirty="0"/>
              <a:t>, </a:t>
            </a:r>
            <a:r>
              <a:rPr lang="ru-RU" sz="2000" dirty="0" err="1"/>
              <a:t>берези</a:t>
            </a:r>
            <a:r>
              <a:rPr lang="ru-RU" sz="2000" dirty="0"/>
              <a:t>, </a:t>
            </a:r>
            <a:r>
              <a:rPr lang="ru-RU" sz="2000" dirty="0" err="1"/>
              <a:t>вільхи</a:t>
            </a:r>
            <a:r>
              <a:rPr lang="ru-RU" sz="2000" dirty="0"/>
              <a:t>, </a:t>
            </a:r>
            <a:r>
              <a:rPr lang="ru-RU" sz="2000" dirty="0" err="1"/>
              <a:t>верби</a:t>
            </a:r>
            <a:r>
              <a:rPr lang="ru-RU" sz="2000" dirty="0" smtClean="0"/>
              <a:t>.</a:t>
            </a:r>
          </a:p>
          <a:p>
            <a:pPr algn="ctr"/>
            <a:endParaRPr lang="ru-RU" sz="2000" dirty="0" smtClean="0"/>
          </a:p>
          <a:p>
            <a:pPr algn="ctr"/>
            <a:r>
              <a:rPr lang="ru-RU" sz="2000" b="1" dirty="0" smtClean="0"/>
              <a:t>ДОСЛІДНИКИ:</a:t>
            </a:r>
            <a:r>
              <a:rPr lang="ru-RU" sz="2000" dirty="0" smtClean="0"/>
              <a:t> </a:t>
            </a:r>
            <a:r>
              <a:rPr lang="ru-RU" sz="2000" dirty="0" err="1" smtClean="0"/>
              <a:t>Антін</a:t>
            </a:r>
            <a:r>
              <a:rPr lang="ru-RU" sz="2000" dirty="0" smtClean="0"/>
              <a:t> </a:t>
            </a:r>
            <a:r>
              <a:rPr lang="ru-RU" sz="2000" dirty="0" err="1" smtClean="0"/>
              <a:t>Будзан</a:t>
            </a:r>
            <a:r>
              <a:rPr lang="ru-RU" sz="2000" dirty="0" smtClean="0"/>
              <a:t>, </a:t>
            </a:r>
            <a:r>
              <a:rPr lang="ru-RU" sz="2000" dirty="0" err="1" smtClean="0"/>
              <a:t>Лідія</a:t>
            </a:r>
            <a:r>
              <a:rPr lang="ru-RU" sz="2000" dirty="0" smtClean="0"/>
              <a:t> Орел, </a:t>
            </a:r>
            <a:r>
              <a:rPr lang="ru-RU" sz="2000" dirty="0" err="1" smtClean="0"/>
              <a:t>Яків</a:t>
            </a:r>
            <a:r>
              <a:rPr lang="ru-RU" sz="2000" dirty="0" smtClean="0"/>
              <a:t> </a:t>
            </a:r>
            <a:r>
              <a:rPr lang="ru-RU" sz="2000" dirty="0" err="1" smtClean="0"/>
              <a:t>Риженко</a:t>
            </a:r>
            <a:r>
              <a:rPr lang="ru-RU" sz="2000" dirty="0" smtClean="0"/>
              <a:t>, </a:t>
            </a:r>
            <a:r>
              <a:rPr lang="ru-RU" sz="2000" dirty="0" err="1" smtClean="0"/>
              <a:t>Андріана</a:t>
            </a:r>
            <a:r>
              <a:rPr lang="ru-RU" sz="2000" dirty="0" smtClean="0"/>
              <a:t> </a:t>
            </a:r>
            <a:r>
              <a:rPr lang="ru-RU" sz="2000" dirty="0" err="1" smtClean="0"/>
              <a:t>Надопта</a:t>
            </a:r>
            <a:r>
              <a:rPr lang="ru-RU" sz="2000" dirty="0" smtClean="0"/>
              <a:t>, </a:t>
            </a:r>
            <a:r>
              <a:rPr lang="ru-RU" sz="2000" dirty="0" err="1" smtClean="0"/>
              <a:t>Тетяна</a:t>
            </a:r>
            <a:r>
              <a:rPr lang="ru-RU" sz="2000" dirty="0" smtClean="0"/>
              <a:t> </a:t>
            </a:r>
            <a:r>
              <a:rPr lang="ru-RU" sz="2000" dirty="0" err="1" smtClean="0"/>
              <a:t>Пуларія</a:t>
            </a:r>
            <a:r>
              <a:rPr lang="ru-RU" sz="2000" dirty="0" smtClean="0"/>
              <a:t>  та </a:t>
            </a:r>
            <a:r>
              <a:rPr lang="ru-RU" sz="2000" dirty="0" err="1" smtClean="0"/>
              <a:t>ін</a:t>
            </a:r>
            <a:r>
              <a:rPr lang="ru-RU" sz="2000" dirty="0" smtClean="0"/>
              <a:t>. </a:t>
            </a:r>
            <a:endParaRPr lang="ru-RU" sz="2000" dirty="0"/>
          </a:p>
          <a:p>
            <a:pPr algn="ctr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2520140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323528" y="116632"/>
            <a:ext cx="8568952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002060"/>
                </a:solidFill>
                <a:latin typeface="+mj-lt"/>
              </a:rPr>
              <a:t>      КУФЕР (СКРИНЯ) </a:t>
            </a:r>
            <a:r>
              <a:rPr lang="en-US" sz="2800" b="1" dirty="0" smtClean="0">
                <a:solidFill>
                  <a:srgbClr val="002060"/>
                </a:solidFill>
                <a:latin typeface="+mj-lt"/>
              </a:rPr>
              <a:t>- </a:t>
            </a:r>
            <a:r>
              <a:rPr lang="uk-UA" sz="2800" b="1" dirty="0" smtClean="0">
                <a:solidFill>
                  <a:srgbClr val="002060"/>
                </a:solidFill>
                <a:latin typeface="+mj-lt"/>
              </a:rPr>
              <a:t>ВАЖЛИВИЙ </a:t>
            </a:r>
          </a:p>
          <a:p>
            <a:pPr algn="ctr"/>
            <a:r>
              <a:rPr lang="uk-UA" sz="2800" b="1" dirty="0" smtClean="0">
                <a:solidFill>
                  <a:srgbClr val="002060"/>
                </a:solidFill>
                <a:latin typeface="+mj-lt"/>
              </a:rPr>
              <a:t>        ЕЛЕМЕНТ ЖИТЛА</a:t>
            </a:r>
          </a:p>
          <a:p>
            <a:pPr algn="ctr"/>
            <a:endParaRPr lang="uk-UA" sz="2400" b="1" dirty="0" smtClean="0">
              <a:solidFill>
                <a:schemeClr val="bg2">
                  <a:lumMod val="50000"/>
                </a:schemeClr>
              </a:solidFill>
              <a:latin typeface="+mj-lt"/>
            </a:endParaRPr>
          </a:p>
          <a:p>
            <a:pPr algn="ctr"/>
            <a:r>
              <a:rPr lang="uk-UA" sz="2400" b="1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ФУНКЦІЇ КУФЕРА:</a:t>
            </a:r>
          </a:p>
          <a:p>
            <a:pPr marL="285750" indent="-285750" algn="ctr">
              <a:buFont typeface="Wingdings" pitchFamily="2" charset="2"/>
              <a:buChar char="Ø"/>
            </a:pPr>
            <a:r>
              <a:rPr lang="uk-UA" sz="2400" dirty="0" smtClean="0">
                <a:latin typeface="+mj-lt"/>
              </a:rPr>
              <a:t>місце для зберігання одягу, рушників, хусток та інших побутових речей, </a:t>
            </a:r>
          </a:p>
          <a:p>
            <a:pPr marL="285750" indent="-285750" algn="ctr">
              <a:buFont typeface="Wingdings" pitchFamily="2" charset="2"/>
              <a:buChar char="Ø"/>
            </a:pPr>
            <a:r>
              <a:rPr lang="uk-UA" sz="2400" dirty="0" smtClean="0">
                <a:latin typeface="+mj-lt"/>
              </a:rPr>
              <a:t>спальне місце, </a:t>
            </a:r>
          </a:p>
          <a:p>
            <a:pPr marL="285750" indent="-285750" algn="ctr">
              <a:buFont typeface="Wingdings" pitchFamily="2" charset="2"/>
              <a:buChar char="Ø"/>
            </a:pPr>
            <a:r>
              <a:rPr lang="uk-UA" sz="2400" dirty="0" smtClean="0">
                <a:latin typeface="+mj-lt"/>
              </a:rPr>
              <a:t>стіл,</a:t>
            </a:r>
          </a:p>
          <a:p>
            <a:pPr marL="285750" indent="-285750" algn="ctr">
              <a:buFont typeface="Wingdings" pitchFamily="2" charset="2"/>
              <a:buChar char="Ø"/>
            </a:pPr>
            <a:r>
              <a:rPr lang="uk-UA" sz="2400" dirty="0" smtClean="0">
                <a:latin typeface="+mj-lt"/>
              </a:rPr>
              <a:t>невід’ємний складник дівочого приданого, </a:t>
            </a:r>
          </a:p>
          <a:p>
            <a:pPr marL="285750" indent="-285750" algn="ctr">
              <a:buFont typeface="Wingdings" pitchFamily="2" charset="2"/>
              <a:buChar char="Ø"/>
            </a:pPr>
            <a:r>
              <a:rPr lang="uk-UA" sz="2400" dirty="0" smtClean="0">
                <a:latin typeface="+mj-lt"/>
              </a:rPr>
              <a:t>місце зберігання самого приданого.</a:t>
            </a:r>
            <a:endParaRPr lang="en-US" sz="2400" dirty="0">
              <a:latin typeface="+mj-lt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161" y="4093468"/>
            <a:ext cx="3428314" cy="24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9961" y="4158169"/>
            <a:ext cx="3601921" cy="2385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89613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81775E6C-9FE7-4AE4-ABE7-2568D95DEA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6F1D8699-067D-4768-9F87-3E302B3797B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E8A66062-E0FE-4EE7-9840-EC05B87ACF4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>
            <a:off x="0" y="0"/>
            <a:ext cx="3268980" cy="5334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xmlns="" id="{70625756-B085-E233-E910-DB268F5DEC17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75404" y="141219"/>
            <a:ext cx="6794973" cy="5184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/>
          <a:p>
            <a:pPr marL="0" indent="0">
              <a:buNone/>
            </a:pPr>
            <a:r>
              <a:rPr lang="uk-UA" b="1" dirty="0"/>
              <a:t>     </a:t>
            </a:r>
            <a:r>
              <a:rPr lang="uk-UA" sz="4000" b="1" dirty="0" smtClean="0">
                <a:solidFill>
                  <a:srgbClr val="002060"/>
                </a:solidFill>
              </a:rPr>
              <a:t>ІСТОРІЯ ПОЯВИ КУФЕРА В МОЇЙ РОДИНІ</a:t>
            </a:r>
          </a:p>
          <a:p>
            <a:pPr marL="0" indent="0">
              <a:buNone/>
            </a:pPr>
            <a:endParaRPr lang="uk-UA" sz="4000" b="1" dirty="0" err="1"/>
          </a:p>
          <a:p>
            <a:pPr marL="342900" indent="-342900" algn="just">
              <a:buFont typeface="Wingdings" panose="020B0604020202020204" pitchFamily="34" charset="0"/>
              <a:buChar char="§"/>
            </a:pPr>
            <a:r>
              <a:rPr lang="uk-UA" dirty="0"/>
              <a:t> </a:t>
            </a:r>
            <a:r>
              <a:rPr lang="uk-UA" sz="3600" dirty="0" smtClean="0"/>
              <a:t>Виготовлення </a:t>
            </a:r>
            <a:r>
              <a:rPr lang="uk-UA" sz="3600" dirty="0"/>
              <a:t>цього </a:t>
            </a:r>
            <a:r>
              <a:rPr lang="uk-UA" sz="3600" dirty="0" err="1"/>
              <a:t>куфера</a:t>
            </a:r>
            <a:r>
              <a:rPr lang="uk-UA" sz="3600" dirty="0"/>
              <a:t> припадає на кінець ХІХ століття. </a:t>
            </a:r>
            <a:endParaRPr lang="uk-UA" sz="3600" dirty="0" smtClean="0"/>
          </a:p>
          <a:p>
            <a:pPr marL="342900" indent="-342900" algn="just">
              <a:buFont typeface="Wingdings" panose="020B0604020202020204" pitchFamily="34" charset="0"/>
              <a:buChar char="§"/>
            </a:pPr>
            <a:r>
              <a:rPr lang="uk-UA" sz="3600" dirty="0" smtClean="0"/>
              <a:t>Дерев'яна </a:t>
            </a:r>
            <a:r>
              <a:rPr lang="uk-UA" sz="3600" dirty="0"/>
              <a:t>скриня передалася у спадок бабі моєї бабусі </a:t>
            </a:r>
            <a:r>
              <a:rPr lang="uk-UA" sz="3600" dirty="0" smtClean="0"/>
              <a:t>Наді,</a:t>
            </a:r>
            <a:r>
              <a:rPr lang="uk-UA" sz="3600" dirty="0"/>
              <a:t> яку звали </a:t>
            </a:r>
            <a:r>
              <a:rPr lang="uk-UA" sz="3600" dirty="0" smtClean="0"/>
              <a:t>Текля, </a:t>
            </a:r>
            <a:r>
              <a:rPr lang="uk-UA" sz="3600" dirty="0"/>
              <a:t>від її </a:t>
            </a:r>
            <a:r>
              <a:rPr lang="uk-UA" sz="3600" dirty="0" smtClean="0"/>
              <a:t>батьків.</a:t>
            </a:r>
            <a:endParaRPr lang="uk-UA" sz="3600" dirty="0"/>
          </a:p>
          <a:p>
            <a:pPr marL="571500" indent="-571500" algn="just">
              <a:buFont typeface="Wingdings" panose="020B0604020202020204" pitchFamily="34" charset="0"/>
              <a:buChar char="§"/>
            </a:pPr>
            <a:r>
              <a:rPr lang="uk-UA" sz="3600" dirty="0"/>
              <a:t>   Через кілька років Текля вийшла заміж за </a:t>
            </a:r>
            <a:r>
              <a:rPr lang="uk-UA" sz="3600" dirty="0" smtClean="0"/>
              <a:t>Якова, </a:t>
            </a:r>
            <a:r>
              <a:rPr lang="uk-UA" sz="3600" dirty="0"/>
              <a:t>згодом у них народилися </a:t>
            </a:r>
            <a:r>
              <a:rPr lang="uk-UA" sz="3600" dirty="0" smtClean="0"/>
              <a:t>діти, </a:t>
            </a:r>
            <a:r>
              <a:rPr lang="uk-UA" sz="3600" dirty="0"/>
              <a:t>тож потрібно було більше </a:t>
            </a:r>
            <a:r>
              <a:rPr lang="uk-UA" sz="3600" dirty="0" smtClean="0"/>
              <a:t>місця.</a:t>
            </a:r>
            <a:endParaRPr lang="uk-UA" sz="3600" dirty="0"/>
          </a:p>
          <a:p>
            <a:pPr marL="571500" indent="-571500" algn="just">
              <a:buFont typeface="Wingdings" panose="020B0604020202020204" pitchFamily="34" charset="0"/>
              <a:buChar char="§"/>
            </a:pPr>
            <a:r>
              <a:rPr lang="uk-UA" sz="3600" dirty="0"/>
              <a:t>Перед першою світовою </a:t>
            </a:r>
            <a:r>
              <a:rPr lang="uk-UA" sz="3600" dirty="0" smtClean="0"/>
              <a:t>війною батьки </a:t>
            </a:r>
            <a:r>
              <a:rPr lang="uk-UA" sz="3600" dirty="0"/>
              <a:t>моєї прабаби купили хатину у </a:t>
            </a:r>
            <a:r>
              <a:rPr lang="uk-UA" sz="3600" dirty="0" err="1"/>
              <a:t>с.Ульвівок</a:t>
            </a:r>
            <a:r>
              <a:rPr lang="uk-UA" sz="3600" dirty="0"/>
              <a:t>  і </a:t>
            </a:r>
            <a:r>
              <a:rPr lang="uk-UA" sz="3600" dirty="0" smtClean="0"/>
              <a:t>переїхали </a:t>
            </a:r>
            <a:r>
              <a:rPr lang="uk-UA" sz="3600" dirty="0"/>
              <a:t>жити зі своїми </a:t>
            </a:r>
            <a:r>
              <a:rPr lang="uk-UA" sz="3600" dirty="0" smtClean="0"/>
              <a:t>дітьми.</a:t>
            </a:r>
            <a:endParaRPr lang="uk-UA" sz="3600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7A364443-B44B-44C9-B8C4-AED23CB6215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>
            <a:off x="0" y="-10633"/>
            <a:ext cx="1048578" cy="4450553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B3087726-EFA7-48B6-8527-80902BB5587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 flipV="1">
            <a:off x="7711890" y="-10633"/>
            <a:ext cx="1432111" cy="5054774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384CA14D-52DC-4F3C-A1CE-235B99A179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 flipV="1">
            <a:off x="4876800" y="1"/>
            <a:ext cx="4267200" cy="163342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A3B4C179-2540-4304-9C9C-2AAAA53EFD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 flipV="1">
            <a:off x="0" y="5718313"/>
            <a:ext cx="4018318" cy="115032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C5950BAB-F521-4A52-A263-D105789771E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>
            <a:off x="6584674" y="6033977"/>
            <a:ext cx="2559326" cy="834656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6288" y="4850920"/>
            <a:ext cx="2017713" cy="2017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36777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81775E6C-9FE7-4AE4-ABE7-2568D95DEA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8AAE0423-BDD0-446E-8E7E-AD39C661C9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6954"/>
            <a:ext cx="9144000" cy="685104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1F4B48C8-2A0F-488D-AD2B-8302238506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>
            <a:off x="3357862" y="0"/>
            <a:ext cx="566624" cy="68580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B1EF685-39B0-7D66-E329-89568B668B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642" y="332656"/>
            <a:ext cx="3384934" cy="2448272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uk-UA" dirty="0">
                <a:solidFill>
                  <a:srgbClr val="002060"/>
                </a:solidFill>
              </a:rPr>
              <a:t>Подальша доля </a:t>
            </a:r>
            <a:r>
              <a:rPr lang="uk-UA" dirty="0" err="1">
                <a:solidFill>
                  <a:srgbClr val="002060"/>
                </a:solidFill>
              </a:rPr>
              <a:t>куфера</a:t>
            </a:r>
            <a:r>
              <a:rPr lang="uk-UA" dirty="0">
                <a:solidFill>
                  <a:srgbClr val="002060"/>
                </a:solidFill>
              </a:rPr>
              <a:t> 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C6BEB5BD-6C08-40C8-8912-A7FAB7C45A9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3670530" y="0"/>
            <a:ext cx="242046" cy="68580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xmlns="" id="{86C8D74D-F0CF-C9C6-8DE5-D5F5000B14B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348264" y="533400"/>
            <a:ext cx="4262336" cy="5771481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uk-UA" dirty="0"/>
              <a:t>При переїзді скриня неабияк </a:t>
            </a:r>
            <a:r>
              <a:rPr lang="uk-UA" dirty="0" smtClean="0"/>
              <a:t>пригодилася, </a:t>
            </a:r>
            <a:r>
              <a:rPr lang="uk-UA" dirty="0"/>
              <a:t>адже нею було дуже зручно перевозити </a:t>
            </a:r>
            <a:r>
              <a:rPr lang="uk-UA" dirty="0" smtClean="0"/>
              <a:t>речі, </a:t>
            </a:r>
            <a:r>
              <a:rPr lang="uk-UA" dirty="0"/>
              <a:t>тому </a:t>
            </a:r>
            <a:r>
              <a:rPr lang="uk-UA" dirty="0" smtClean="0"/>
              <a:t>що, </a:t>
            </a:r>
            <a:r>
              <a:rPr lang="uk-UA" dirty="0"/>
              <a:t>вона є на коліщатах і її можна прикріпити до </a:t>
            </a:r>
            <a:r>
              <a:rPr lang="uk-UA" dirty="0" smtClean="0"/>
              <a:t>воза. </a:t>
            </a:r>
            <a:r>
              <a:rPr lang="uk-UA" dirty="0"/>
              <a:t>Текля з чоловіком перевозили в ній усі найцінніші </a:t>
            </a:r>
            <a:r>
              <a:rPr lang="uk-UA" dirty="0" smtClean="0"/>
              <a:t>речі.</a:t>
            </a:r>
            <a:endParaRPr lang="uk-UA" dirty="0"/>
          </a:p>
          <a:p>
            <a:pPr algn="ctr"/>
            <a:r>
              <a:rPr lang="uk-UA" dirty="0"/>
              <a:t>Перед </a:t>
            </a:r>
            <a:r>
              <a:rPr lang="uk-UA" dirty="0" smtClean="0"/>
              <a:t>Другою </a:t>
            </a:r>
            <a:r>
              <a:rPr lang="uk-UA" dirty="0"/>
              <a:t>світовою війною </a:t>
            </a:r>
            <a:r>
              <a:rPr lang="uk-UA" dirty="0" smtClean="0"/>
              <a:t>предки, </a:t>
            </a:r>
            <a:r>
              <a:rPr lang="uk-UA" dirty="0"/>
              <a:t>тікаючи від лиха до далеких </a:t>
            </a:r>
            <a:r>
              <a:rPr lang="uk-UA" dirty="0" smtClean="0"/>
              <a:t>родичів, </a:t>
            </a:r>
            <a:r>
              <a:rPr lang="uk-UA" dirty="0"/>
              <a:t>також взяли із собою </a:t>
            </a:r>
            <a:r>
              <a:rPr lang="uk-UA" dirty="0" err="1" smtClean="0"/>
              <a:t>куфер</a:t>
            </a:r>
            <a:r>
              <a:rPr lang="uk-UA" dirty="0" smtClean="0"/>
              <a:t>, </a:t>
            </a:r>
            <a:r>
              <a:rPr lang="uk-UA" dirty="0"/>
              <a:t>бо вони не могли його </a:t>
            </a:r>
            <a:r>
              <a:rPr lang="uk-UA" dirty="0" smtClean="0"/>
              <a:t>лишити, </a:t>
            </a:r>
            <a:r>
              <a:rPr lang="uk-UA" dirty="0"/>
              <a:t>адже він був їм дорогий як пам'ять і також дуже </a:t>
            </a:r>
            <a:r>
              <a:rPr lang="uk-UA" dirty="0" smtClean="0"/>
              <a:t>зручний.</a:t>
            </a:r>
            <a:endParaRPr lang="uk-UA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28728"/>
            <a:ext cx="4302958" cy="311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40604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Місце для вмісту 2">
            <a:extLst>
              <a:ext uri="{FF2B5EF4-FFF2-40B4-BE49-F238E27FC236}">
                <a16:creationId xmlns:a16="http://schemas.microsoft.com/office/drawing/2014/main" xmlns="" id="{14EBF45B-EA4C-20A5-7077-8A23CBE7C6BF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551572730"/>
              </p:ext>
            </p:extLst>
          </p:nvPr>
        </p:nvGraphicFramePr>
        <p:xfrm>
          <a:off x="91656" y="183629"/>
          <a:ext cx="7429500" cy="4024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7" name="Рисунок 17" descr="Зображення, що містить у приміщенні&#10;&#10;Опис створено автоматично">
            <a:extLst>
              <a:ext uri="{FF2B5EF4-FFF2-40B4-BE49-F238E27FC236}">
                <a16:creationId xmlns:a16="http://schemas.microsoft.com/office/drawing/2014/main" xmlns="" id="{85F65320-D21A-098F-A20B-BDEF1132C95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55875" y="3973385"/>
            <a:ext cx="3944427" cy="246244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893871910"/>
      </p:ext>
    </p:extLst>
  </p:cSld>
  <p:clrMapOvr>
    <a:masterClrMapping/>
  </p:clrMapOvr>
</p:sld>
</file>

<file path=ppt/theme/theme1.xml><?xml version="1.0" encoding="utf-8"?>
<a:theme xmlns:a="http://schemas.openxmlformats.org/drawingml/2006/main" name="Повітряний потік">
  <a:themeElements>
    <a:clrScheme name="Повітряний поті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Повітряний поті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овітряний поті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329</TotalTime>
  <Words>784</Words>
  <Application>Microsoft Office PowerPoint</Application>
  <PresentationFormat>Екран (4:3)</PresentationFormat>
  <Paragraphs>94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15</vt:i4>
      </vt:variant>
    </vt:vector>
  </HeadingPairs>
  <TitlesOfParts>
    <vt:vector size="16" baseType="lpstr">
      <vt:lpstr>Повітряний потік</vt:lpstr>
      <vt:lpstr>Куфер – старовинна реліквія моєї родини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Подальша доля куфера </vt:lpstr>
      <vt:lpstr>Презентація PowerPoint</vt:lpstr>
      <vt:lpstr>Презентація PowerPoint</vt:lpstr>
      <vt:lpstr>Презентація PowerPoint</vt:lpstr>
      <vt:lpstr>Презентація PowerPoint</vt:lpstr>
      <vt:lpstr>ВИСНОВКИ  Чи може бути така скриня корисною у наші дні ?</vt:lpstr>
      <vt:lpstr>Презентація PowerPoint</vt:lpstr>
      <vt:lpstr>Презентація PowerPoint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Скриня – реліквія моєї родини</dc:title>
  <dc:creator>SVITLANA</dc:creator>
  <cp:lastModifiedBy>SVITLANA</cp:lastModifiedBy>
  <cp:revision>34</cp:revision>
  <dcterms:created xsi:type="dcterms:W3CDTF">2023-04-04T13:56:36Z</dcterms:created>
  <dcterms:modified xsi:type="dcterms:W3CDTF">2023-04-13T08:46:09Z</dcterms:modified>
</cp:coreProperties>
</file>