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72" r:id="rId6"/>
    <p:sldId id="274" r:id="rId7"/>
    <p:sldId id="282" r:id="rId8"/>
    <p:sldId id="275" r:id="rId9"/>
    <p:sldId id="276" r:id="rId10"/>
    <p:sldId id="277" r:id="rId11"/>
    <p:sldId id="281" r:id="rId12"/>
    <p:sldId id="278" r:id="rId13"/>
    <p:sldId id="279" r:id="rId14"/>
    <p:sldId id="283" r:id="rId15"/>
    <p:sldId id="268" r:id="rId16"/>
    <p:sldId id="269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FBED-ABF1-42B1-B0CC-4C265E27675B}" type="datetimeFigureOut">
              <a:rPr lang="uk-UA" smtClean="0"/>
              <a:pPr/>
              <a:t>04.04.2023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1667-361B-4FC3-85C1-F435A803FED8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FBED-ABF1-42B1-B0CC-4C265E27675B}" type="datetimeFigureOut">
              <a:rPr lang="uk-UA" smtClean="0"/>
              <a:pPr/>
              <a:t>04.04.2023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1667-361B-4FC3-85C1-F435A803FED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FBED-ABF1-42B1-B0CC-4C265E27675B}" type="datetimeFigureOut">
              <a:rPr lang="uk-UA" smtClean="0"/>
              <a:pPr/>
              <a:t>04.04.2023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1667-361B-4FC3-85C1-F435A803FED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FBED-ABF1-42B1-B0CC-4C265E27675B}" type="datetimeFigureOut">
              <a:rPr lang="uk-UA" smtClean="0"/>
              <a:pPr/>
              <a:t>04.04.2023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1667-361B-4FC3-85C1-F435A803FED8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FBED-ABF1-42B1-B0CC-4C265E27675B}" type="datetimeFigureOut">
              <a:rPr lang="uk-UA" smtClean="0"/>
              <a:pPr/>
              <a:t>04.04.2023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1667-361B-4FC3-85C1-F435A803FED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FBED-ABF1-42B1-B0CC-4C265E27675B}" type="datetimeFigureOut">
              <a:rPr lang="uk-UA" smtClean="0"/>
              <a:pPr/>
              <a:t>04.04.2023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1667-361B-4FC3-85C1-F435A803FED8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FBED-ABF1-42B1-B0CC-4C265E27675B}" type="datetimeFigureOut">
              <a:rPr lang="uk-UA" smtClean="0"/>
              <a:pPr/>
              <a:t>04.04.2023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1667-361B-4FC3-85C1-F435A803FED8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FBED-ABF1-42B1-B0CC-4C265E27675B}" type="datetimeFigureOut">
              <a:rPr lang="uk-UA" smtClean="0"/>
              <a:pPr/>
              <a:t>04.04.2023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1667-361B-4FC3-85C1-F435A803FED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FBED-ABF1-42B1-B0CC-4C265E27675B}" type="datetimeFigureOut">
              <a:rPr lang="uk-UA" smtClean="0"/>
              <a:pPr/>
              <a:t>04.04.2023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1667-361B-4FC3-85C1-F435A803FED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FBED-ABF1-42B1-B0CC-4C265E27675B}" type="datetimeFigureOut">
              <a:rPr lang="uk-UA" smtClean="0"/>
              <a:pPr/>
              <a:t>04.04.2023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1667-361B-4FC3-85C1-F435A803FED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FBED-ABF1-42B1-B0CC-4C265E27675B}" type="datetimeFigureOut">
              <a:rPr lang="uk-UA" smtClean="0"/>
              <a:pPr/>
              <a:t>04.04.2023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1667-361B-4FC3-85C1-F435A803FED8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8EFBED-ABF1-42B1-B0CC-4C265E27675B}" type="datetimeFigureOut">
              <a:rPr lang="uk-UA" smtClean="0"/>
              <a:pPr/>
              <a:t>04.04.2023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301667-361B-4FC3-85C1-F435A803FED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atelnya.net/ua/a197993-kak-ustroen-termos.html" TargetMode="External"/><Relationship Id="rId2" Type="http://schemas.openxmlformats.org/officeDocument/2006/relationships/hyperlink" Target="https://uk.wikipedia.org/wiki/%D0%A2%D0%B5%D1%80%D0%BC%D0%BE%D1%81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isted.edu.vn.ua/courses/learn/884" TargetMode="External"/><Relationship Id="rId4" Type="http://schemas.openxmlformats.org/officeDocument/2006/relationships/hyperlink" Target="https://naukozavr.info/fizuka/teploobmin-teploperedacha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142852"/>
            <a:ext cx="8786874" cy="6357982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uk-UA" sz="1400" dirty="0" smtClean="0">
                <a:solidFill>
                  <a:schemeClr val="tx1"/>
                </a:solidFill>
              </a:rPr>
              <a:t>	Всеукраїнський інтерактивний конкурс “МАН-Юніор Дослідник-2023”</a:t>
            </a:r>
            <a:br>
              <a:rPr lang="uk-UA" sz="1400" dirty="0" smtClean="0">
                <a:solidFill>
                  <a:schemeClr val="tx1"/>
                </a:solidFill>
              </a:rPr>
            </a:br>
            <a:r>
              <a:rPr lang="uk-UA" sz="1400" dirty="0" smtClean="0">
                <a:solidFill>
                  <a:schemeClr val="tx1"/>
                </a:solidFill>
              </a:rPr>
              <a:t>Номінація Технік</a:t>
            </a:r>
            <a:r>
              <a:rPr lang="uk-UA" sz="1600" dirty="0" smtClean="0">
                <a:solidFill>
                  <a:schemeClr val="tx1"/>
                </a:solidFill>
              </a:rPr>
              <a:t> </a:t>
            </a:r>
            <a:br>
              <a:rPr lang="uk-UA" sz="1600" dirty="0" smtClean="0">
                <a:solidFill>
                  <a:schemeClr val="tx1"/>
                </a:solidFill>
              </a:rPr>
            </a:br>
            <a:r>
              <a:rPr lang="uk-UA" sz="1600" dirty="0" smtClean="0">
                <a:solidFill>
                  <a:schemeClr val="tx1"/>
                </a:solidFill>
              </a:rPr>
              <a:t> Комунальний заклад </a:t>
            </a:r>
            <a:r>
              <a:rPr lang="uk-UA" sz="1600" dirty="0" err="1" smtClean="0">
                <a:solidFill>
                  <a:schemeClr val="tx1"/>
                </a:solidFill>
              </a:rPr>
              <a:t>“Харківська</a:t>
            </a:r>
            <a:r>
              <a:rPr lang="uk-UA" sz="1600" dirty="0" smtClean="0">
                <a:solidFill>
                  <a:schemeClr val="tx1"/>
                </a:solidFill>
              </a:rPr>
              <a:t> обласна Мала академія наук</a:t>
            </a:r>
            <a:br>
              <a:rPr lang="uk-UA" sz="1600" dirty="0" smtClean="0">
                <a:solidFill>
                  <a:schemeClr val="tx1"/>
                </a:solidFill>
              </a:rPr>
            </a:br>
            <a:r>
              <a:rPr lang="uk-UA" sz="1600" dirty="0" smtClean="0">
                <a:solidFill>
                  <a:schemeClr val="tx1"/>
                </a:solidFill>
              </a:rPr>
              <a:t> Харківської обласної ради Харківської </a:t>
            </a:r>
            <a:r>
              <a:rPr lang="uk-UA" sz="1600" dirty="0" err="1" smtClean="0">
                <a:solidFill>
                  <a:schemeClr val="tx1"/>
                </a:solidFill>
              </a:rPr>
              <a:t>області”</a:t>
            </a:r>
            <a:r>
              <a:rPr lang="uk-UA" sz="1600" dirty="0" smtClean="0">
                <a:solidFill>
                  <a:schemeClr val="tx1"/>
                </a:solidFill>
              </a:rPr>
              <a:t> </a:t>
            </a:r>
            <a:br>
              <a:rPr lang="uk-UA" sz="1600" dirty="0" smtClean="0">
                <a:solidFill>
                  <a:schemeClr val="tx1"/>
                </a:solidFill>
              </a:rPr>
            </a:br>
            <a:r>
              <a:rPr lang="uk-UA" sz="1600" dirty="0" smtClean="0">
                <a:solidFill>
                  <a:schemeClr val="tx1"/>
                </a:solidFill>
              </a:rPr>
              <a:t/>
            </a:r>
            <a:br>
              <a:rPr lang="uk-UA" sz="1600" dirty="0" smtClean="0">
                <a:solidFill>
                  <a:schemeClr val="tx1"/>
                </a:solidFill>
              </a:rPr>
            </a:br>
            <a:r>
              <a:rPr lang="uk-UA" sz="1600" dirty="0" smtClean="0">
                <a:solidFill>
                  <a:schemeClr val="tx1"/>
                </a:solidFill>
              </a:rPr>
              <a:t/>
            </a:r>
            <a:br>
              <a:rPr lang="uk-UA" sz="1600" dirty="0" smtClean="0">
                <a:solidFill>
                  <a:schemeClr val="tx1"/>
                </a:solidFill>
              </a:rPr>
            </a:br>
            <a:r>
              <a:rPr lang="uk-UA" sz="1600" dirty="0" smtClean="0">
                <a:solidFill>
                  <a:schemeClr val="tx1"/>
                </a:solidFill>
              </a:rPr>
              <a:t/>
            </a:r>
            <a:br>
              <a:rPr lang="uk-UA" sz="1600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</a:rPr>
              <a:t>Тема дослідження: </a:t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3600" dirty="0" err="1" smtClean="0">
                <a:solidFill>
                  <a:schemeClr val="tx1"/>
                </a:solidFill>
              </a:rPr>
              <a:t>“Дослідження</a:t>
            </a:r>
            <a:r>
              <a:rPr lang="uk-UA" sz="3600" dirty="0" smtClean="0">
                <a:solidFill>
                  <a:schemeClr val="tx1"/>
                </a:solidFill>
              </a:rPr>
              <a:t> ефективності роботи </a:t>
            </a:r>
            <a:r>
              <a:rPr lang="uk-UA" sz="3600" dirty="0" err="1" smtClean="0">
                <a:solidFill>
                  <a:schemeClr val="tx1"/>
                </a:solidFill>
              </a:rPr>
              <a:t>термоса”</a:t>
            </a:r>
            <a:r>
              <a:rPr lang="uk-UA" sz="3600" dirty="0" smtClean="0">
                <a:solidFill>
                  <a:schemeClr val="tx1"/>
                </a:solidFill>
              </a:rPr>
              <a:t/>
            </a:r>
            <a:br>
              <a:rPr lang="uk-UA" sz="36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/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/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/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           </a:t>
            </a:r>
            <a:r>
              <a:rPr lang="uk-UA" sz="1800" dirty="0" smtClean="0">
                <a:solidFill>
                  <a:schemeClr val="tx1"/>
                </a:solidFill>
              </a:rPr>
              <a:t>Виконавець</a:t>
            </a:r>
            <a:r>
              <a:rPr lang="uk-UA" sz="1600" dirty="0" smtClean="0">
                <a:solidFill>
                  <a:schemeClr val="tx1"/>
                </a:solidFill>
              </a:rPr>
              <a:t>:</a:t>
            </a:r>
            <a:r>
              <a:rPr lang="uk-UA" sz="1400" dirty="0" smtClean="0">
                <a:solidFill>
                  <a:schemeClr val="tx1"/>
                </a:solidFill>
              </a:rPr>
              <a:t> </a:t>
            </a:r>
            <a:br>
              <a:rPr lang="uk-UA" sz="1400" dirty="0" smtClean="0">
                <a:solidFill>
                  <a:schemeClr val="tx1"/>
                </a:solidFill>
              </a:rPr>
            </a:br>
            <a:r>
              <a:rPr lang="uk-UA" sz="1400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uk-UA" sz="1800" dirty="0" smtClean="0">
                <a:solidFill>
                  <a:schemeClr val="tx1"/>
                </a:solidFill>
              </a:rPr>
              <a:t>Дзюба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1800" dirty="0" smtClean="0">
                <a:solidFill>
                  <a:schemeClr val="tx1"/>
                </a:solidFill>
              </a:rPr>
              <a:t>Софія Борисівна </a:t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uk-UA" sz="1600" dirty="0" smtClean="0">
                <a:solidFill>
                  <a:schemeClr val="tx1"/>
                </a:solidFill>
              </a:rPr>
              <a:t>учениця 7 класу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uk-UA" sz="1600" dirty="0" smtClean="0">
                <a:solidFill>
                  <a:schemeClr val="tx1"/>
                </a:solidFill>
              </a:rPr>
              <a:t>Харківської гімназії №82 </a:t>
            </a:r>
            <a:br>
              <a:rPr lang="uk-UA" sz="1600" dirty="0" smtClean="0">
                <a:solidFill>
                  <a:schemeClr val="tx1"/>
                </a:solidFill>
              </a:rPr>
            </a:br>
            <a:r>
              <a:rPr lang="uk-UA" sz="1600" dirty="0" smtClean="0">
                <a:solidFill>
                  <a:schemeClr val="tx1"/>
                </a:solidFill>
              </a:rPr>
              <a:t>                                                                      Харківської міської ради Харківської області.</a:t>
            </a:r>
            <a:br>
              <a:rPr lang="uk-UA" sz="1600" dirty="0" smtClean="0">
                <a:solidFill>
                  <a:schemeClr val="tx1"/>
                </a:solidFill>
              </a:rPr>
            </a:br>
            <a:r>
              <a:rPr lang="uk-UA" sz="1400" dirty="0" smtClean="0">
                <a:solidFill>
                  <a:schemeClr val="tx1"/>
                </a:solidFill>
              </a:rPr>
              <a:t/>
            </a:r>
            <a:br>
              <a:rPr lang="uk-UA" sz="1400" dirty="0" smtClean="0">
                <a:solidFill>
                  <a:schemeClr val="tx1"/>
                </a:solidFill>
              </a:rPr>
            </a:br>
            <a:r>
              <a:rPr lang="uk-UA" sz="1400" dirty="0" smtClean="0">
                <a:solidFill>
                  <a:schemeClr val="tx1"/>
                </a:solidFill>
              </a:rPr>
              <a:t/>
            </a:r>
            <a:br>
              <a:rPr lang="uk-UA" sz="1400" dirty="0" smtClean="0">
                <a:solidFill>
                  <a:schemeClr val="tx1"/>
                </a:solidFill>
              </a:rPr>
            </a:br>
            <a:r>
              <a:rPr lang="uk-UA" sz="1400" dirty="0" smtClean="0">
                <a:solidFill>
                  <a:schemeClr val="tx1"/>
                </a:solidFill>
              </a:rPr>
              <a:t>                                </a:t>
            </a:r>
            <a:r>
              <a:rPr lang="uk-UA" sz="1800" dirty="0" smtClean="0">
                <a:solidFill>
                  <a:schemeClr val="tx1"/>
                </a:solidFill>
              </a:rPr>
              <a:t>Науковий керівник:</a:t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</a:rPr>
              <a:t>                                              Лавров Володимир Дмитрович  </a:t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</a:rPr>
              <a:t>                                                             </a:t>
            </a:r>
            <a:r>
              <a:rPr lang="uk-UA" sz="1600" dirty="0" smtClean="0">
                <a:solidFill>
                  <a:schemeClr val="tx1"/>
                </a:solidFill>
              </a:rPr>
              <a:t>керівник гуртка “Юні конструктори приладів</a:t>
            </a:r>
            <a:br>
              <a:rPr lang="uk-UA" sz="1600" dirty="0" smtClean="0">
                <a:solidFill>
                  <a:schemeClr val="tx1"/>
                </a:solidFill>
              </a:rPr>
            </a:br>
            <a:r>
              <a:rPr lang="uk-UA" sz="1600" dirty="0" smtClean="0">
                <a:solidFill>
                  <a:schemeClr val="tx1"/>
                </a:solidFill>
              </a:rPr>
              <a:t>                                                               </a:t>
            </a:r>
            <a:r>
              <a:rPr lang="uk-UA" sz="1600" dirty="0" err="1" smtClean="0">
                <a:solidFill>
                  <a:schemeClr val="tx1"/>
                </a:solidFill>
              </a:rPr>
              <a:t>радіоелектроніки”</a:t>
            </a:r>
            <a:r>
              <a:rPr lang="uk-UA" sz="1600" dirty="0" smtClean="0">
                <a:solidFill>
                  <a:schemeClr val="tx1"/>
                </a:solidFill>
              </a:rPr>
              <a:t>  комунального закладу </a:t>
            </a:r>
            <a:br>
              <a:rPr lang="uk-UA" sz="1600" dirty="0" smtClean="0">
                <a:solidFill>
                  <a:schemeClr val="tx1"/>
                </a:solidFill>
              </a:rPr>
            </a:br>
            <a:r>
              <a:rPr lang="uk-UA" sz="1600" dirty="0" smtClean="0">
                <a:solidFill>
                  <a:schemeClr val="tx1"/>
                </a:solidFill>
              </a:rPr>
              <a:t>                                                        </a:t>
            </a:r>
            <a:r>
              <a:rPr lang="uk-UA" sz="1600" dirty="0" err="1" smtClean="0">
                <a:solidFill>
                  <a:schemeClr val="tx1"/>
                </a:solidFill>
              </a:rPr>
              <a:t>“Харківська</a:t>
            </a:r>
            <a:r>
              <a:rPr lang="uk-UA" sz="1600" dirty="0" smtClean="0">
                <a:solidFill>
                  <a:schemeClr val="tx1"/>
                </a:solidFill>
              </a:rPr>
              <a:t> обласна МАН Харківської </a:t>
            </a:r>
            <a:br>
              <a:rPr lang="uk-UA" sz="1600" dirty="0" smtClean="0">
                <a:solidFill>
                  <a:schemeClr val="tx1"/>
                </a:solidFill>
              </a:rPr>
            </a:br>
            <a:r>
              <a:rPr lang="uk-UA" sz="1600" dirty="0" smtClean="0">
                <a:solidFill>
                  <a:schemeClr val="tx1"/>
                </a:solidFill>
              </a:rPr>
              <a:t>               обласної </a:t>
            </a:r>
            <a:r>
              <a:rPr lang="uk-UA" sz="1600" dirty="0" err="1" smtClean="0">
                <a:solidFill>
                  <a:schemeClr val="tx1"/>
                </a:solidFill>
              </a:rPr>
              <a:t>ради”</a:t>
            </a:r>
            <a:endParaRPr lang="uk-UA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357562"/>
            <a:ext cx="2053815" cy="252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239" y="285728"/>
            <a:ext cx="1393041" cy="92869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199" y="214290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uk-UA" sz="2000" dirty="0" smtClean="0"/>
              <a:t>ВИГОТОВЛЕНІ ТЕРМОСИ</a:t>
            </a:r>
            <a:endParaRPr lang="uk-UA" sz="2000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928670"/>
            <a:ext cx="196666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0034" y="6143644"/>
            <a:ext cx="1763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№2 (тканина)</a:t>
            </a:r>
            <a:endParaRPr lang="uk-UA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928670"/>
            <a:ext cx="1857388" cy="511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714744" y="620294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№3(картон)</a:t>
            </a:r>
            <a:endParaRPr lang="uk-UA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7081" y="928670"/>
            <a:ext cx="201688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572264" y="6215082"/>
            <a:ext cx="257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№4(</a:t>
            </a:r>
            <a:r>
              <a:rPr lang="uk-UA" sz="2000" dirty="0" err="1" smtClean="0"/>
              <a:t>картон+фольга</a:t>
            </a:r>
            <a:r>
              <a:rPr lang="uk-UA" sz="2000" dirty="0" smtClean="0"/>
              <a:t>)</a:t>
            </a:r>
            <a:endParaRPr lang="uk-UA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pPr algn="ctr">
              <a:buNone/>
            </a:pPr>
            <a:r>
              <a:rPr lang="uk-UA" sz="2000" dirty="0" smtClean="0"/>
              <a:t>ХІД ЕКСПЕРИМЕНТУ</a:t>
            </a:r>
            <a:endParaRPr lang="uk-UA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604310" y="1439002"/>
            <a:ext cx="4221135" cy="628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85852" y="71435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Умови експерименту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107154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mtClean="0"/>
              <a:t>  Навколишня </a:t>
            </a:r>
            <a:r>
              <a:rPr lang="uk-UA" dirty="0" smtClean="0"/>
              <a:t>температура – 22˚С;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 Кількість </a:t>
            </a:r>
            <a:r>
              <a:rPr lang="uk-UA" dirty="0" smtClean="0"/>
              <a:t>рідини в термосі – 0</a:t>
            </a:r>
            <a:r>
              <a:rPr lang="en-US" dirty="0" smtClean="0"/>
              <a:t>,</a:t>
            </a:r>
            <a:r>
              <a:rPr lang="uk-UA" dirty="0" smtClean="0"/>
              <a:t>2 л;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785926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	Ефективність роботи термосу оцінюється за кількістю теплоти , яку отримує рідина, що зберігається в термосі, за дві години.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uk-UA" sz="2000" dirty="0" smtClean="0"/>
              <a:t>РЕЗУЛЬТАТИ ДОСЛІДЖЕННЯ</a:t>
            </a:r>
            <a:endParaRPr lang="uk-UA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2" y="928670"/>
          <a:ext cx="8643997" cy="442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64"/>
                <a:gridCol w="1178727"/>
                <a:gridCol w="1178727"/>
                <a:gridCol w="1100145"/>
                <a:gridCol w="1178727"/>
                <a:gridCol w="1100145"/>
                <a:gridCol w="1021562"/>
              </a:tblGrid>
              <a:tr h="861638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0 хв.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30хв.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60хв.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90хв.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120хв.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Q,</a:t>
                      </a:r>
                      <a:r>
                        <a:rPr lang="en-US" baseline="0" dirty="0" smtClean="0"/>
                        <a:t> </a:t>
                      </a:r>
                      <a:r>
                        <a:rPr lang="uk-UA" baseline="0" dirty="0" smtClean="0"/>
                        <a:t>Дж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/>
                </a:tc>
              </a:tr>
              <a:tr h="99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№1(без</a:t>
                      </a:r>
                      <a:r>
                        <a:rPr lang="uk-UA" baseline="0" dirty="0" smtClean="0"/>
                        <a:t> т</a:t>
                      </a:r>
                      <a:r>
                        <a:rPr lang="en-US" baseline="0" dirty="0" smtClean="0"/>
                        <a:t>/</a:t>
                      </a:r>
                      <a:r>
                        <a:rPr lang="uk-UA" baseline="0" dirty="0" err="1" smtClean="0"/>
                        <a:t>ізол</a:t>
                      </a:r>
                      <a:r>
                        <a:rPr lang="uk-UA" baseline="0" dirty="0" smtClean="0"/>
                        <a:t>.)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13.5˚С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18.1˚С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19.9˚С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20.9˚С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21.8˚С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6950</a:t>
                      </a:r>
                      <a:r>
                        <a:rPr lang="en-US" dirty="0" smtClean="0"/>
                        <a:t>,42</a:t>
                      </a:r>
                      <a:endParaRPr lang="uk-UA" dirty="0"/>
                    </a:p>
                  </a:txBody>
                  <a:tcPr/>
                </a:tc>
              </a:tr>
              <a:tr h="857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№2(тканина)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15.4˚С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19.1˚С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20.0˚С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20.9˚С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21.9˚С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5443,1</a:t>
                      </a:r>
                      <a:endParaRPr lang="uk-UA" dirty="0"/>
                    </a:p>
                  </a:txBody>
                  <a:tcPr/>
                </a:tc>
              </a:tr>
              <a:tr h="857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№3(картон)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14.6˚С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18.2˚С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19.2˚С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19.9˚С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21.1˚С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5443,1</a:t>
                      </a:r>
                      <a:endParaRPr lang="uk-UA" dirty="0"/>
                    </a:p>
                  </a:txBody>
                  <a:tcPr/>
                </a:tc>
              </a:tr>
              <a:tr h="857804">
                <a:tc>
                  <a:txBody>
                    <a:bodyPr/>
                    <a:lstStyle/>
                    <a:p>
                      <a:r>
                        <a:rPr lang="uk-UA" dirty="0" smtClean="0"/>
                        <a:t>№4(картон</a:t>
                      </a:r>
                      <a:r>
                        <a:rPr lang="en-GB" dirty="0" smtClean="0"/>
                        <a:t>+</a:t>
                      </a:r>
                      <a:r>
                        <a:rPr lang="uk-UA" dirty="0" smtClean="0"/>
                        <a:t> фольга)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15.5˚С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18.0˚С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18.9˚С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19.9˚С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20.8˚С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4438,22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5" y="-24"/>
            <a:ext cx="4714909" cy="571504"/>
          </a:xfrm>
        </p:spPr>
        <p:txBody>
          <a:bodyPr/>
          <a:lstStyle/>
          <a:p>
            <a:pPr algn="ctr">
              <a:buNone/>
            </a:pPr>
            <a:r>
              <a:rPr lang="uk-UA" sz="2000" dirty="0" smtClean="0"/>
              <a:t>ВИСНОВКИ</a:t>
            </a:r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28604"/>
            <a:ext cx="8572560" cy="6286520"/>
          </a:xfrm>
          <a:prstGeom prst="rect">
            <a:avLst/>
          </a:prstGeom>
          <a:noFill/>
          <a:ln w="412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/>
              <a:t>	Завдання дослідження виконані в повному обсязі, мета дослідження досягнута.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	Прийняті технічні рішення перевірені на виготовлених в рамках дослідження макетах термосів.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	 За результатами дослідження встановлено: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/>
              <a:t> термоізоляція пляшки уповільнює процес теплопередачі;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/>
              <a:t> швидкість теплопередачі залежить від матеріалу </a:t>
            </a:r>
            <a:r>
              <a:rPr lang="uk-UA" dirty="0" err="1" smtClean="0"/>
              <a:t>термоізолятора</a:t>
            </a:r>
            <a:r>
              <a:rPr lang="uk-UA" dirty="0" smtClean="0"/>
              <a:t> та товщини його шару;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/>
              <a:t> з виготовлених зразків термосів найбільш ефективну термоізоляцію має зразок № 4(</a:t>
            </a:r>
            <a:r>
              <a:rPr lang="uk-UA" dirty="0" err="1" smtClean="0"/>
              <a:t>картон+фольга</a:t>
            </a:r>
            <a:r>
              <a:rPr lang="uk-UA" dirty="0" smtClean="0"/>
              <a:t>). Термос з такою термоізоляцією майже в 2</a:t>
            </a:r>
            <a:r>
              <a:rPr lang="en-US" dirty="0" smtClean="0"/>
              <a:t>,</a:t>
            </a:r>
            <a:r>
              <a:rPr lang="uk-UA" dirty="0" smtClean="0"/>
              <a:t>5 рази ефективніший за не термоізольовану пляшку;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/>
              <a:t> застосування шару фольги покращує термоізоляцію термоса;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/>
              <a:t> швидкість теплопередачі залежить від різниці температур тіл, що перебувають в контакті:чим менша різниця температур , тим повільніший процес теплопередачі;</a:t>
            </a:r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142873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	</a:t>
            </a:r>
          </a:p>
          <a:p>
            <a:r>
              <a:rPr lang="uk-UA" dirty="0" smtClean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500570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/>
              <a:t>	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538" y="857232"/>
            <a:ext cx="6929486" cy="1643074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Дослідження носить прикладний характер і має практичне </a:t>
            </a:r>
            <a:r>
              <a:rPr lang="uk-UA" dirty="0" err="1" smtClean="0">
                <a:solidFill>
                  <a:schemeClr val="tx1"/>
                </a:solidFill>
              </a:rPr>
              <a:t>значення.За</a:t>
            </a:r>
            <a:r>
              <a:rPr lang="uk-UA" dirty="0" smtClean="0">
                <a:solidFill>
                  <a:schemeClr val="tx1"/>
                </a:solidFill>
              </a:rPr>
              <a:t> його результати створено низку термосів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uk-UA" dirty="0" smtClean="0">
                <a:solidFill>
                  <a:schemeClr val="tx1"/>
                </a:solidFill>
              </a:rPr>
              <a:t> які мають </a:t>
            </a:r>
            <a:r>
              <a:rPr lang="uk-UA" dirty="0" err="1" smtClean="0">
                <a:solidFill>
                  <a:schemeClr val="tx1"/>
                </a:solidFill>
              </a:rPr>
              <a:t>промту</a:t>
            </a:r>
            <a:r>
              <a:rPr lang="uk-UA" dirty="0" smtClean="0">
                <a:solidFill>
                  <a:schemeClr val="tx1"/>
                </a:solidFill>
              </a:rPr>
              <a:t> конструкцію і можуть бути використані для зберігання холодних напоїв в </a:t>
            </a:r>
            <a:r>
              <a:rPr lang="uk-UA" dirty="0" err="1" smtClean="0">
                <a:solidFill>
                  <a:schemeClr val="tx1"/>
                </a:solidFill>
              </a:rPr>
              <a:t>домашнніх</a:t>
            </a:r>
            <a:r>
              <a:rPr lang="uk-UA" dirty="0" smtClean="0">
                <a:solidFill>
                  <a:schemeClr val="tx1"/>
                </a:solidFill>
              </a:rPr>
              <a:t> умовах.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2976" y="3429000"/>
            <a:ext cx="7072362" cy="150019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Новизна </a:t>
            </a:r>
            <a:r>
              <a:rPr lang="ru-RU" dirty="0" err="1" smtClean="0">
                <a:solidFill>
                  <a:schemeClr val="tx1"/>
                </a:solidFill>
              </a:rPr>
              <a:t>дослідження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полягає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удосконаленні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технології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виготовлення</a:t>
            </a:r>
            <a:r>
              <a:rPr lang="ru-RU" dirty="0" smtClean="0">
                <a:solidFill>
                  <a:schemeClr val="tx1"/>
                </a:solidFill>
              </a:rPr>
              <a:t> термосу в </a:t>
            </a:r>
            <a:r>
              <a:rPr lang="ru-RU" dirty="0" err="1" smtClean="0">
                <a:solidFill>
                  <a:schemeClr val="tx1"/>
                </a:solidFill>
              </a:rPr>
              <a:t>домашніх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умовах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побутових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відходів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500066"/>
          </a:xfrm>
        </p:spPr>
        <p:txBody>
          <a:bodyPr>
            <a:normAutofit fontScale="90000"/>
          </a:bodyPr>
          <a:lstStyle/>
          <a:p>
            <a:pPr algn="l"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                               СПИСОК ВИКОРИСТАНИХ ДЖЕРЕЛ</a:t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	</a:t>
            </a:r>
            <a:endParaRPr lang="uk-UA" sz="16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642918"/>
            <a:ext cx="8572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.Термос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Матеріал з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Вікіпедії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вільної енциклопедії. //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https://uk.wikipedia.org/wiki/%D0%A2%D0%B5%D1%80%D0%BC%D0%BE%D1%81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2"/>
              </a:rPr>
              <a:t>Дата звернення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08.02.2023)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влаштований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термос!? // URL: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https://patelnya.net/ua/a197993-kak-ustroen-termos.html. (Дата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звернення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08.02.2023)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3.Теплообмін — види у фізиці, суть 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приклади.Наукозавр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//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https://naukozavr.info/fizuka/teploobmin-teploperedacha/ 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4"/>
              </a:rPr>
              <a:t>Дата звернення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08.02.2023)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4.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Гільчук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А.В., Халатов А.А.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теплопровідності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технічний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Київський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Політихнічний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Інститут імені Ігоря Сікорського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Київ 2017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5.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Подолян 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Позакласні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заходи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Т.Подолян, О.Подолян; [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 //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Фізика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2005.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16/17,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червень. – С. 2–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96.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6.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Сафіуліна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К.Р.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енергопостачання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енергозбереження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споживача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курсу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вибором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К.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Сафіуліна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К.: ТОВ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Поліграф плюс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», 2016. – 312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с.: 178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48 табл.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7.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Температура та її фізичний зміст. Отримання знань. Дистанційна підтримка освіти школярів //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https://disted.edu.vn.ua/courses/learn/884 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5"/>
              </a:rPr>
              <a:t>Дата звернення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09.02.2023)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00306"/>
            <a:ext cx="5214974" cy="349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4398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dirty="0" smtClean="0">
                <a:solidFill>
                  <a:schemeClr val="tx1"/>
                </a:solidFill>
              </a:rPr>
              <a:t>Дякую за увагу</a:t>
            </a:r>
            <a:endParaRPr lang="uk-UA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6193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44675"/>
            <a:ext cx="8229600" cy="1857375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uk-UA" sz="2800" dirty="0" smtClean="0"/>
              <a:t> </a:t>
            </a:r>
            <a:r>
              <a:rPr lang="uk-UA" sz="2000" dirty="0" smtClean="0">
                <a:solidFill>
                  <a:schemeClr val="tx1"/>
                </a:solidFill>
              </a:rPr>
              <a:t/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/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5020" y="1484784"/>
            <a:ext cx="4429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дослідження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дослідити працездатність власноруч виготовленого термосу, з точки зору забезпечення термоізоляційних властивостей, визначити найбільш ефективний з застосованих для побудови термосу термоізоляційних матеріалів.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012" y="4797152"/>
            <a:ext cx="8678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u="sng" dirty="0" smtClean="0">
                <a:solidFill>
                  <a:schemeClr val="tx1"/>
                </a:solidFill>
                <a:latin typeface="+mj-lt"/>
              </a:rPr>
              <a:t>Актуальність дослідження </a:t>
            </a:r>
            <a:r>
              <a:rPr lang="uk-UA" dirty="0" smtClean="0">
                <a:solidFill>
                  <a:schemeClr val="tx1"/>
                </a:solidFill>
                <a:latin typeface="+mj-lt"/>
              </a:rPr>
              <a:t>визначається сталим постійним попитом на термоізольований посуд (у т.ч. і термоси). Частково, такий попит може бути задоволеним за рахунок власноруч виготовлених термос</a:t>
            </a:r>
            <a:r>
              <a:rPr lang="uk-UA" dirty="0">
                <a:latin typeface="+mj-lt"/>
              </a:rPr>
              <a:t>і</a:t>
            </a:r>
            <a:r>
              <a:rPr lang="uk-UA" dirty="0" smtClean="0">
                <a:solidFill>
                  <a:schemeClr val="tx1"/>
                </a:solidFill>
                <a:latin typeface="+mj-lt"/>
              </a:rPr>
              <a:t>в з побутових відходів: пластикових пляшок, </a:t>
            </a:r>
            <a:r>
              <a:rPr lang="uk-UA" dirty="0" smtClean="0">
                <a:latin typeface="+mj-lt"/>
              </a:rPr>
              <a:t>картонної упаковки, тканини тощо</a:t>
            </a:r>
            <a:r>
              <a:rPr lang="uk-UA" dirty="0" smtClean="0">
                <a:solidFill>
                  <a:schemeClr val="tx1"/>
                </a:solidFill>
                <a:latin typeface="+mj-lt"/>
              </a:rPr>
              <a:t>. </a:t>
            </a:r>
            <a:endParaRPr lang="uk-UA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6632"/>
            <a:ext cx="75608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Об’єкт дослідження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у роботі – процеси теплообміну.</a:t>
            </a:r>
          </a:p>
          <a:p>
            <a:pPr>
              <a:lnSpc>
                <a:spcPct val="150000"/>
              </a:lnSpc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 дослідження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термоси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термоізоляційні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матеріали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побудови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папір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тканина,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алюмінієва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фольга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4324454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(зображення з </a:t>
            </a:r>
            <a:r>
              <a:rPr lang="en-US" dirty="0" smtClean="0">
                <a:solidFill>
                  <a:schemeClr val="bg1"/>
                </a:solidFill>
              </a:rPr>
              <a:t>[2])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715148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3100" dirty="0" smtClean="0">
                <a:solidFill>
                  <a:schemeClr val="tx1"/>
                </a:solidFill>
              </a:rPr>
              <a:t>   Для </a:t>
            </a:r>
            <a:r>
              <a:rPr lang="ru-RU" sz="3100" dirty="0" err="1" smtClean="0">
                <a:solidFill>
                  <a:schemeClr val="tx1"/>
                </a:solidFill>
              </a:rPr>
              <a:t>досягнення</a:t>
            </a:r>
            <a:r>
              <a:rPr lang="ru-RU" sz="3100" dirty="0" smtClean="0">
                <a:solidFill>
                  <a:schemeClr val="tx1"/>
                </a:solidFill>
              </a:rPr>
              <a:t> мети </a:t>
            </a:r>
            <a:r>
              <a:rPr lang="ru-RU" sz="3100" dirty="0" err="1" smtClean="0">
                <a:solidFill>
                  <a:schemeClr val="tx1"/>
                </a:solidFill>
              </a:rPr>
              <a:t>необхідно</a:t>
            </a:r>
            <a:r>
              <a:rPr lang="ru-RU" sz="3100" dirty="0" smtClean="0">
                <a:solidFill>
                  <a:schemeClr val="tx1"/>
                </a:solidFill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</a:rPr>
              <a:t>виконати</a:t>
            </a:r>
            <a:r>
              <a:rPr lang="ru-RU" sz="3100" dirty="0" smtClean="0">
                <a:solidFill>
                  <a:schemeClr val="tx1"/>
                </a:solidFill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</a:rPr>
              <a:t>наступні</a:t>
            </a:r>
            <a:r>
              <a:rPr lang="ru-RU" sz="3100" dirty="0" smtClean="0">
                <a:solidFill>
                  <a:schemeClr val="tx1"/>
                </a:solidFill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</a:rPr>
              <a:t>завдання</a:t>
            </a:r>
            <a:r>
              <a:rPr lang="ru-RU" sz="3100" dirty="0" smtClean="0">
                <a:solidFill>
                  <a:schemeClr val="tx1"/>
                </a:solidFill>
              </a:rPr>
              <a:t>: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uk-UA" sz="2200" dirty="0" smtClean="0">
                <a:solidFill>
                  <a:schemeClr val="tx1"/>
                </a:solidFill>
              </a:rPr>
              <a:t/>
            </a:r>
            <a:br>
              <a:rPr lang="uk-UA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endParaRPr lang="uk-UA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7224" y="1428736"/>
            <a:ext cx="7429552" cy="64294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опрацювати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теоретичні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джерела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інформації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щодо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процесу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теплообміну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тіл</a:t>
            </a:r>
            <a:r>
              <a:rPr lang="ru-RU" dirty="0" smtClean="0">
                <a:solidFill>
                  <a:schemeClr val="tx1"/>
                </a:solidFill>
              </a:rPr>
              <a:t>; 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2285992"/>
            <a:ext cx="7429552" cy="64294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 вивчити принцип роботи термосу;</a:t>
            </a:r>
            <a:br>
              <a:rPr lang="uk-UA" dirty="0" smtClean="0">
                <a:solidFill>
                  <a:schemeClr val="tx1"/>
                </a:solidFill>
              </a:rPr>
            </a:b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3143248"/>
            <a:ext cx="7429552" cy="64294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запропонувати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конструкцію</a:t>
            </a:r>
            <a:r>
              <a:rPr lang="ru-RU" dirty="0" smtClean="0">
                <a:solidFill>
                  <a:schemeClr val="tx1"/>
                </a:solidFill>
              </a:rPr>
              <a:t> термосу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пластикових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пляшок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підручних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термоізоляційних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матеріалів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4857760"/>
            <a:ext cx="7500990" cy="64294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провести </a:t>
            </a:r>
            <a:r>
              <a:rPr lang="ru-RU" dirty="0" err="1" smtClean="0">
                <a:solidFill>
                  <a:schemeClr val="tx1"/>
                </a:solidFill>
              </a:rPr>
              <a:t>дослідження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ефективності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використання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термоізоляційних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властивостей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застосованих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матеріалів</a:t>
            </a:r>
            <a:r>
              <a:rPr lang="ru-RU" dirty="0" smtClean="0">
                <a:solidFill>
                  <a:schemeClr val="tx1"/>
                </a:solidFill>
              </a:rPr>
              <a:t> ; </a:t>
            </a:r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5715016"/>
            <a:ext cx="7572428" cy="78581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сформулювати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висновки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рекомендації</a:t>
            </a:r>
            <a:r>
              <a:rPr lang="ru-RU" dirty="0" smtClean="0">
                <a:solidFill>
                  <a:schemeClr val="tx1"/>
                </a:solidFill>
              </a:rPr>
              <a:t> за результатами </a:t>
            </a:r>
            <a:r>
              <a:rPr lang="ru-RU" dirty="0" err="1" smtClean="0">
                <a:solidFill>
                  <a:schemeClr val="tx1"/>
                </a:solidFill>
              </a:rPr>
              <a:t>дослідження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4000504"/>
            <a:ext cx="7500990" cy="642942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виготовити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макети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термосів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застосуванням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різних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термоізоляційних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матеріалів</a:t>
            </a:r>
            <a:r>
              <a:rPr lang="ru-RU" dirty="0" smtClean="0">
                <a:solidFill>
                  <a:schemeClr val="tx1"/>
                </a:solidFill>
              </a:rPr>
              <a:t> (картон, тканина, </a:t>
            </a:r>
            <a:r>
              <a:rPr lang="ru-RU" dirty="0" err="1" smtClean="0">
                <a:solidFill>
                  <a:schemeClr val="tx1"/>
                </a:solidFill>
              </a:rPr>
              <a:t>алюмінієва</a:t>
            </a:r>
            <a:r>
              <a:rPr lang="ru-RU" dirty="0" smtClean="0">
                <a:solidFill>
                  <a:schemeClr val="tx1"/>
                </a:solidFill>
              </a:rPr>
              <a:t> фольга);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44" y="260648"/>
            <a:ext cx="8838443" cy="841890"/>
          </a:xfrm>
        </p:spPr>
        <p:txBody>
          <a:bodyPr>
            <a:normAutofit fontScale="90000"/>
          </a:bodyPr>
          <a:lstStyle/>
          <a:p>
            <a:pPr algn="l">
              <a:buNone/>
            </a:pPr>
            <a:r>
              <a:rPr lang="uk-UA" sz="2200" dirty="0" smtClean="0">
                <a:solidFill>
                  <a:schemeClr val="tx1"/>
                </a:solidFill>
              </a:rPr>
              <a:t>	</a:t>
            </a:r>
            <a:r>
              <a:rPr lang="en-US" sz="2200" dirty="0" smtClean="0">
                <a:solidFill>
                  <a:schemeClr val="tx1"/>
                </a:solidFill>
              </a:rPr>
              <a:t>	</a:t>
            </a:r>
            <a:r>
              <a:rPr lang="uk-UA" sz="2200" dirty="0" smtClean="0">
                <a:solidFill>
                  <a:schemeClr val="tx1"/>
                </a:solidFill>
              </a:rPr>
              <a:t>Термос- </a:t>
            </a:r>
            <a:r>
              <a:rPr lang="uk-UA" sz="2000" dirty="0" smtClean="0">
                <a:solidFill>
                  <a:schemeClr val="tx1"/>
                </a:solidFill>
              </a:rPr>
              <a:t>ємність, стінки якої мають високу теплову ізоляційну здатність, що запобігає нагріванню, або охолодженню поміщеного в неї продукту [1</a:t>
            </a:r>
            <a:r>
              <a:rPr lang="en-US" sz="2000" dirty="0" smtClean="0">
                <a:solidFill>
                  <a:schemeClr val="tx1"/>
                </a:solidFill>
              </a:rPr>
              <a:t>].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Борис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3960437" cy="26354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0042" y="3573016"/>
            <a:ext cx="4186735" cy="163121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 Джеймс </a:t>
            </a:r>
            <a:r>
              <a:rPr lang="uk-UA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Дьюар</a:t>
            </a:r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який в 1892 році запропонував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 звану посудину </a:t>
            </a:r>
            <a:r>
              <a:rPr lang="uk-UA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Дьюара</a:t>
            </a:r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 являла собою прототип сучасного термоса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r>
              <a:rPr lang="uk-UA" sz="2000" dirty="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75" y="5131651"/>
            <a:ext cx="4186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Свою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сучасну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назву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термос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отримав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назвою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німецької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компанії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Thermos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GmbH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, яка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 1904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року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почала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виготовляти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посидини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Дьюара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промислових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масштабах [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1].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2268" y="1303338"/>
            <a:ext cx="3768277" cy="376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7984" y="5091604"/>
            <a:ext cx="4716016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Посудина </a:t>
            </a:r>
            <a:r>
              <a:rPr lang="uk-UA" dirty="0" err="1" smtClean="0"/>
              <a:t>Дьюара</a:t>
            </a:r>
            <a:r>
              <a:rPr lang="uk-UA" dirty="0" smtClean="0"/>
              <a:t> (1-підставка, 2- вакуумна порожнина, 3- теплоізоляція, 4- адсорбент,    5-</a:t>
            </a:r>
            <a:r>
              <a:rPr lang="ru-RU" dirty="0" smtClean="0"/>
              <a:t> </a:t>
            </a:r>
            <a:r>
              <a:rPr lang="ru-RU" dirty="0" err="1" smtClean="0"/>
              <a:t>зовнішній</a:t>
            </a:r>
            <a:r>
              <a:rPr lang="ru-RU" dirty="0" smtClean="0"/>
              <a:t> посуд, 6 </a:t>
            </a:r>
            <a:r>
              <a:rPr lang="ru-RU" dirty="0"/>
              <a:t>— </a:t>
            </a:r>
            <a:r>
              <a:rPr lang="ru-RU" dirty="0" err="1" smtClean="0"/>
              <a:t>внутрішній</a:t>
            </a:r>
            <a:r>
              <a:rPr lang="ru-RU" dirty="0" smtClean="0"/>
              <a:t> посуд</a:t>
            </a:r>
            <a:r>
              <a:rPr lang="ru-RU" dirty="0"/>
              <a:t>; </a:t>
            </a:r>
            <a:r>
              <a:rPr lang="ru-RU" dirty="0" smtClean="0"/>
              <a:t>   7 </a:t>
            </a:r>
            <a:r>
              <a:rPr lang="ru-RU" dirty="0"/>
              <a:t>— горловина; 8 — </a:t>
            </a:r>
            <a:r>
              <a:rPr lang="ru-RU" dirty="0" err="1" smtClean="0"/>
              <a:t>кришка</a:t>
            </a:r>
            <a:r>
              <a:rPr lang="ru-RU" dirty="0"/>
              <a:t>; 9 — трубка для </a:t>
            </a:r>
            <a:r>
              <a:rPr lang="ru-RU" dirty="0" err="1" smtClean="0"/>
              <a:t>вакуумування</a:t>
            </a:r>
            <a:r>
              <a:rPr lang="ru-RU" dirty="0" smtClean="0"/>
              <a:t> [</a:t>
            </a:r>
            <a:r>
              <a:rPr lang="ru-RU" dirty="0"/>
              <a:t>1</a:t>
            </a:r>
            <a:r>
              <a:rPr lang="ru-RU" dirty="0" smtClean="0"/>
              <a:t>].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1" y="1941161"/>
            <a:ext cx="9144000" cy="366643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620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dirty="0" smtClean="0"/>
              <a:t>ПРИНЦИП ДІЇ ТЕРМОСУ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2085" y="740602"/>
            <a:ext cx="897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	Принцип дії термосу заснований на явищі одного з  складних видів теплообміну – теплопередачі, особливістю  якого є  </a:t>
            </a:r>
            <a:r>
              <a:rPr lang="ru-RU" dirty="0"/>
              <a:t>передача </a:t>
            </a:r>
            <a:r>
              <a:rPr lang="ru-RU" dirty="0" err="1"/>
              <a:t>теплоти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одного </a:t>
            </a:r>
            <a:r>
              <a:rPr lang="ru-RU" dirty="0" err="1"/>
              <a:t>теплоносія</a:t>
            </a:r>
            <a:r>
              <a:rPr lang="ru-RU" dirty="0"/>
              <a:t> до </a:t>
            </a:r>
            <a:r>
              <a:rPr lang="ru-RU" dirty="0" err="1"/>
              <a:t>іншого</a:t>
            </a:r>
            <a:r>
              <a:rPr lang="ru-RU" dirty="0"/>
              <a:t> через </a:t>
            </a:r>
            <a:r>
              <a:rPr lang="ru-RU" dirty="0" smtClean="0"/>
              <a:t> </a:t>
            </a:r>
            <a:r>
              <a:rPr lang="ru-RU" dirty="0" err="1" smtClean="0"/>
              <a:t>стінку</a:t>
            </a:r>
            <a:r>
              <a:rPr lang="uk-UA" dirty="0" smtClean="0"/>
              <a:t>, яка їх розділює.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70965" y="5085184"/>
            <a:ext cx="5148064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Для теплопередачі у термосі характерні усі три прості види теплообміну </a:t>
            </a:r>
            <a:r>
              <a:rPr lang="en-US" dirty="0" smtClean="0"/>
              <a:t>[</a:t>
            </a:r>
            <a:r>
              <a:rPr lang="uk-UA" dirty="0" smtClean="0"/>
              <a:t>4</a:t>
            </a:r>
            <a:r>
              <a:rPr lang="en-US" dirty="0" smtClean="0"/>
              <a:t>]</a:t>
            </a:r>
            <a:r>
              <a:rPr lang="uk-UA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теплопровідність;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конвекція;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радіаційний </a:t>
            </a:r>
            <a:r>
              <a:rPr lang="uk-UA" dirty="0"/>
              <a:t>(</a:t>
            </a:r>
            <a:r>
              <a:rPr lang="uk-UA" dirty="0" smtClean="0"/>
              <a:t>променевий ) теплообмін.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434883"/>
            <a:ext cx="158417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+mj-lt"/>
              </a:rPr>
              <a:t>о</a:t>
            </a:r>
            <a:r>
              <a:rPr lang="uk-UA" sz="1400" b="1" dirty="0" smtClean="0">
                <a:solidFill>
                  <a:srgbClr val="002060"/>
                </a:solidFill>
                <a:latin typeface="+mj-lt"/>
              </a:rPr>
              <a:t>б’єм для рідини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8555" y="2334218"/>
            <a:ext cx="18002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+mj-lt"/>
              </a:rPr>
              <a:t>в</a:t>
            </a:r>
            <a:r>
              <a:rPr lang="uk-UA" sz="1400" b="1" dirty="0" smtClean="0">
                <a:solidFill>
                  <a:srgbClr val="002060"/>
                </a:solidFill>
                <a:latin typeface="+mj-lt"/>
              </a:rPr>
              <a:t>нутрішня стінка з дзеркальним покриттям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6617" y="3270322"/>
            <a:ext cx="129614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+mj-lt"/>
              </a:rPr>
              <a:t>зовнішня стінка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085" y="3405812"/>
            <a:ext cx="1584176" cy="37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+mj-lt"/>
              </a:rPr>
              <a:t>(</a:t>
            </a:r>
            <a:r>
              <a:rPr lang="uk-UA" sz="1400" b="1" dirty="0" err="1" smtClean="0">
                <a:solidFill>
                  <a:srgbClr val="002060"/>
                </a:solidFill>
                <a:latin typeface="+mj-lt"/>
              </a:rPr>
              <a:t>термоізолятор</a:t>
            </a:r>
            <a:r>
              <a:rPr lang="uk-UA" sz="1400" b="1" dirty="0" smtClean="0">
                <a:solidFill>
                  <a:srgbClr val="002060"/>
                </a:solidFill>
                <a:latin typeface="+mj-lt"/>
              </a:rPr>
              <a:t>)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5214950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(зображення з </a:t>
            </a:r>
            <a:r>
              <a:rPr lang="en-US" dirty="0" smtClean="0"/>
              <a:t>[2])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628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7849"/>
            <a:ext cx="4040987" cy="405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dirty="0" smtClean="0"/>
              <a:t>ЕФЕКТИВНІСТЬ РОБОТИ ТЕРМОСУ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0008" y="692696"/>
            <a:ext cx="8824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термосу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визначена</a:t>
            </a:r>
            <a:r>
              <a:rPr lang="ru-RU" dirty="0" smtClean="0"/>
              <a:t> за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теплоти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отримується</a:t>
            </a:r>
            <a:r>
              <a:rPr lang="ru-RU" dirty="0" smtClean="0"/>
              <a:t> </a:t>
            </a:r>
            <a:r>
              <a:rPr lang="ru-RU" dirty="0" err="1" smtClean="0"/>
              <a:t>рідиною</a:t>
            </a:r>
            <a:r>
              <a:rPr lang="ru-RU" dirty="0" smtClean="0"/>
              <a:t>, яка </a:t>
            </a:r>
            <a:r>
              <a:rPr lang="ru-RU" dirty="0" err="1" smtClean="0"/>
              <a:t>поміщена</a:t>
            </a:r>
            <a:r>
              <a:rPr lang="ru-RU" dirty="0" smtClean="0"/>
              <a:t> в термос (у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охолодженого</a:t>
            </a:r>
            <a:r>
              <a:rPr lang="ru-RU" dirty="0" smtClean="0"/>
              <a:t> продукту),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віддається</a:t>
            </a:r>
            <a:r>
              <a:rPr lang="ru-RU" dirty="0" smtClean="0"/>
              <a:t> нею (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гарячого</a:t>
            </a:r>
            <a:r>
              <a:rPr lang="ru-RU" dirty="0" smtClean="0"/>
              <a:t> продукту) </a:t>
            </a:r>
            <a:r>
              <a:rPr lang="en-US" dirty="0" smtClean="0"/>
              <a:t>[</a:t>
            </a:r>
            <a:r>
              <a:rPr lang="uk-UA" dirty="0" smtClean="0"/>
              <a:t>3</a:t>
            </a:r>
            <a:r>
              <a:rPr lang="en-US" dirty="0" smtClean="0"/>
              <a:t>]</a:t>
            </a:r>
            <a:r>
              <a:rPr lang="ru-RU" dirty="0" smtClean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0538" y="1864378"/>
            <a:ext cx="44559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 = c*m(t2-t1),</a:t>
            </a:r>
          </a:p>
          <a:p>
            <a:r>
              <a:rPr lang="en-US" dirty="0"/>
              <a:t>	</a:t>
            </a:r>
            <a:r>
              <a:rPr lang="ru-RU" dirty="0"/>
              <a:t>де </a:t>
            </a:r>
            <a:r>
              <a:rPr lang="en-US" dirty="0"/>
              <a:t>Q –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теплоти</a:t>
            </a:r>
            <a:r>
              <a:rPr lang="ru-RU" dirty="0"/>
              <a:t>, Дж;</a:t>
            </a:r>
          </a:p>
          <a:p>
            <a:r>
              <a:rPr lang="ru-RU" dirty="0"/>
              <a:t>	     </a:t>
            </a:r>
            <a:r>
              <a:rPr lang="en-US" dirty="0"/>
              <a:t>c - </a:t>
            </a:r>
            <a:r>
              <a:rPr lang="ru-RU" dirty="0" err="1"/>
              <a:t>питома</a:t>
            </a:r>
            <a:r>
              <a:rPr lang="ru-RU" dirty="0"/>
              <a:t> </a:t>
            </a:r>
            <a:r>
              <a:rPr lang="ru-RU" dirty="0" err="1"/>
              <a:t>теплоємність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(для води  </a:t>
            </a:r>
            <a:r>
              <a:rPr lang="ru-RU" dirty="0" err="1"/>
              <a:t>питома</a:t>
            </a:r>
            <a:r>
              <a:rPr lang="ru-RU" dirty="0"/>
              <a:t>  с= 4187 Дж/кг*К);</a:t>
            </a:r>
          </a:p>
          <a:p>
            <a:r>
              <a:rPr lang="ru-RU" dirty="0"/>
              <a:t>                  </a:t>
            </a:r>
            <a:r>
              <a:rPr lang="en-US" dirty="0" smtClean="0"/>
              <a:t>m </a:t>
            </a:r>
            <a:r>
              <a:rPr lang="en-US" dirty="0"/>
              <a:t>–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 smtClean="0"/>
              <a:t>рідини</a:t>
            </a:r>
            <a:r>
              <a:rPr lang="en-US" dirty="0" smtClean="0"/>
              <a:t>,</a:t>
            </a:r>
            <a:r>
              <a:rPr lang="uk-UA" dirty="0" smtClean="0"/>
              <a:t>кг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                  </a:t>
            </a:r>
            <a:r>
              <a:rPr lang="en-US" dirty="0"/>
              <a:t>t2 </a:t>
            </a:r>
            <a:r>
              <a:rPr lang="ru-RU" dirty="0"/>
              <a:t>та </a:t>
            </a:r>
            <a:r>
              <a:rPr lang="en-US" dirty="0"/>
              <a:t>t1 – </a:t>
            </a:r>
            <a:r>
              <a:rPr lang="ru-RU" dirty="0"/>
              <a:t>початкова та </a:t>
            </a:r>
            <a:r>
              <a:rPr lang="ru-RU" dirty="0" err="1"/>
              <a:t>кінцева</a:t>
            </a:r>
            <a:r>
              <a:rPr lang="ru-RU" dirty="0"/>
              <a:t> температура </a:t>
            </a:r>
            <a:r>
              <a:rPr lang="ru-RU" dirty="0" err="1" smtClean="0"/>
              <a:t>рідини</a:t>
            </a:r>
            <a:r>
              <a:rPr lang="en-US" dirty="0" smtClean="0"/>
              <a:t>,</a:t>
            </a:r>
            <a:r>
              <a:rPr lang="uk-UA" dirty="0" smtClean="0"/>
              <a:t>˚К.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64357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Зображення</a:t>
            </a:r>
            <a:r>
              <a:rPr lang="en-US" dirty="0" smtClean="0"/>
              <a:t> </a:t>
            </a:r>
            <a:r>
              <a:rPr lang="uk-UA" dirty="0" smtClean="0"/>
              <a:t>з </a:t>
            </a:r>
            <a:r>
              <a:rPr lang="en-US" dirty="0" smtClean="0"/>
              <a:t>[2]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98367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uk-UA" sz="2000" dirty="0" smtClean="0"/>
              <a:t>ТЕХНІЧНІ ВИМОГИ</a:t>
            </a:r>
            <a:endParaRPr lang="uk-U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785926"/>
            <a:ext cx="7286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uk-UA" dirty="0" smtClean="0"/>
              <a:t>Об</a:t>
            </a:r>
            <a:r>
              <a:rPr lang="en-US" dirty="0" smtClean="0"/>
              <a:t>’</a:t>
            </a:r>
            <a:r>
              <a:rPr lang="uk-UA" dirty="0" err="1" smtClean="0"/>
              <a:t>єм</a:t>
            </a:r>
            <a:r>
              <a:rPr lang="uk-UA" dirty="0" smtClean="0"/>
              <a:t> – 0</a:t>
            </a:r>
            <a:r>
              <a:rPr lang="en-US" dirty="0" smtClean="0"/>
              <a:t>,</a:t>
            </a:r>
            <a:r>
              <a:rPr lang="uk-UA" dirty="0" smtClean="0"/>
              <a:t>5 л;</a:t>
            </a:r>
          </a:p>
          <a:p>
            <a:endParaRPr lang="uk-UA" dirty="0" smtClean="0"/>
          </a:p>
          <a:p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Матеріал для виготовлення – побутові відходи;</a:t>
            </a:r>
          </a:p>
          <a:p>
            <a:endParaRPr lang="uk-UA" dirty="0" smtClean="0"/>
          </a:p>
          <a:p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Можливість виготовлення в домашніх умовах;</a:t>
            </a:r>
          </a:p>
          <a:p>
            <a:endParaRPr lang="uk-UA" dirty="0" smtClean="0"/>
          </a:p>
          <a:p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Максимальне уповільнення нагріву, розміщеного для зберігання напою.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214422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uk-UA" dirty="0" smtClean="0"/>
              <a:t>Призначення – зберігання холодних напоїв;</a:t>
            </a:r>
          </a:p>
          <a:p>
            <a:endParaRPr lang="uk-UA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08"/>
            <a:ext cx="873947" cy="286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358114" cy="1071570"/>
          </a:xfrm>
        </p:spPr>
        <p:txBody>
          <a:bodyPr/>
          <a:lstStyle/>
          <a:p>
            <a:pPr algn="ctr">
              <a:buNone/>
            </a:pPr>
            <a:r>
              <a:rPr lang="uk-UA" sz="2400" dirty="0" smtClean="0"/>
              <a:t>МАТЕРІАЛИ ДЛЯ ВИГОТОВЛЕННЯ ТЕРМОСА </a:t>
            </a:r>
            <a:endParaRPr lang="uk-U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1071570" cy="284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5503" y="1000108"/>
            <a:ext cx="2475059" cy="287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1000108"/>
            <a:ext cx="214313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4282" y="3857628"/>
            <a:ext cx="135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пластикові пляшки 0.5 л та 1.5 л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2214546" y="384548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фольга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4786314" y="385762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тканина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7000892" y="385762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картон</a:t>
            </a:r>
            <a:endParaRPr lang="uk-UA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4245358"/>
            <a:ext cx="3714776" cy="254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072198" y="628652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Будівельний фен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1006435"/>
            <a:ext cx="2214578" cy="285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57158" y="214311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0.5л</a:t>
            </a:r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1214414" y="214311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1.5л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642918"/>
            <a:ext cx="543726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2956"/>
            <a:ext cx="2787253" cy="276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uk-UA" sz="2000" dirty="0" smtClean="0"/>
              <a:t>ВИГОТОВЛЕННЯ ТЕРМОСА</a:t>
            </a:r>
            <a:endParaRPr lang="uk-UA" sz="2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987492"/>
            <a:ext cx="1071570" cy="35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015289"/>
            <a:ext cx="1285884" cy="348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2998865"/>
            <a:ext cx="1159166" cy="350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1" y="3000372"/>
            <a:ext cx="131185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14810" y="641725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 картоном та фольгою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2000232" y="641725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 картоном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641725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 тканиною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642910" y="350043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№2</a:t>
            </a:r>
            <a:endParaRPr lang="uk-UA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5984" y="350043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№3</a:t>
            </a:r>
            <a:endParaRPr lang="uk-UA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929322" y="364331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№4</a:t>
            </a:r>
            <a:endParaRPr lang="uk-UA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19416</TotalTime>
  <Words>560</Words>
  <Application>Microsoft Office PowerPoint</Application>
  <PresentationFormat>Экран (4:3)</PresentationFormat>
  <Paragraphs>126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 Всеукраїнський інтерактивний конкурс “МАН-Юніор Дослідник-2023” Номінація Технік   Комунальний заклад “Харківська обласна Мала академія наук  Харківської обласної ради Харківської області”     Тема дослідження:  “Дослідження ефективності роботи термоса”               Виконавець:                                             Дзюба Софія Борисівна                                                           учениця 7 класу, Харківської гімназії №82                                                                        Харківської міської ради Харківської області.                                   Науковий керівник:                                               Лавров Володимир Дмитрович                                                                керівник гуртка “Юні конструктори приладів                                                                радіоелектроніки”  комунального закладу                                                          “Харківська обласна МАН Харківської                 обласної ради”</vt:lpstr>
      <vt:lpstr>      </vt:lpstr>
      <vt:lpstr>   Для досягнення мети необхідно виконати наступні завдання:           </vt:lpstr>
      <vt:lpstr>  Термос- ємність, стінки якої мають високу теплову ізоляційну здатність, що запобігає нагріванню, або охолодженню поміщеного в неї продукту [1].</vt:lpstr>
      <vt:lpstr>ПРИНЦИП ДІЇ ТЕРМОСУ</vt:lpstr>
      <vt:lpstr>ЕФЕКТИВНІСТЬ РОБОТИ ТЕРМОСУ</vt:lpstr>
      <vt:lpstr>ТЕХНІЧНІ ВИМОГИ</vt:lpstr>
      <vt:lpstr>МАТЕРІАЛИ ДЛЯ ВИГОТОВЛЕННЯ ТЕРМОСА </vt:lpstr>
      <vt:lpstr>ВИГОТОВЛЕННЯ ТЕРМОСА</vt:lpstr>
      <vt:lpstr>ВИГОТОВЛЕНІ ТЕРМОСИ</vt:lpstr>
      <vt:lpstr>ХІД ЕКСПЕРИМЕНТУ</vt:lpstr>
      <vt:lpstr>РЕЗУЛЬТАТИ ДОСЛІДЖЕННЯ</vt:lpstr>
      <vt:lpstr>ВИСНОВКИ</vt:lpstr>
      <vt:lpstr>Слайд 14</vt:lpstr>
      <vt:lpstr>                               СПИСОК ВИКОРИСТАНИХ ДЖЕРЕЛ  </vt:lpstr>
      <vt:lpstr>Дякую за увагу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інтерактивний конкурс “МАН-Юніор Дослідник-2023” Номінація Технік   Комунальний заклад “Харківська обласна Мала академія наук  Харківської обласної ради Харківської області”     Тема дослідження:  “Досліження ефективності роботи термоса”               Виконавець:                                             Дзюба Софія Борисівна                                                           учениця 7 класу, Харківської гімназії №82                                                                        Харківської міської ради Харківської області.                                   Науковий керівник:                                               Лавров Володимир Дмитрович                                                                керівник гуртка “Юні конструктори приладів                                                                радіоелектроніки”  комунального закладу                                                          “Харківська обласна МАН Харківської                 обласної ради”</dc:title>
  <dc:creator>Борис Дзюба</dc:creator>
  <cp:lastModifiedBy>Борис Дзюба</cp:lastModifiedBy>
  <cp:revision>98</cp:revision>
  <dcterms:created xsi:type="dcterms:W3CDTF">2023-03-20T17:15:59Z</dcterms:created>
  <dcterms:modified xsi:type="dcterms:W3CDTF">2023-04-04T14:43:30Z</dcterms:modified>
</cp:coreProperties>
</file>