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14"/>
  </p:notesMasterIdLst>
  <p:sldIdLst>
    <p:sldId id="285" r:id="rId2"/>
    <p:sldId id="257" r:id="rId3"/>
    <p:sldId id="276" r:id="rId4"/>
    <p:sldId id="306" r:id="rId5"/>
    <p:sldId id="308" r:id="rId6"/>
    <p:sldId id="310" r:id="rId7"/>
    <p:sldId id="324" r:id="rId8"/>
    <p:sldId id="317" r:id="rId9"/>
    <p:sldId id="325" r:id="rId10"/>
    <p:sldId id="322" r:id="rId11"/>
    <p:sldId id="323" r:id="rId12"/>
    <p:sldId id="31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F0FD"/>
    <a:srgbClr val="F3A447"/>
    <a:srgbClr val="E7BC29"/>
    <a:srgbClr val="A5B592"/>
    <a:srgbClr val="D092A7"/>
    <a:srgbClr val="BB0BBF"/>
    <a:srgbClr val="304507"/>
    <a:srgbClr val="F5F7F3"/>
    <a:srgbClr val="FFFFFF"/>
    <a:srgbClr val="F6F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904" autoAdjust="0"/>
    <p:restoredTop sz="94533" autoAdjust="0"/>
  </p:normalViewPr>
  <p:slideViewPr>
    <p:cSldViewPr>
      <p:cViewPr varScale="1">
        <p:scale>
          <a:sx n="103" d="100"/>
          <a:sy n="103" d="100"/>
        </p:scale>
        <p:origin x="151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 sz="1800" dirty="0"/>
              <a:t>Розподіл видів комах</a:t>
            </a:r>
            <a:r>
              <a:rPr lang="uk-UA" sz="1800" baseline="0" dirty="0"/>
              <a:t> за походженням</a:t>
            </a:r>
            <a:endParaRPr lang="uk-UA" sz="1800" dirty="0"/>
          </a:p>
        </c:rich>
      </c:tx>
      <c:layout>
        <c:manualLayout>
          <c:xMode val="edge"/>
          <c:yMode val="edge"/>
          <c:x val="8.149909269340444E-2"/>
          <c:y val="1.339513612411560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406084509128616"/>
          <c:y val="0.15441568377072026"/>
          <c:w val="0.60603435776439152"/>
          <c:h val="0.5258239280602808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latin typeface="Calibri" pitchFamily="34" charset="0"/>
                    <a:cs typeface="Calibri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Північна та Південна Америка</c:v>
                </c:pt>
                <c:pt idx="1">
                  <c:v>Азія</c:v>
                </c:pt>
                <c:pt idx="2">
                  <c:v>Європа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E2-42BF-8F8D-1DE470825D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15142997294085969"/>
          <c:y val="0.70657651600802529"/>
          <c:w val="0.75881116787400271"/>
          <c:h val="0.24451017282232757"/>
        </c:manualLayout>
      </c:layout>
      <c:overlay val="0"/>
      <c:txPr>
        <a:bodyPr/>
        <a:lstStyle/>
        <a:p>
          <a:pPr>
            <a:defRPr sz="1600" b="1">
              <a:latin typeface="Calibri" pitchFamily="34" charset="0"/>
              <a:cs typeface="Calibri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B83F2-D1FD-46A8-BF1A-D77B2065C477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88843-C526-48ED-BC11-34F63F6F81C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718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B02B-7DEF-41A9-A6AD-409C78C25DCC}" type="datetimeFigureOut">
              <a:rPr lang="uk-UA" smtClean="0"/>
              <a:pPr/>
              <a:t>20.04.2023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EF20B-2041-4EB9-A473-453ED463608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B02B-7DEF-41A9-A6AD-409C78C25DCC}" type="datetimeFigureOut">
              <a:rPr lang="uk-UA" smtClean="0"/>
              <a:pPr/>
              <a:t>20.04.2023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EF20B-2041-4EB9-A473-453ED463608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B02B-7DEF-41A9-A6AD-409C78C25DCC}" type="datetimeFigureOut">
              <a:rPr lang="uk-UA" smtClean="0"/>
              <a:pPr/>
              <a:t>20.04.2023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EF20B-2041-4EB9-A473-453ED463608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B02B-7DEF-41A9-A6AD-409C78C25DCC}" type="datetimeFigureOut">
              <a:rPr lang="uk-UA" smtClean="0"/>
              <a:pPr/>
              <a:t>20.04.2023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EF20B-2041-4EB9-A473-453ED463608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B02B-7DEF-41A9-A6AD-409C78C25DCC}" type="datetimeFigureOut">
              <a:rPr lang="uk-UA" smtClean="0"/>
              <a:pPr/>
              <a:t>20.04.2023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EF20B-2041-4EB9-A473-453ED463608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B02B-7DEF-41A9-A6AD-409C78C25DCC}" type="datetimeFigureOut">
              <a:rPr lang="uk-UA" smtClean="0"/>
              <a:pPr/>
              <a:t>20.04.2023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EF20B-2041-4EB9-A473-453ED463608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B02B-7DEF-41A9-A6AD-409C78C25DCC}" type="datetimeFigureOut">
              <a:rPr lang="uk-UA" smtClean="0"/>
              <a:pPr/>
              <a:t>20.04.2023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EF20B-2041-4EB9-A473-453ED463608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B02B-7DEF-41A9-A6AD-409C78C25DCC}" type="datetimeFigureOut">
              <a:rPr lang="uk-UA" smtClean="0"/>
              <a:pPr/>
              <a:t>20.04.2023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EF20B-2041-4EB9-A473-453ED463608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B02B-7DEF-41A9-A6AD-409C78C25DCC}" type="datetimeFigureOut">
              <a:rPr lang="uk-UA" smtClean="0"/>
              <a:pPr/>
              <a:t>20.04.2023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EF20B-2041-4EB9-A473-453ED463608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B02B-7DEF-41A9-A6AD-409C78C25DCC}" type="datetimeFigureOut">
              <a:rPr lang="uk-UA" smtClean="0"/>
              <a:pPr/>
              <a:t>20.04.2023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EF20B-2041-4EB9-A473-453ED463608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B02B-7DEF-41A9-A6AD-409C78C25DCC}" type="datetimeFigureOut">
              <a:rPr lang="uk-UA" smtClean="0"/>
              <a:pPr/>
              <a:t>20.04.2023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EF20B-2041-4EB9-A473-453ED463608B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59DB02B-7DEF-41A9-A6AD-409C78C25DCC}" type="datetimeFigureOut">
              <a:rPr lang="uk-UA" smtClean="0"/>
              <a:pPr/>
              <a:t>20.04.2023</a:t>
            </a:fld>
            <a:endParaRPr lang="uk-UA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D3EF20B-2041-4EB9-A473-453ED463608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hyperlink" Target="https://uk.wikipedia.org/wiki/&#1052;&#1110;&#1078;&#1085;&#1072;&#1088;&#1086;&#1076;&#1085;&#1080;&#1081;_&#1089;&#1086;&#1102;&#1079;_&#1086;&#1093;&#1086;&#1088;&#1086;&#1085;&#1080;_&#1087;&#1088;&#1080;&#1088;&#1086;&#1076;&#1080;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F7B9F9A6-1641-4DA6-AEC4-F7BE3A868346}"/>
              </a:ext>
            </a:extLst>
          </p:cNvPr>
          <p:cNvSpPr txBox="1">
            <a:spLocks/>
          </p:cNvSpPr>
          <p:nvPr/>
        </p:nvSpPr>
        <p:spPr>
          <a:xfrm>
            <a:off x="558496" y="692696"/>
            <a:ext cx="8089434" cy="12241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 cap="rnd">
            <a:noFill/>
          </a:ln>
        </p:spPr>
        <p:txBody>
          <a:bodyPr vert="horz" rtlCol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/>
            <a:r>
              <a:rPr lang="ru-RU" sz="3200" b="1" spc="-305" dirty="0">
                <a:solidFill>
                  <a:schemeClr val="accent1">
                    <a:lumMod val="50000"/>
                  </a:schemeClr>
                </a:solidFill>
                <a:latin typeface="Century Gothic"/>
                <a:cs typeface="Century Gothic"/>
              </a:rPr>
              <a:t>ІНВАЗІЙНІ ВИДИ КОМАХ НА ТЕРИТОРІЇ</a:t>
            </a:r>
          </a:p>
          <a:p>
            <a:pPr algn="ctr"/>
            <a:r>
              <a:rPr lang="ru-RU" sz="3200" b="1" spc="-305" dirty="0">
                <a:solidFill>
                  <a:schemeClr val="accent1">
                    <a:lumMod val="50000"/>
                  </a:schemeClr>
                </a:solidFill>
                <a:latin typeface="Century Gothic"/>
                <a:cs typeface="Century Gothic"/>
              </a:rPr>
              <a:t> МІСТА РІВНОГО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AEB5268-7050-4404-9469-D62DDF9D3524}"/>
              </a:ext>
            </a:extLst>
          </p:cNvPr>
          <p:cNvSpPr/>
          <p:nvPr/>
        </p:nvSpPr>
        <p:spPr>
          <a:xfrm>
            <a:off x="558496" y="5010629"/>
            <a:ext cx="81614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1600" kern="1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Автор </a:t>
            </a:r>
            <a:r>
              <a:rPr lang="uk-UA" sz="1600" kern="15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проєкту</a:t>
            </a:r>
            <a:r>
              <a:rPr lang="uk-UA" sz="1600" kern="1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uk-UA" sz="1600" b="1" kern="1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Джус Артем Олексійович,</a:t>
            </a:r>
            <a:r>
              <a:rPr lang="uk-UA" sz="1600" kern="1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вихованець Екологічного центру Рівненського міського Палацу дітей та молоді, учень 9 класу Рівненської гімназії № 10. </a:t>
            </a:r>
            <a:endParaRPr lang="ru-RU" sz="1600" kern="1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989B0A-4DC6-459C-9000-7BA71B139A3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2386" y="2257313"/>
            <a:ext cx="2761727" cy="24975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5CC8D3-7E0B-4087-B2F8-6BD3394CFA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07751" y="2024379"/>
            <a:ext cx="2740179" cy="24383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071576-4FC2-434E-8BBA-8B1B000E5D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8120"/>
          <a:stretch/>
        </p:blipFill>
        <p:spPr>
          <a:xfrm>
            <a:off x="548962" y="1994786"/>
            <a:ext cx="2337736" cy="24975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7A994E95-490A-4D8C-9FF9-5A922A204FE0}"/>
              </a:ext>
            </a:extLst>
          </p:cNvPr>
          <p:cNvSpPr/>
          <p:nvPr/>
        </p:nvSpPr>
        <p:spPr>
          <a:xfrm>
            <a:off x="755576" y="1124745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/>
              <a:t>Колорадський жук, </a:t>
            </a:r>
            <a:r>
              <a:rPr lang="uk-UA" sz="1600" dirty="0" err="1"/>
              <a:t>Мінуюча</a:t>
            </a:r>
            <a:r>
              <a:rPr lang="uk-UA" sz="1600" dirty="0"/>
              <a:t> каштанова міль та Гармонія азійська наразі поширені по всій території України. </a:t>
            </a:r>
          </a:p>
          <a:p>
            <a:pPr algn="just"/>
            <a:r>
              <a:rPr lang="uk-UA" sz="1600" dirty="0"/>
              <a:t>	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4067944" y="1700808"/>
            <a:ext cx="4743985" cy="3096344"/>
            <a:chOff x="4681450" y="3123102"/>
            <a:chExt cx="3430659" cy="2388845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AD5573B-85D4-4913-B657-7EA3E6AF0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9" t="14733" r="11579" b="17189"/>
            <a:stretch>
              <a:fillRect/>
            </a:stretch>
          </p:blipFill>
          <p:spPr>
            <a:xfrm>
              <a:off x="4681450" y="3123102"/>
              <a:ext cx="3430659" cy="2388845"/>
            </a:xfrm>
            <a:prstGeom prst="rect">
              <a:avLst/>
            </a:prstGeom>
          </p:spPr>
        </p:pic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BC380EDE-B1FE-4E46-B3C6-AAA6304A37E9}"/>
                </a:ext>
              </a:extLst>
            </p:cNvPr>
            <p:cNvSpPr/>
            <p:nvPr/>
          </p:nvSpPr>
          <p:spPr>
            <a:xfrm>
              <a:off x="7308304" y="4038249"/>
              <a:ext cx="432048" cy="4471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6A6B6939-54B8-4A7F-AD82-6D0A45688637}"/>
                </a:ext>
              </a:extLst>
            </p:cNvPr>
            <p:cNvSpPr/>
            <p:nvPr/>
          </p:nvSpPr>
          <p:spPr>
            <a:xfrm>
              <a:off x="6360339" y="3891642"/>
              <a:ext cx="432048" cy="44714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4516E6E8-C4D5-43EF-AA97-27517BD052A9}"/>
                </a:ext>
              </a:extLst>
            </p:cNvPr>
            <p:cNvSpPr/>
            <p:nvPr/>
          </p:nvSpPr>
          <p:spPr>
            <a:xfrm>
              <a:off x="4955207" y="4253253"/>
              <a:ext cx="432048" cy="44714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DA23DCA4-F9CC-4110-A60B-D3AF18B1ADF7}"/>
                </a:ext>
              </a:extLst>
            </p:cNvPr>
            <p:cNvSpPr/>
            <p:nvPr/>
          </p:nvSpPr>
          <p:spPr>
            <a:xfrm>
              <a:off x="6553280" y="4779766"/>
              <a:ext cx="432048" cy="447148"/>
            </a:xfrm>
            <a:prstGeom prst="ellipse">
              <a:avLst/>
            </a:prstGeom>
            <a:solidFill>
              <a:srgbClr val="77F0FD"/>
            </a:solidFill>
            <a:ln>
              <a:solidFill>
                <a:srgbClr val="0070C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рямокутник 1">
            <a:extLst>
              <a:ext uri="{FF2B5EF4-FFF2-40B4-BE49-F238E27FC236}">
                <a16:creationId xmlns:a16="http://schemas.microsoft.com/office/drawing/2014/main" id="{EE5A9A67-7FB1-43DF-91B2-18FBABCF6C83}"/>
              </a:ext>
            </a:extLst>
          </p:cNvPr>
          <p:cNvSpPr/>
          <p:nvPr/>
        </p:nvSpPr>
        <p:spPr>
          <a:xfrm>
            <a:off x="755576" y="476672"/>
            <a:ext cx="7920880" cy="504056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Поширення в Україні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1" name="Прямокутник 1">
            <a:extLst>
              <a:ext uri="{FF2B5EF4-FFF2-40B4-BE49-F238E27FC236}">
                <a16:creationId xmlns:a16="http://schemas.microsoft.com/office/drawing/2014/main" id="{7A994E95-490A-4D8C-9FF9-5A922A204FE0}"/>
              </a:ext>
            </a:extLst>
          </p:cNvPr>
          <p:cNvSpPr/>
          <p:nvPr/>
        </p:nvSpPr>
        <p:spPr>
          <a:xfrm>
            <a:off x="611560" y="1916832"/>
            <a:ext cx="338437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/>
              <a:t>Про такі види, як Самшитова вогнівка, Каліфорнійська псевдо-щитівка, Американська ясенева попелиця з літературних джерел відомо, що вони поширені у Карпатах, Центральній, Південній та Східній частинах України. Той факт, що вони виявлені на території міста, говорить про те, що ці комахи розширюють свій ареал.</a:t>
            </a:r>
          </a:p>
        </p:txBody>
      </p:sp>
      <p:pic>
        <p:nvPicPr>
          <p:cNvPr id="3074" name="Picture 2" descr="Насадженням самшиту загрожує самшитова вогнівка (Cydalima perspectalis) -  Головне управління Держпродспоживслужби в Рівненській області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609336"/>
            <a:ext cx="2592288" cy="1758474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49F50B-0E57-41AB-8126-E6C949BE95D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4653136"/>
            <a:ext cx="2232248" cy="172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6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8C22F49B-1CC4-4316-B778-9C94C4F6F3F8}"/>
              </a:ext>
            </a:extLst>
          </p:cNvPr>
          <p:cNvSpPr/>
          <p:nvPr/>
        </p:nvSpPr>
        <p:spPr>
          <a:xfrm>
            <a:off x="467544" y="692696"/>
            <a:ext cx="8136904" cy="11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96CCC47-9E40-4376-BF8C-FA90C9DB78BB}"/>
              </a:ext>
            </a:extLst>
          </p:cNvPr>
          <p:cNvSpPr/>
          <p:nvPr/>
        </p:nvSpPr>
        <p:spPr>
          <a:xfrm>
            <a:off x="611560" y="1196752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/>
              <a:t>Поширення інвазійних видів комах у місті Рівне відрізняється наступними особливостями. Всі вони виявлені у наземних екотопах, а саме у рекреаційних зонах міста (парки, сквери, бульвари), вуличних зелених насадженнях, на газонах, у межах житлової забудови, території адміністративних та громадських будівель, на городніх та садових ділянках, пустирях. Чотири види інвазійних комах існували на деревно-чагарникових рослинах. Це </a:t>
            </a:r>
            <a:r>
              <a:rPr lang="uk-UA" sz="1400" dirty="0" err="1"/>
              <a:t>Мінуюча</a:t>
            </a:r>
            <a:r>
              <a:rPr lang="uk-UA" sz="1400" dirty="0"/>
              <a:t> міль каштанова, Вогнівка самшитова, Американська ясенева попелиця, Каліфорнійська </a:t>
            </a:r>
            <a:r>
              <a:rPr lang="uk-UA" sz="1400" dirty="0" err="1"/>
              <a:t>псевдощитівка</a:t>
            </a:r>
            <a:r>
              <a:rPr lang="uk-UA" sz="1400" dirty="0"/>
              <a:t>. Колорадський жук пов’язаний  із трав’янистими рослинами. Гармонія азійська зустрічалася на різних рослинах – трав’янистих, чагарниках та деревах.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69558B-4CCA-4F9F-B3C9-336C390B76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59" y="3429000"/>
            <a:ext cx="3744417" cy="27363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5D9091-3C73-41C1-BAFD-C024FB6A618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429000"/>
            <a:ext cx="3787620" cy="2736304"/>
          </a:xfrm>
          <a:prstGeom prst="rect">
            <a:avLst/>
          </a:prstGeom>
        </p:spPr>
      </p:pic>
      <p:sp>
        <p:nvSpPr>
          <p:cNvPr id="10" name="Прямокутник 1">
            <a:extLst>
              <a:ext uri="{FF2B5EF4-FFF2-40B4-BE49-F238E27FC236}">
                <a16:creationId xmlns:a16="http://schemas.microsoft.com/office/drawing/2014/main" id="{EE5A9A67-7FB1-43DF-91B2-18FBABCF6C83}"/>
              </a:ext>
            </a:extLst>
          </p:cNvPr>
          <p:cNvSpPr/>
          <p:nvPr/>
        </p:nvSpPr>
        <p:spPr>
          <a:xfrm>
            <a:off x="755576" y="476672"/>
            <a:ext cx="7920880" cy="504056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Поширення в м. Рівне 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98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E808FD0E-0007-44B7-A2A7-F4ED52CD0FBF}"/>
              </a:ext>
            </a:extLst>
          </p:cNvPr>
          <p:cNvSpPr/>
          <p:nvPr/>
        </p:nvSpPr>
        <p:spPr>
          <a:xfrm>
            <a:off x="683568" y="-180020"/>
            <a:ext cx="792088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uk-UA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uk-UA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uk-UA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uk-UA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uk-UA" sz="2000" dirty="0">
              <a:solidFill>
                <a:schemeClr val="tx1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uk-UA" sz="2000" dirty="0">
                <a:solidFill>
                  <a:schemeClr val="tx1"/>
                </a:solidFill>
              </a:rPr>
              <a:t>ВИСНОВКИ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268760"/>
            <a:ext cx="792088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uk-UA" dirty="0"/>
              <a:t>1. </a:t>
            </a:r>
            <a:r>
              <a:rPr lang="uk-UA" sz="1400" dirty="0"/>
              <a:t>Дослідженнями встановлено існування шести інвазійних видів комах на території міста Рівного.</a:t>
            </a:r>
          </a:p>
          <a:p>
            <a:pPr lvl="0" fontAlgn="base"/>
            <a:r>
              <a:rPr lang="uk-UA" sz="1400" dirty="0"/>
              <a:t>2. Виявлені інвазійні  види комах знайдені у різних наземних екотопах міста – сади, парки, сквери, житлова та адміністративна забудова.</a:t>
            </a:r>
          </a:p>
          <a:p>
            <a:pPr lvl="0" fontAlgn="base"/>
            <a:r>
              <a:rPr lang="uk-UA" sz="1400" dirty="0"/>
              <a:t>3.У структурі систематичних груп тварин є представники трьох рядів: лускокрилі, напівтвердокрилі та твердокрилі.</a:t>
            </a:r>
          </a:p>
          <a:p>
            <a:pPr lvl="0" fontAlgn="base"/>
            <a:r>
              <a:rPr lang="uk-UA" sz="1400" dirty="0"/>
              <a:t>4. За </a:t>
            </a:r>
            <a:r>
              <a:rPr lang="uk-UA" sz="1400" dirty="0" err="1"/>
              <a:t>ареалогічною</a:t>
            </a:r>
            <a:r>
              <a:rPr lang="uk-UA" sz="1400" dirty="0"/>
              <a:t> структурою серед інвазійних  видів комах переважають далекосхідні та північноамериканські види.</a:t>
            </a:r>
          </a:p>
          <a:p>
            <a:pPr lvl="0" fontAlgn="base"/>
            <a:r>
              <a:rPr lang="uk-UA" sz="1400" dirty="0"/>
              <a:t>5. Виявлені інвазійні види комах значно впливають на стан навколишнього природного середовища – ослаблюють життєвий стан дерев та чагарників у складі міського озеленення, руйнують існуючі зв’язки в </a:t>
            </a:r>
            <a:r>
              <a:rPr lang="uk-UA" sz="1400" dirty="0" err="1"/>
              <a:t>урбоекосистемі</a:t>
            </a:r>
            <a:r>
              <a:rPr lang="uk-UA" sz="1400" dirty="0"/>
              <a:t> міста -  та потребують контролю поширення.</a:t>
            </a:r>
          </a:p>
          <a:p>
            <a:pPr lvl="0" fontAlgn="base"/>
            <a:r>
              <a:rPr lang="uk-UA" sz="1400" dirty="0"/>
              <a:t> 6. Для запобігання поширенню інвазійних видів комах варто рекомендувати наступні заходи:</a:t>
            </a:r>
          </a:p>
          <a:p>
            <a:pPr lvl="1" fontAlgn="base"/>
            <a:r>
              <a:rPr lang="uk-UA" sz="1400" dirty="0"/>
              <a:t>закласти базу для моніторингу за популяціями окремих видів;</a:t>
            </a:r>
          </a:p>
          <a:p>
            <a:pPr lvl="1" fontAlgn="base"/>
            <a:r>
              <a:rPr lang="uk-UA" sz="1400" dirty="0"/>
              <a:t> проводити просвітницьку роботу з місцевим населенням.</a:t>
            </a:r>
          </a:p>
          <a:p>
            <a:pPr lvl="0" fontAlgn="base"/>
            <a:r>
              <a:rPr lang="uk-UA" sz="1400" dirty="0"/>
              <a:t>7. Інвазійні види на території Рівного ще недостатньо вивчені й вимагають подальших досліджень.</a:t>
            </a:r>
          </a:p>
          <a:p>
            <a:pPr marL="285750" lvl="0" indent="-285750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/>
              <a:t> </a:t>
            </a:r>
            <a:endParaRPr lang="ru-RU" sz="1400" dirty="0"/>
          </a:p>
        </p:txBody>
      </p:sp>
      <p:sp>
        <p:nvSpPr>
          <p:cNvPr id="4" name="Прямокутник 1">
            <a:extLst>
              <a:ext uri="{FF2B5EF4-FFF2-40B4-BE49-F238E27FC236}">
                <a16:creationId xmlns:a16="http://schemas.microsoft.com/office/drawing/2014/main" id="{EE5A9A67-7FB1-43DF-91B2-18FBABCF6C83}"/>
              </a:ext>
            </a:extLst>
          </p:cNvPr>
          <p:cNvSpPr/>
          <p:nvPr/>
        </p:nvSpPr>
        <p:spPr>
          <a:xfrm>
            <a:off x="755576" y="476672"/>
            <a:ext cx="7920880" cy="504056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Висновки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1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14282" y="857232"/>
            <a:ext cx="8572560" cy="1635664"/>
          </a:xfrm>
        </p:spPr>
        <p:txBody>
          <a:bodyPr>
            <a:noAutofit/>
          </a:bodyPr>
          <a:lstStyle/>
          <a:p>
            <a:r>
              <a:rPr lang="uk-UA" sz="1600" dirty="0"/>
              <a:t>До списку 100 найбільш небезпечних видів, складеного фахівцями з інвазійних видів </a:t>
            </a:r>
            <a:r>
              <a:rPr lang="uk-UA" sz="1600" dirty="0">
                <a:hlinkClick r:id="rId2"/>
              </a:rPr>
              <a:t>МСОП</a:t>
            </a:r>
            <a:r>
              <a:rPr lang="uk-UA" sz="1600" dirty="0"/>
              <a:t> (міжнародний союз охорони природи), включено 56 видів тварин, у тому числі комахи /</a:t>
            </a:r>
            <a:r>
              <a:rPr lang="en-US" sz="1600" dirty="0" err="1"/>
              <a:t>Insecta</a:t>
            </a:r>
            <a:r>
              <a:rPr lang="uk-UA" sz="1600" dirty="0"/>
              <a:t>/</a:t>
            </a:r>
            <a:r>
              <a:rPr lang="ru-RU" sz="1600" dirty="0"/>
              <a:t>. </a:t>
            </a:r>
            <a:r>
              <a:rPr lang="ru-RU" sz="1600" dirty="0" err="1"/>
              <a:t>Відповідно</a:t>
            </a:r>
            <a:r>
              <a:rPr lang="ru-RU" sz="1600" dirty="0"/>
              <a:t> до </a:t>
            </a:r>
            <a:r>
              <a:rPr lang="ru-RU" sz="1600" dirty="0" err="1"/>
              <a:t>положень</a:t>
            </a:r>
            <a:r>
              <a:rPr lang="ru-RU" sz="1600" dirty="0"/>
              <a:t> </a:t>
            </a:r>
            <a:r>
              <a:rPr lang="ru-RU" sz="1600" dirty="0" err="1"/>
              <a:t>Глобальної</a:t>
            </a:r>
            <a:r>
              <a:rPr lang="ru-RU" sz="1600" dirty="0"/>
              <a:t> та </a:t>
            </a:r>
            <a:r>
              <a:rPr lang="ru-RU" sz="1600" dirty="0" err="1"/>
              <a:t>Європейської</a:t>
            </a:r>
            <a:r>
              <a:rPr lang="ru-RU" sz="1600" dirty="0"/>
              <a:t> </a:t>
            </a:r>
            <a:r>
              <a:rPr lang="ru-RU" sz="1600" dirty="0" err="1"/>
              <a:t>стратегій</a:t>
            </a:r>
            <a:r>
              <a:rPr lang="ru-RU" sz="1600" dirty="0"/>
              <a:t> </a:t>
            </a:r>
            <a:r>
              <a:rPr lang="uk-UA" sz="1600" dirty="0"/>
              <a:t>з проблеми інвазійних видів у багатьох країнах світу було прийнято національні стратегії запобігання й контролю інвазій.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142852"/>
            <a:ext cx="8572560" cy="64294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ПРОБЛЕМА:</a:t>
            </a:r>
            <a:endParaRPr lang="ru-RU" sz="2400" b="1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9D6D28-FE8F-453C-8536-0E1F177407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1835"/>
          <a:stretch/>
        </p:blipFill>
        <p:spPr>
          <a:xfrm>
            <a:off x="6084168" y="2422437"/>
            <a:ext cx="2466975" cy="20131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5FD37E-CD3E-4832-922E-EEDF986C664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63682" y="4509120"/>
            <a:ext cx="2466975" cy="18478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A45436-8D0E-47A4-9F2A-266A6E4BB2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0151" y="2429739"/>
            <a:ext cx="2723698" cy="20058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C23965-2319-44DC-857C-58B389A549F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8832" y="2435216"/>
            <a:ext cx="2555727" cy="20003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FC2E61-C271-4D42-A604-10402C4955C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832" y="4559192"/>
            <a:ext cx="2555727" cy="17477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8084DD-2C05-440F-8681-930822F15F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072" r="8225"/>
          <a:stretch/>
        </p:blipFill>
        <p:spPr>
          <a:xfrm>
            <a:off x="3210150" y="4559191"/>
            <a:ext cx="2723698" cy="17380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5720" y="1516285"/>
            <a:ext cx="8358246" cy="2857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45" algn="just" defTabSz="449580">
              <a:defRPr sz="2700">
                <a:uFill>
                  <a:solidFill>
                    <a:srgbClr val="000000"/>
                  </a:solidFill>
                </a:uFill>
                <a:latin typeface="Arial Hebrew"/>
                <a:ea typeface="Arial Hebrew"/>
                <a:cs typeface="Arial Hebrew"/>
                <a:sym typeface="Arial Hebrew"/>
              </a:defRPr>
            </a:pPr>
            <a:endParaRPr lang="uk-UA" sz="1900" b="1" dirty="0">
              <a:solidFill>
                <a:srgbClr val="304507"/>
              </a:solidFill>
              <a:latin typeface="+mj-lt"/>
            </a:endParaRPr>
          </a:p>
          <a:p>
            <a:pPr indent="360045" algn="just" defTabSz="449580">
              <a:defRPr sz="2700">
                <a:uFill>
                  <a:solidFill>
                    <a:srgbClr val="000000"/>
                  </a:solidFill>
                </a:uFill>
                <a:latin typeface="Arial Hebrew"/>
                <a:ea typeface="Arial Hebrew"/>
                <a:cs typeface="Arial Hebrew"/>
                <a:sym typeface="Arial Hebrew"/>
              </a:defRPr>
            </a:pPr>
            <a:endParaRPr lang="uk-UA" sz="1900" b="1" dirty="0">
              <a:solidFill>
                <a:srgbClr val="304507"/>
              </a:solidFill>
              <a:latin typeface="+mj-lt"/>
            </a:endParaRPr>
          </a:p>
          <a:p>
            <a:pPr indent="360045" algn="just" defTabSz="449580">
              <a:lnSpc>
                <a:spcPct val="150000"/>
              </a:lnSpc>
              <a:buFont typeface="Wingdings" pitchFamily="2" charset="2"/>
              <a:buChar char="§"/>
              <a:defRPr sz="2700">
                <a:uFill>
                  <a:solidFill>
                    <a:srgbClr val="000000"/>
                  </a:solidFill>
                </a:uFill>
                <a:latin typeface="Arial Hebrew"/>
                <a:ea typeface="Arial Hebrew"/>
                <a:cs typeface="Arial Hebrew"/>
                <a:sym typeface="Arial Hebrew"/>
              </a:defRPr>
            </a:pPr>
            <a:endParaRPr lang="ru-RU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0034" y="476672"/>
            <a:ext cx="83582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Об’єкт досліджень: </a:t>
            </a:r>
            <a:r>
              <a:rPr lang="uk-UA" dirty="0"/>
              <a:t>територія міста Рівного.</a:t>
            </a:r>
            <a:endParaRPr lang="ru-RU" dirty="0"/>
          </a:p>
          <a:p>
            <a:r>
              <a:rPr lang="uk-UA" b="1" dirty="0"/>
              <a:t>Предмет досліджень:</a:t>
            </a:r>
            <a:r>
              <a:rPr lang="uk-UA" dirty="0"/>
              <a:t> інвазійні види комах.</a:t>
            </a:r>
            <a:endParaRPr lang="ru-RU" dirty="0"/>
          </a:p>
          <a:p>
            <a:endParaRPr lang="uk-UA" b="1" dirty="0"/>
          </a:p>
          <a:p>
            <a:r>
              <a:rPr lang="uk-UA" b="1" dirty="0"/>
              <a:t>Мета:</a:t>
            </a:r>
            <a:r>
              <a:rPr lang="uk-UA" dirty="0"/>
              <a:t> з’ясувати сучасний склад інвазійних видів комах, умови їх існування та поширення на території м. Рівного.</a:t>
            </a:r>
            <a:endParaRPr lang="ru-RU" dirty="0"/>
          </a:p>
          <a:p>
            <a:r>
              <a:rPr lang="uk-UA" b="1" dirty="0"/>
              <a:t>Завдання:</a:t>
            </a:r>
            <a:endParaRPr lang="ru-RU" dirty="0"/>
          </a:p>
          <a:p>
            <a:pPr marL="285750" lvl="0" indent="-285750">
              <a:buFontTx/>
              <a:buChar char="-"/>
            </a:pPr>
            <a:r>
              <a:rPr lang="uk-UA" dirty="0"/>
              <a:t>виявити  інвазійні види тварин на території міста;</a:t>
            </a:r>
            <a:endParaRPr lang="ru-RU" dirty="0"/>
          </a:p>
          <a:p>
            <a:pPr marL="285750" lvl="0" indent="-285750">
              <a:buFontTx/>
              <a:buChar char="-"/>
            </a:pPr>
            <a:r>
              <a:rPr lang="uk-UA" dirty="0"/>
              <a:t>описати природно-екологічні умови існування інвазійних видів;</a:t>
            </a:r>
            <a:endParaRPr lang="ru-RU" dirty="0"/>
          </a:p>
          <a:p>
            <a:pPr marL="285750" lvl="0" indent="-285750">
              <a:buFontTx/>
              <a:buChar char="-"/>
            </a:pPr>
            <a:r>
              <a:rPr lang="uk-UA" dirty="0"/>
              <a:t>провести структурний аналіз виявлених видів;</a:t>
            </a:r>
            <a:endParaRPr lang="ru-RU" dirty="0"/>
          </a:p>
          <a:p>
            <a:pPr marL="285750" lvl="0" indent="-285750">
              <a:buFontTx/>
              <a:buChar char="-"/>
            </a:pPr>
            <a:r>
              <a:rPr lang="uk-UA" dirty="0"/>
              <a:t>провести аналіз поширення інвазійних видів на території міста.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290A2C-298A-44B6-BEFE-A2E34B1B78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2152" y="3519007"/>
            <a:ext cx="3584649" cy="26884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8B7A35-26A9-4DDD-A68F-7678D0861BA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433260"/>
            <a:ext cx="3672408" cy="275430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EE5A9A67-7FB1-43DF-91B2-18FBABCF6C83}"/>
              </a:ext>
            </a:extLst>
          </p:cNvPr>
          <p:cNvSpPr/>
          <p:nvPr/>
        </p:nvSpPr>
        <p:spPr>
          <a:xfrm>
            <a:off x="632477" y="1268760"/>
            <a:ext cx="7920880" cy="2157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>
                <a:solidFill>
                  <a:schemeClr val="tx1"/>
                </a:solidFill>
              </a:rPr>
              <a:t>Місто Рівне – адміністративний обласний центр Рівненської області з населенням понад 246 тисяч чоловік. Розкинулось місто в заплаві та першій надзаплавній терасі по обидві сторони від русла річки Устя – лівої притоки Горині, що розділяє місто майже на дві рівні частини. Клімат міста Рівне – помірно-континентальний, порівняно вологий і теплий. Комплексна зелена зона у межах урбоекосистеми міста Рівного має характер дисперсного типу. У напрямку від центру до периферії зелена зона звужується. Складовими компонентами сучасної зеленої зони м. Рівне є 6 парків і заповідне урочище «Сосонки», 22 сквери, бульвари, деревні насадження вулиць площ та внутрішньо квартальні посадки.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E808FD0E-0007-44B7-A2A7-F4ED52CD0FBF}"/>
              </a:ext>
            </a:extLst>
          </p:cNvPr>
          <p:cNvSpPr/>
          <p:nvPr/>
        </p:nvSpPr>
        <p:spPr>
          <a:xfrm>
            <a:off x="683568" y="2204864"/>
            <a:ext cx="7920880" cy="4104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FB750A-6F76-47F0-989B-E6605FB6F0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4001" y="3573016"/>
            <a:ext cx="1821117" cy="27316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FDA457-49C9-4077-8B0C-4B2BC092B4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77" y="3579631"/>
            <a:ext cx="2606581" cy="27495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69EF23-919C-4C56-9651-389F5B5F43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8091" r="8300" b="-754"/>
          <a:stretch/>
        </p:blipFill>
        <p:spPr>
          <a:xfrm>
            <a:off x="3253663" y="3787073"/>
            <a:ext cx="3396857" cy="2303562"/>
          </a:xfrm>
          <a:prstGeom prst="rect">
            <a:avLst/>
          </a:prstGeom>
        </p:spPr>
      </p:pic>
      <p:sp>
        <p:nvSpPr>
          <p:cNvPr id="8" name="Прямокутник 1">
            <a:extLst>
              <a:ext uri="{FF2B5EF4-FFF2-40B4-BE49-F238E27FC236}">
                <a16:creationId xmlns:a16="http://schemas.microsoft.com/office/drawing/2014/main" id="{EE5A9A67-7FB1-43DF-91B2-18FBABCF6C83}"/>
              </a:ext>
            </a:extLst>
          </p:cNvPr>
          <p:cNvSpPr/>
          <p:nvPr/>
        </p:nvSpPr>
        <p:spPr>
          <a:xfrm>
            <a:off x="611560" y="620688"/>
            <a:ext cx="7920880" cy="504056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Характеристика ділянки досліджень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70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EE5A9A67-7FB1-43DF-91B2-18FBABCF6C83}"/>
              </a:ext>
            </a:extLst>
          </p:cNvPr>
          <p:cNvSpPr/>
          <p:nvPr/>
        </p:nvSpPr>
        <p:spPr>
          <a:xfrm>
            <a:off x="611560" y="332656"/>
            <a:ext cx="7920880" cy="474735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Місце та методи досліджень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E808FD0E-0007-44B7-A2A7-F4ED52CD0FBF}"/>
              </a:ext>
            </a:extLst>
          </p:cNvPr>
          <p:cNvSpPr/>
          <p:nvPr/>
        </p:nvSpPr>
        <p:spPr>
          <a:xfrm>
            <a:off x="683568" y="2204864"/>
            <a:ext cx="7920880" cy="4104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uk-UA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3324" y="908720"/>
            <a:ext cx="808112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/>
              <a:t>	</a:t>
            </a:r>
            <a:r>
              <a:rPr lang="uk-UA" sz="1400" dirty="0"/>
              <a:t>Для вивчення сучасного поширення та особливостей існування інвазійних видів тварин у </a:t>
            </a:r>
            <a:r>
              <a:rPr lang="uk-UA" sz="1400" b="1" dirty="0"/>
              <a:t>червні-вересні 2022 року </a:t>
            </a:r>
            <a:r>
              <a:rPr lang="uk-UA" sz="1400" dirty="0"/>
              <a:t>були проведені польові дослідження під час експедиції вихованців Екологічного центру Рівненського міського Палацу дітей та молоді на території міста Рівного. </a:t>
            </a:r>
          </a:p>
          <a:p>
            <a:r>
              <a:rPr lang="uk-UA" sz="1400" dirty="0"/>
              <a:t>	</a:t>
            </a:r>
          </a:p>
          <a:p>
            <a:endParaRPr lang="uk-UA" sz="1400" dirty="0"/>
          </a:p>
          <a:p>
            <a:endParaRPr lang="uk-UA" sz="1400" dirty="0"/>
          </a:p>
          <a:p>
            <a:endParaRPr lang="uk-UA" sz="1400" dirty="0"/>
          </a:p>
          <a:p>
            <a:endParaRPr lang="uk-UA" sz="1400" dirty="0"/>
          </a:p>
          <a:p>
            <a:endParaRPr lang="uk-UA" sz="1400" dirty="0"/>
          </a:p>
          <a:p>
            <a:endParaRPr lang="uk-UA" sz="1400" dirty="0"/>
          </a:p>
          <a:p>
            <a:endParaRPr lang="uk-UA" sz="1400" dirty="0"/>
          </a:p>
          <a:p>
            <a:endParaRPr lang="uk-UA" sz="1400" dirty="0"/>
          </a:p>
          <a:p>
            <a:endParaRPr lang="uk-UA" sz="1400" dirty="0"/>
          </a:p>
          <a:p>
            <a:endParaRPr lang="uk-UA" sz="1400" dirty="0"/>
          </a:p>
          <a:p>
            <a:endParaRPr lang="uk-UA" sz="1400" dirty="0"/>
          </a:p>
          <a:p>
            <a:endParaRPr lang="uk-UA" sz="1400" dirty="0"/>
          </a:p>
          <a:p>
            <a:endParaRPr lang="uk-UA" sz="1400" dirty="0"/>
          </a:p>
          <a:p>
            <a:r>
              <a:rPr lang="uk-UA" sz="1400" dirty="0"/>
              <a:t>Під час польових досліджень здійснювались наступні види робіт:</a:t>
            </a:r>
          </a:p>
          <a:p>
            <a:r>
              <a:rPr lang="uk-UA" sz="1400" dirty="0"/>
              <a:t>- огляд рослин з метою виявлення інвазійних видів комах;</a:t>
            </a:r>
          </a:p>
          <a:p>
            <a:r>
              <a:rPr lang="uk-UA" sz="1400" dirty="0"/>
              <a:t>- фотографування комах у режимі макрозйомки;</a:t>
            </a:r>
          </a:p>
          <a:p>
            <a:r>
              <a:rPr lang="uk-UA" sz="1400" dirty="0"/>
              <a:t>- визначення видів комах за атласами-визначниками та електронною базою даних із </a:t>
            </a:r>
            <a:r>
              <a:rPr lang="uk-UA" sz="1400" dirty="0" err="1"/>
              <a:t>біорізноманіття</a:t>
            </a:r>
            <a:r>
              <a:rPr lang="uk-UA" sz="1400" dirty="0"/>
              <a:t> «</a:t>
            </a:r>
            <a:r>
              <a:rPr lang="en-US" sz="1400" dirty="0" err="1"/>
              <a:t>ukr</a:t>
            </a:r>
            <a:r>
              <a:rPr lang="uk-UA" sz="1400" dirty="0"/>
              <a:t>.</a:t>
            </a:r>
            <a:r>
              <a:rPr lang="en-US" sz="1400" dirty="0"/>
              <a:t>bin</a:t>
            </a:r>
            <a:r>
              <a:rPr lang="uk-UA" sz="1400" dirty="0"/>
              <a:t>»;</a:t>
            </a:r>
          </a:p>
          <a:p>
            <a:r>
              <a:rPr lang="uk-UA" sz="1400" dirty="0"/>
              <a:t>- опис природно-екологічних умов існування інвазійних комах за методикою «GLOBE».</a:t>
            </a:r>
          </a:p>
          <a:p>
            <a:pPr algn="just"/>
            <a:endParaRPr lang="ru-RU" sz="1400" dirty="0"/>
          </a:p>
          <a:p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27C42D-8959-4F6A-A1E1-DBC5DB17B5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1844824"/>
            <a:ext cx="1995843" cy="26558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90B2F2-4BEB-47F6-A5F9-D192BC23AC0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916832"/>
            <a:ext cx="1995686" cy="26609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15CC79-B2B6-4FFB-8FA3-9AC2872EFC4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1916832"/>
            <a:ext cx="3547886" cy="26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08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EE5A9A67-7FB1-43DF-91B2-18FBABCF6C83}"/>
              </a:ext>
            </a:extLst>
          </p:cNvPr>
          <p:cNvSpPr/>
          <p:nvPr/>
        </p:nvSpPr>
        <p:spPr>
          <a:xfrm>
            <a:off x="755576" y="476672"/>
            <a:ext cx="7920880" cy="504056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Результати досліджень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E808FD0E-0007-44B7-A2A7-F4ED52CD0FBF}"/>
              </a:ext>
            </a:extLst>
          </p:cNvPr>
          <p:cNvSpPr/>
          <p:nvPr/>
        </p:nvSpPr>
        <p:spPr>
          <a:xfrm>
            <a:off x="611560" y="2204864"/>
            <a:ext cx="7920880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uk-UA" sz="2000" dirty="0">
              <a:solidFill>
                <a:schemeClr val="tx1"/>
              </a:solidFill>
            </a:endParaRPr>
          </a:p>
          <a:p>
            <a:endParaRPr lang="uk-UA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uk-UA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12A758-09F3-402D-8F73-5C59B798E89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05064"/>
            <a:ext cx="2808312" cy="1792379"/>
          </a:xfrm>
          <a:prstGeom prst="rect">
            <a:avLst/>
          </a:prstGeom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07504" y="1052736"/>
            <a:ext cx="90364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/>
              <a:t>В ході досліджень на території м. Рівного нами було виявлено </a:t>
            </a:r>
            <a:r>
              <a:rPr lang="uk-UA" sz="1400" b="1" dirty="0">
                <a:solidFill>
                  <a:srgbClr val="C00000"/>
                </a:solidFill>
              </a:rPr>
              <a:t>6</a:t>
            </a:r>
            <a:r>
              <a:rPr lang="uk-UA" sz="1400" dirty="0"/>
              <a:t> інвазійних видів комах.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Уксус от тли: как правильно разбавить, состав раствор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484784"/>
            <a:ext cx="2322959" cy="1739978"/>
          </a:xfrm>
          <a:prstGeom prst="rect">
            <a:avLst/>
          </a:prstGeom>
          <a:noFill/>
        </p:spPr>
      </p:pic>
      <p:pic>
        <p:nvPicPr>
          <p:cNvPr id="7173" name="Picture 5" descr="Гармония изменчивая (Harmonia axyridis) - Picture Insect"/>
          <p:cNvPicPr>
            <a:picLocks noChangeAspect="1" noChangeArrowheads="1"/>
          </p:cNvPicPr>
          <p:nvPr/>
        </p:nvPicPr>
        <p:blipFill>
          <a:blip r:embed="rId4" cstate="print"/>
          <a:srcRect l="23622" t="10079" b="5039"/>
          <a:stretch>
            <a:fillRect/>
          </a:stretch>
        </p:blipFill>
        <p:spPr bwMode="auto">
          <a:xfrm>
            <a:off x="683568" y="1484784"/>
            <a:ext cx="2304256" cy="177255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744775" y="3284984"/>
            <a:ext cx="2274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400" dirty="0">
                <a:cs typeface="Calibri" pitchFamily="34" charset="0"/>
              </a:rPr>
              <a:t>Гармонія азійська</a:t>
            </a:r>
          </a:p>
          <a:p>
            <a:pPr algn="ctr"/>
            <a:r>
              <a:rPr lang="uk-UA" sz="1400" i="1" dirty="0">
                <a:cs typeface="Calibri" pitchFamily="34" charset="0"/>
              </a:rPr>
              <a:t> (</a:t>
            </a:r>
            <a:r>
              <a:rPr lang="uk-UA" sz="1400" i="1" dirty="0" err="1">
                <a:cs typeface="Calibri" pitchFamily="34" charset="0"/>
              </a:rPr>
              <a:t>Harmonia</a:t>
            </a:r>
            <a:r>
              <a:rPr lang="uk-UA" sz="1400" i="1" dirty="0">
                <a:cs typeface="Calibri" pitchFamily="34" charset="0"/>
              </a:rPr>
              <a:t> </a:t>
            </a:r>
            <a:r>
              <a:rPr lang="uk-UA" sz="1400" i="1" dirty="0" err="1">
                <a:cs typeface="Calibri" pitchFamily="34" charset="0"/>
              </a:rPr>
              <a:t>axyridis</a:t>
            </a:r>
            <a:r>
              <a:rPr lang="uk-UA" sz="1400" i="1" dirty="0">
                <a:cs typeface="Calibri" pitchFamily="34" charset="0"/>
              </a:rPr>
              <a:t> </a:t>
            </a:r>
            <a:r>
              <a:rPr lang="en-US" sz="1400" dirty="0">
                <a:cs typeface="Calibri" pitchFamily="34" charset="0"/>
              </a:rPr>
              <a:t>L</a:t>
            </a:r>
            <a:r>
              <a:rPr lang="uk-UA" sz="1400" dirty="0">
                <a:cs typeface="Calibri" pitchFamily="34" charset="0"/>
              </a:rPr>
              <a:t>.)</a:t>
            </a:r>
            <a:endParaRPr lang="fr-FR" sz="1400" dirty="0"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31840" y="3284984"/>
            <a:ext cx="2592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ea typeface="Times New Roman" pitchFamily="18" charset="0"/>
                <a:cs typeface="Arial" pitchFamily="34" charset="0"/>
              </a:rPr>
              <a:t>Вогнівка самшитова </a:t>
            </a:r>
          </a:p>
          <a:p>
            <a:pPr algn="ctr"/>
            <a:r>
              <a:rPr lang="uk-UA" sz="1400" dirty="0">
                <a:ea typeface="Times New Roman" pitchFamily="18" charset="0"/>
                <a:cs typeface="Arial" pitchFamily="34" charset="0"/>
              </a:rPr>
              <a:t>(</a:t>
            </a:r>
            <a:r>
              <a:rPr lang="en-US" sz="1400" i="1" dirty="0" err="1">
                <a:ea typeface="Times New Roman" pitchFamily="18" charset="0"/>
                <a:cs typeface="Arial" pitchFamily="34" charset="0"/>
              </a:rPr>
              <a:t>Cydalima</a:t>
            </a:r>
            <a:r>
              <a:rPr lang="en-US" sz="1400" i="1" dirty="0">
                <a:ea typeface="Times New Roman" pitchFamily="18" charset="0"/>
                <a:cs typeface="Arial" pitchFamily="34" charset="0"/>
              </a:rPr>
              <a:t> </a:t>
            </a:r>
            <a:r>
              <a:rPr lang="en-US" sz="1400" i="1" dirty="0" err="1">
                <a:ea typeface="Times New Roman" pitchFamily="18" charset="0"/>
                <a:cs typeface="Arial" pitchFamily="34" charset="0"/>
              </a:rPr>
              <a:t>perspectalis</a:t>
            </a:r>
            <a:r>
              <a:rPr lang="uk-UA" sz="1400" i="1" dirty="0">
                <a:ea typeface="Times New Roman" pitchFamily="18" charset="0"/>
                <a:cs typeface="Arial" pitchFamily="34" charset="0"/>
              </a:rPr>
              <a:t> </a:t>
            </a:r>
            <a:r>
              <a:rPr lang="en-US" sz="1400" dirty="0">
                <a:cs typeface="Calibri" pitchFamily="34" charset="0"/>
              </a:rPr>
              <a:t>L</a:t>
            </a:r>
            <a:r>
              <a:rPr lang="uk-UA" sz="1400" dirty="0">
                <a:cs typeface="Calibri" pitchFamily="34" charset="0"/>
              </a:rPr>
              <a:t>.</a:t>
            </a:r>
            <a:r>
              <a:rPr lang="uk-UA" sz="1400" i="1" dirty="0">
                <a:ea typeface="Times New Roman" pitchFamily="18" charset="0"/>
                <a:cs typeface="Arial" pitchFamily="34" charset="0"/>
              </a:rPr>
              <a:t>) </a:t>
            </a:r>
            <a:endParaRPr lang="uk-UA" sz="14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874A3F7-127B-4C96-9CB3-8E0FEA28D76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9842" t="7856" r="16403" b="6547"/>
          <a:stretch>
            <a:fillRect/>
          </a:stretch>
        </p:blipFill>
        <p:spPr>
          <a:xfrm>
            <a:off x="3347864" y="1484784"/>
            <a:ext cx="2255468" cy="178746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788024" y="3284984"/>
            <a:ext cx="489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ea typeface="Times New Roman" pitchFamily="18" charset="0"/>
                <a:cs typeface="Arial" pitchFamily="34" charset="0"/>
              </a:rPr>
              <a:t>А</a:t>
            </a:r>
            <a:r>
              <a:rPr lang="uk-UA" sz="1400" dirty="0" bmk="">
                <a:ea typeface="Times New Roman" pitchFamily="18" charset="0"/>
                <a:cs typeface="Arial" pitchFamily="34" charset="0"/>
              </a:rPr>
              <a:t>мериканська ясенева попелиця</a:t>
            </a:r>
          </a:p>
          <a:p>
            <a:pPr algn="ctr"/>
            <a:r>
              <a:rPr lang="uk-UA" sz="1400" i="1" dirty="0" bmk="">
                <a:ea typeface="Times New Roman" pitchFamily="18" charset="0"/>
                <a:cs typeface="Arial" pitchFamily="34" charset="0"/>
              </a:rPr>
              <a:t> (</a:t>
            </a:r>
            <a:r>
              <a:rPr lang="en-US" sz="1400" i="1" dirty="0" err="1" bmk="">
                <a:ea typeface="Times New Roman" pitchFamily="18" charset="0"/>
                <a:cs typeface="Arial" pitchFamily="34" charset="0"/>
              </a:rPr>
              <a:t>Procsphilus</a:t>
            </a:r>
            <a:r>
              <a:rPr lang="en-US" sz="1400" i="1" dirty="0" bmk="">
                <a:ea typeface="Times New Roman" pitchFamily="18" charset="0"/>
                <a:cs typeface="Arial" pitchFamily="34" charset="0"/>
              </a:rPr>
              <a:t> </a:t>
            </a:r>
            <a:r>
              <a:rPr lang="en-US" sz="1400" i="1" dirty="0" err="1" bmk="">
                <a:ea typeface="Times New Roman" pitchFamily="18" charset="0"/>
                <a:cs typeface="Arial" pitchFamily="34" charset="0"/>
              </a:rPr>
              <a:t>fraxinifolii</a:t>
            </a:r>
            <a:r>
              <a:rPr lang="uk-UA" sz="1400" i="1" dirty="0" bmk="">
                <a:ea typeface="Times New Roman" pitchFamily="18" charset="0"/>
                <a:cs typeface="Arial" pitchFamily="34" charset="0"/>
              </a:rPr>
              <a:t> </a:t>
            </a:r>
            <a:r>
              <a:rPr lang="en-US" sz="1400" dirty="0">
                <a:cs typeface="Calibri" pitchFamily="34" charset="0"/>
              </a:rPr>
              <a:t>L</a:t>
            </a:r>
            <a:r>
              <a:rPr lang="uk-UA" sz="1400" dirty="0">
                <a:cs typeface="Calibri" pitchFamily="34" charset="0"/>
              </a:rPr>
              <a:t>.</a:t>
            </a:r>
            <a:r>
              <a:rPr lang="uk-UA" sz="1400" i="1" dirty="0" bmk="">
                <a:ea typeface="Times New Roman" pitchFamily="18" charset="0"/>
                <a:cs typeface="Arial" pitchFamily="34" charset="0"/>
              </a:rPr>
              <a:t>)</a:t>
            </a:r>
            <a:endParaRPr lang="uk-UA" sz="1400" dirty="0"/>
          </a:p>
        </p:txBody>
      </p:sp>
      <p:pic>
        <p:nvPicPr>
          <p:cNvPr id="7178" name="Picture 10" descr="Міль каштанова мінуюча — загроза для насаджень гіркокаштана звичайного в  Україні | Сингента Україна"/>
          <p:cNvPicPr>
            <a:picLocks noChangeAspect="1" noChangeArrowheads="1"/>
          </p:cNvPicPr>
          <p:nvPr/>
        </p:nvPicPr>
        <p:blipFill>
          <a:blip r:embed="rId6" cstate="print"/>
          <a:srcRect r="13205"/>
          <a:stretch>
            <a:fillRect/>
          </a:stretch>
        </p:blipFill>
        <p:spPr bwMode="auto">
          <a:xfrm>
            <a:off x="3491880" y="4005064"/>
            <a:ext cx="2334664" cy="1800200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179512" y="5877272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ea typeface="Times New Roman" pitchFamily="18" charset="0"/>
                <a:cs typeface="Arial" pitchFamily="34" charset="0"/>
              </a:rPr>
              <a:t>Каліфорнійська </a:t>
            </a:r>
            <a:r>
              <a:rPr lang="uk-UA" sz="1400" dirty="0" err="1">
                <a:ea typeface="Times New Roman" pitchFamily="18" charset="0"/>
                <a:cs typeface="Arial" pitchFamily="34" charset="0"/>
              </a:rPr>
              <a:t>псевдощитівка</a:t>
            </a:r>
            <a:r>
              <a:rPr lang="uk-UA" sz="1400" dirty="0">
                <a:ea typeface="Times New Roman" pitchFamily="18" charset="0"/>
                <a:cs typeface="Arial" pitchFamily="34" charset="0"/>
              </a:rPr>
              <a:t> (</a:t>
            </a:r>
            <a:r>
              <a:rPr lang="en-US" sz="1400" i="1" dirty="0" err="1">
                <a:ea typeface="Times New Roman" pitchFamily="18" charset="0"/>
                <a:cs typeface="Arial" pitchFamily="34" charset="0"/>
              </a:rPr>
              <a:t>Quadraspidiotus</a:t>
            </a:r>
            <a:r>
              <a:rPr lang="en-US" sz="1400" i="1" dirty="0">
                <a:ea typeface="Times New Roman" pitchFamily="18" charset="0"/>
                <a:cs typeface="Arial" pitchFamily="34" charset="0"/>
              </a:rPr>
              <a:t> </a:t>
            </a:r>
            <a:r>
              <a:rPr lang="en-US" sz="1400" i="1" dirty="0" err="1">
                <a:ea typeface="Times New Roman" pitchFamily="18" charset="0"/>
                <a:cs typeface="Arial" pitchFamily="34" charset="0"/>
              </a:rPr>
              <a:t>perniciosus</a:t>
            </a:r>
            <a:r>
              <a:rPr lang="uk-UA" sz="1400" i="1" dirty="0">
                <a:ea typeface="Times New Roman" pitchFamily="18" charset="0"/>
                <a:cs typeface="Arial" pitchFamily="34" charset="0"/>
              </a:rPr>
              <a:t> </a:t>
            </a:r>
            <a:r>
              <a:rPr lang="en-US" sz="1400" dirty="0">
                <a:cs typeface="Calibri" pitchFamily="34" charset="0"/>
              </a:rPr>
              <a:t>L</a:t>
            </a:r>
            <a:r>
              <a:rPr lang="uk-UA" sz="1400" dirty="0">
                <a:cs typeface="Calibri" pitchFamily="34" charset="0"/>
              </a:rPr>
              <a:t>.</a:t>
            </a:r>
            <a:r>
              <a:rPr lang="uk-UA" sz="1400" dirty="0">
                <a:ea typeface="Times New Roman" pitchFamily="18" charset="0"/>
                <a:cs typeface="Arial" pitchFamily="34" charset="0"/>
              </a:rPr>
              <a:t>) </a:t>
            </a:r>
            <a:endParaRPr lang="uk-UA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915816" y="5805264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9875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 err="1" bmk="">
                <a:ea typeface="Times New Roman" pitchFamily="18" charset="0"/>
                <a:cs typeface="Arial" pitchFamily="34" charset="0"/>
              </a:rPr>
              <a:t>Мінуюча</a:t>
            </a:r>
            <a:r>
              <a:rPr lang="uk-UA" sz="1400" dirty="0" bmk="">
                <a:ea typeface="Times New Roman" pitchFamily="18" charset="0"/>
                <a:cs typeface="Arial" pitchFamily="34" charset="0"/>
              </a:rPr>
              <a:t> міль каштанова</a:t>
            </a:r>
          </a:p>
          <a:p>
            <a:pPr lvl="0" indent="269875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i="1" dirty="0" bmk="">
                <a:ea typeface="Times New Roman" pitchFamily="18" charset="0"/>
                <a:cs typeface="Arial" pitchFamily="34" charset="0"/>
              </a:rPr>
              <a:t> </a:t>
            </a:r>
            <a:r>
              <a:rPr lang="uk-UA" sz="1400" i="1" dirty="0">
                <a:ea typeface="Times New Roman" pitchFamily="18" charset="0"/>
                <a:cs typeface="Arial" pitchFamily="34" charset="0"/>
              </a:rPr>
              <a:t>(</a:t>
            </a:r>
            <a:r>
              <a:rPr lang="en-US" sz="1400" i="1" dirty="0" err="1">
                <a:ea typeface="Times New Roman" pitchFamily="18" charset="0"/>
                <a:cs typeface="Arial" pitchFamily="34" charset="0"/>
              </a:rPr>
              <a:t>Cameraria</a:t>
            </a:r>
            <a:r>
              <a:rPr lang="en-US" sz="1400" i="1" dirty="0">
                <a:ea typeface="Times New Roman" pitchFamily="18" charset="0"/>
                <a:cs typeface="Arial" pitchFamily="34" charset="0"/>
              </a:rPr>
              <a:t> </a:t>
            </a:r>
            <a:r>
              <a:rPr lang="en-US" sz="1400" i="1" dirty="0" err="1">
                <a:ea typeface="Times New Roman" pitchFamily="18" charset="0"/>
                <a:cs typeface="Arial" pitchFamily="34" charset="0"/>
              </a:rPr>
              <a:t>ohridella</a:t>
            </a:r>
            <a:r>
              <a:rPr lang="uk-UA" sz="1400" i="1" dirty="0">
                <a:ea typeface="Times New Roman" pitchFamily="18" charset="0"/>
                <a:cs typeface="Arial" pitchFamily="34" charset="0"/>
              </a:rPr>
              <a:t> </a:t>
            </a:r>
            <a:r>
              <a:rPr lang="en-US" sz="1400" dirty="0">
                <a:cs typeface="Calibri" pitchFamily="34" charset="0"/>
              </a:rPr>
              <a:t>L</a:t>
            </a:r>
            <a:r>
              <a:rPr lang="uk-UA" sz="1400" dirty="0">
                <a:cs typeface="Calibri" pitchFamily="34" charset="0"/>
              </a:rPr>
              <a:t>.</a:t>
            </a:r>
            <a:r>
              <a:rPr lang="uk-UA" sz="1400" i="1" dirty="0">
                <a:ea typeface="Times New Roman" pitchFamily="18" charset="0"/>
                <a:cs typeface="Arial" pitchFamily="34" charset="0"/>
              </a:rPr>
              <a:t>)</a:t>
            </a:r>
            <a:endParaRPr lang="uk-UA" sz="1400" dirty="0">
              <a:cs typeface="Arial" pitchFamily="34" charset="0"/>
            </a:endParaRPr>
          </a:p>
        </p:txBody>
      </p:sp>
      <p:pic>
        <p:nvPicPr>
          <p:cNvPr id="23" name="Рисунок 15">
            <a:extLst>
              <a:ext uri="{FF2B5EF4-FFF2-40B4-BE49-F238E27FC236}">
                <a16:creationId xmlns:a16="http://schemas.microsoft.com/office/drawing/2014/main" id="{BED2C06B-151F-9419-64A6-2BA2D7CA44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4168" y="4005064"/>
            <a:ext cx="2376264" cy="1831933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5940152" y="5805264"/>
            <a:ext cx="2952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 bmk="">
                <a:ea typeface="Times New Roman" pitchFamily="18" charset="0"/>
                <a:cs typeface="Arial" pitchFamily="34" charset="0"/>
              </a:rPr>
              <a:t>Колорадський жук</a:t>
            </a:r>
            <a:r>
              <a:rPr lang="uk-UA" sz="1400" i="1" dirty="0" bmk="">
                <a:ea typeface="Times New Roman" pitchFamily="18" charset="0"/>
                <a:cs typeface="Arial" pitchFamily="34" charset="0"/>
              </a:rPr>
              <a:t> </a:t>
            </a:r>
          </a:p>
          <a:p>
            <a:pPr algn="ctr"/>
            <a:r>
              <a:rPr lang="uk-UA" sz="1400" i="1" dirty="0" bmk="">
                <a:ea typeface="Times New Roman" pitchFamily="18" charset="0"/>
                <a:cs typeface="Arial" pitchFamily="34" charset="0"/>
              </a:rPr>
              <a:t>(</a:t>
            </a:r>
            <a:r>
              <a:rPr lang="en-US" sz="1400" i="1" dirty="0" err="1" bmk="">
                <a:ea typeface="Times New Roman" pitchFamily="18" charset="0"/>
                <a:cs typeface="Arial" pitchFamily="34" charset="0"/>
              </a:rPr>
              <a:t>Leptinotarsa</a:t>
            </a:r>
            <a:r>
              <a:rPr lang="en-US" sz="1400" i="1" dirty="0" bmk="">
                <a:ea typeface="Times New Roman" pitchFamily="18" charset="0"/>
                <a:cs typeface="Arial" pitchFamily="34" charset="0"/>
              </a:rPr>
              <a:t> </a:t>
            </a:r>
            <a:r>
              <a:rPr lang="en-US" sz="1400" i="1" dirty="0" err="1" bmk="">
                <a:ea typeface="Times New Roman" pitchFamily="18" charset="0"/>
                <a:cs typeface="Arial" pitchFamily="34" charset="0"/>
              </a:rPr>
              <a:t>decemlineata</a:t>
            </a:r>
            <a:r>
              <a:rPr lang="uk-UA" sz="1400" i="1" dirty="0" bmk="">
                <a:ea typeface="Times New Roman" pitchFamily="18" charset="0"/>
                <a:cs typeface="Arial" pitchFamily="34" charset="0"/>
              </a:rPr>
              <a:t> </a:t>
            </a:r>
            <a:r>
              <a:rPr lang="en-US" sz="1400" dirty="0">
                <a:cs typeface="Calibri" pitchFamily="34" charset="0"/>
              </a:rPr>
              <a:t>L</a:t>
            </a:r>
            <a:r>
              <a:rPr lang="uk-UA" sz="1400" dirty="0">
                <a:cs typeface="Calibri" pitchFamily="34" charset="0"/>
              </a:rPr>
              <a:t>.</a:t>
            </a:r>
            <a:r>
              <a:rPr lang="uk-UA" sz="1400" i="1" dirty="0" bmk="">
                <a:ea typeface="Times New Roman" pitchFamily="18" charset="0"/>
                <a:cs typeface="Arial" pitchFamily="34" charset="0"/>
              </a:rPr>
              <a:t>)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1382583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EE5A9A67-7FB1-43DF-91B2-18FBABCF6C83}"/>
              </a:ext>
            </a:extLst>
          </p:cNvPr>
          <p:cNvSpPr/>
          <p:nvPr/>
        </p:nvSpPr>
        <p:spPr>
          <a:xfrm>
            <a:off x="755576" y="476672"/>
            <a:ext cx="7920880" cy="504056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Систематичний аналіз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E808FD0E-0007-44B7-A2A7-F4ED52CD0FBF}"/>
              </a:ext>
            </a:extLst>
          </p:cNvPr>
          <p:cNvSpPr/>
          <p:nvPr/>
        </p:nvSpPr>
        <p:spPr>
          <a:xfrm>
            <a:off x="611560" y="2204864"/>
            <a:ext cx="7920880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uk-UA" sz="2000" dirty="0">
              <a:solidFill>
                <a:schemeClr val="tx1"/>
              </a:solidFill>
            </a:endParaRPr>
          </a:p>
          <a:p>
            <a:endParaRPr lang="uk-UA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uk-UA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B3D55233-E544-4BAC-BB43-F06D1A30E2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086906"/>
              </p:ext>
            </p:extLst>
          </p:nvPr>
        </p:nvGraphicFramePr>
        <p:xfrm>
          <a:off x="611560" y="1340768"/>
          <a:ext cx="7992886" cy="4267200"/>
        </p:xfrm>
        <a:graphic>
          <a:graphicData uri="http://schemas.openxmlformats.org/drawingml/2006/table">
            <a:tbl>
              <a:tblPr/>
              <a:tblGrid>
                <a:gridCol w="395687">
                  <a:extLst>
                    <a:ext uri="{9D8B030D-6E8A-4147-A177-3AD203B41FA5}">
                      <a16:colId xmlns:a16="http://schemas.microsoft.com/office/drawing/2014/main" val="943800360"/>
                    </a:ext>
                  </a:extLst>
                </a:gridCol>
                <a:gridCol w="1692544">
                  <a:extLst>
                    <a:ext uri="{9D8B030D-6E8A-4147-A177-3AD203B41FA5}">
                      <a16:colId xmlns:a16="http://schemas.microsoft.com/office/drawing/2014/main" val="77077045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66970279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015080556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920962375"/>
                    </a:ext>
                  </a:extLst>
                </a:gridCol>
                <a:gridCol w="1440159">
                  <a:extLst>
                    <a:ext uri="{9D8B030D-6E8A-4147-A177-3AD203B41FA5}">
                      <a16:colId xmlns:a16="http://schemas.microsoft.com/office/drawing/2014/main" val="708424112"/>
                    </a:ext>
                  </a:extLst>
                </a:gridCol>
              </a:tblGrid>
              <a:tr h="183698">
                <a:tc>
                  <a:txBody>
                    <a:bodyPr/>
                    <a:lstStyle/>
                    <a:p>
                      <a:pPr marR="252095" algn="r">
                        <a:spcAft>
                          <a:spcPts val="0"/>
                        </a:spcAft>
                      </a:pPr>
                      <a:r>
                        <a:rPr lang="uk-UA" sz="1400" b="1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№</a:t>
                      </a:r>
                      <a:endParaRPr lang="uk-UA" sz="1400" kern="1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Українська назва виду</a:t>
                      </a:r>
                      <a:endParaRPr lang="uk-UA" sz="1400" kern="1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kern="15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Латинська назва виду</a:t>
                      </a:r>
                      <a:endParaRPr lang="uk-UA" sz="1400" kern="15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Клас</a:t>
                      </a:r>
                      <a:endParaRPr lang="uk-UA" sz="1400" kern="1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kern="15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Ряд</a:t>
                      </a:r>
                      <a:endParaRPr lang="uk-UA" sz="1400" kern="15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02590" marR="325755" algn="ctr">
                        <a:spcAft>
                          <a:spcPts val="0"/>
                        </a:spcAft>
                      </a:pPr>
                      <a:r>
                        <a:rPr lang="uk-UA" sz="1400" b="1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Родина</a:t>
                      </a:r>
                      <a:endParaRPr lang="uk-UA" sz="1400" kern="1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576608"/>
                  </a:ext>
                </a:extLst>
              </a:tr>
              <a:tr h="3673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Мінуюча</a:t>
                      </a:r>
                      <a:r>
                        <a:rPr lang="uk-UA" sz="1400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міль каштанова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uk-UA" sz="1400" kern="1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i="1" kern="15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Cameraria</a:t>
                      </a:r>
                      <a:r>
                        <a:rPr lang="en-US" sz="1400" i="1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1400" i="1" kern="15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ohridella</a:t>
                      </a:r>
                      <a:endParaRPr lang="uk-UA" sz="1400" kern="1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Комахи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Лускокрилі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Молі-строкаті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104661"/>
                  </a:ext>
                </a:extLst>
              </a:tr>
              <a:tr h="3673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 kern="1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Гармонія азійська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uk-UA" sz="1400" kern="1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i="1" kern="15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Harmonia</a:t>
                      </a:r>
                      <a:r>
                        <a:rPr lang="en-US" sz="1400" i="1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1400" i="1" kern="15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axyridis</a:t>
                      </a:r>
                      <a:endParaRPr lang="uk-UA" sz="1400" kern="1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Комахи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Твердкрилі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Сонечка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437617"/>
                  </a:ext>
                </a:extLst>
              </a:tr>
              <a:tr h="1836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 kern="1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Колорадський жук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uk-UA" sz="1400" kern="1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i="1" kern="15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Leptinotarsa</a:t>
                      </a:r>
                      <a:r>
                        <a:rPr lang="en-US" sz="1400" i="1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1400" i="1" kern="15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decemlineata</a:t>
                      </a:r>
                      <a:endParaRPr lang="uk-UA" sz="1400" kern="1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Комахи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Твердкрилі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Листоїди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748566"/>
                  </a:ext>
                </a:extLst>
              </a:tr>
              <a:tr h="224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Амереканська</a:t>
                      </a:r>
                      <a:r>
                        <a:rPr lang="uk-UA" sz="1400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ясенева попелиця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uk-UA" sz="1400" kern="1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i="1" kern="15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Procsphilus</a:t>
                      </a:r>
                      <a:r>
                        <a:rPr lang="en-US" sz="1400" i="1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1400" i="1" kern="15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fraxinifolii</a:t>
                      </a:r>
                      <a:endParaRPr lang="uk-UA" sz="1400" kern="1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Комахи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Напівтвердокрилі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Справжня тля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423661"/>
                  </a:ext>
                </a:extLst>
              </a:tr>
              <a:tr h="1217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Каліфорнійська щитівка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uk-UA" sz="1400" kern="1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i="1" kern="15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Quadraspidiotus</a:t>
                      </a:r>
                      <a:r>
                        <a:rPr lang="en-US" sz="1400" i="1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1400" i="1" kern="15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perniciosus</a:t>
                      </a:r>
                      <a:endParaRPr lang="uk-UA" sz="1400" kern="1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Комахи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Напівтвердокрилі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Щитівки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805136"/>
                  </a:ext>
                </a:extLst>
              </a:tr>
              <a:tr h="3673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 kern="1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Вогнівка самшитова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uk-UA" sz="1400" kern="1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i="1" kern="15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Cydalima</a:t>
                      </a:r>
                      <a:r>
                        <a:rPr lang="uk-UA" sz="1400" i="1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uk-UA" sz="1400" i="1" kern="15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perspectalis</a:t>
                      </a:r>
                      <a:endParaRPr lang="uk-UA" sz="1400" kern="15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Комахи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Лускокрилі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kern="15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Вогнівки-трав’янки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423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2583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4860032" y="4149080"/>
            <a:ext cx="3816424" cy="2232248"/>
            <a:chOff x="4139952" y="3838194"/>
            <a:chExt cx="4618136" cy="235075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15EF4DC-A02A-400E-8F47-0BDA2C4A0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3838194"/>
              <a:ext cx="4618136" cy="2350752"/>
            </a:xfrm>
            <a:prstGeom prst="rect">
              <a:avLst/>
            </a:prstGeom>
          </p:spPr>
        </p:pic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DAD8AE3A-81B8-4C4C-8FD1-AC318747584F}"/>
                </a:ext>
              </a:extLst>
            </p:cNvPr>
            <p:cNvSpPr/>
            <p:nvPr/>
          </p:nvSpPr>
          <p:spPr>
            <a:xfrm>
              <a:off x="6948264" y="4365104"/>
              <a:ext cx="648072" cy="648072"/>
            </a:xfrm>
            <a:prstGeom prst="ellipse">
              <a:avLst/>
            </a:prstGeom>
            <a:solidFill>
              <a:srgbClr val="D09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3D58F6A5-B88D-49CA-92BD-3310E965346B}"/>
                </a:ext>
              </a:extLst>
            </p:cNvPr>
            <p:cNvSpPr/>
            <p:nvPr/>
          </p:nvSpPr>
          <p:spPr>
            <a:xfrm>
              <a:off x="4574284" y="4149080"/>
              <a:ext cx="432048" cy="432048"/>
            </a:xfrm>
            <a:prstGeom prst="ellipse">
              <a:avLst/>
            </a:prstGeom>
            <a:solidFill>
              <a:srgbClr val="A5B5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53E0581-01DD-4C0B-89FD-B0781B3DA890}"/>
                </a:ext>
              </a:extLst>
            </p:cNvPr>
            <p:cNvSpPr/>
            <p:nvPr/>
          </p:nvSpPr>
          <p:spPr>
            <a:xfrm>
              <a:off x="6084168" y="4221088"/>
              <a:ext cx="144016" cy="144016"/>
            </a:xfrm>
            <a:prstGeom prst="ellipse">
              <a:avLst/>
            </a:prstGeom>
            <a:solidFill>
              <a:srgbClr val="E7B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F9286D70-EF56-458D-9AA8-2AFCB28DDC91}"/>
                </a:ext>
              </a:extLst>
            </p:cNvPr>
            <p:cNvSpPr/>
            <p:nvPr/>
          </p:nvSpPr>
          <p:spPr>
            <a:xfrm>
              <a:off x="5148064" y="5229200"/>
              <a:ext cx="216024" cy="216024"/>
            </a:xfrm>
            <a:prstGeom prst="ellipse">
              <a:avLst/>
            </a:prstGeom>
            <a:solidFill>
              <a:srgbClr val="F3A4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958F11FA-9A78-4415-9A89-4DE8C6E5AB81}"/>
                </a:ext>
              </a:extLst>
            </p:cNvPr>
            <p:cNvSpPr/>
            <p:nvPr/>
          </p:nvSpPr>
          <p:spPr>
            <a:xfrm>
              <a:off x="6300192" y="4365104"/>
              <a:ext cx="216024" cy="7200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кутник 10">
              <a:extLst>
                <a:ext uri="{FF2B5EF4-FFF2-40B4-BE49-F238E27FC236}">
                  <a16:creationId xmlns:a16="http://schemas.microsoft.com/office/drawing/2014/main" id="{CB143D8F-0B28-4821-85C4-D127AE8E0C62}"/>
                </a:ext>
              </a:extLst>
            </p:cNvPr>
            <p:cNvSpPr/>
            <p:nvPr/>
          </p:nvSpPr>
          <p:spPr>
            <a:xfrm>
              <a:off x="6300192" y="4319385"/>
              <a:ext cx="216024" cy="4571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Picture 2" descr="Каліфорнійська щитівка - Good Harvest | Насіння | Добрива | Засоби захисту  росли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011376"/>
            <a:ext cx="2160240" cy="1390654"/>
          </a:xfrm>
          <a:prstGeom prst="rect">
            <a:avLst/>
          </a:prstGeom>
          <a:noFill/>
        </p:spPr>
      </p:pic>
      <p:graphicFrame>
        <p:nvGraphicFramePr>
          <p:cNvPr id="15" name="Диаграмма 14"/>
          <p:cNvGraphicFramePr/>
          <p:nvPr/>
        </p:nvGraphicFramePr>
        <p:xfrm>
          <a:off x="539552" y="476672"/>
          <a:ext cx="4248472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4941168"/>
            <a:ext cx="1920213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932040" y="1124744"/>
            <a:ext cx="3744416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 походженням три види</a:t>
            </a:r>
            <a:r>
              <a:rPr kumimoji="0" lang="uk-UA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інвазійних комах</a:t>
            </a:r>
            <a:r>
              <a:rPr kumimoji="0" 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походять з Азії (Китай, Далекий схід Росії, Японія, Тайвань). Це такі види, як Вогнівка самшитова,</a:t>
            </a:r>
            <a:r>
              <a:rPr kumimoji="0" lang="uk-UA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Каліфорнійська </a:t>
            </a:r>
            <a:r>
              <a:rPr kumimoji="0" 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псевдощитівка</a:t>
            </a:r>
            <a:r>
              <a:rPr kumimoji="0" 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Гармонія азійська.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Два види – Американська ясенева попелиця та Колорадський жук походять з Північної та Південної Америки. 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Один вид – </a:t>
            </a:r>
            <a:r>
              <a:rPr kumimoji="0" 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Мінуюча</a:t>
            </a:r>
            <a:r>
              <a:rPr kumimoji="0" 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міль каштанова походить з Європи (Угорщина, Південна Македонія).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769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683568" y="1052736"/>
            <a:ext cx="82089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Виявлені інвазійні комахи значно впливають на існування місцевих видів. 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" name="Прямокутник 1">
            <a:extLst>
              <a:ext uri="{FF2B5EF4-FFF2-40B4-BE49-F238E27FC236}">
                <a16:creationId xmlns:a16="http://schemas.microsoft.com/office/drawing/2014/main" id="{EE5A9A67-7FB1-43DF-91B2-18FBABCF6C83}"/>
              </a:ext>
            </a:extLst>
          </p:cNvPr>
          <p:cNvSpPr/>
          <p:nvPr/>
        </p:nvSpPr>
        <p:spPr>
          <a:xfrm>
            <a:off x="755576" y="476672"/>
            <a:ext cx="7920880" cy="504056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Вплив інвазійних видів комах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95536" y="3809365"/>
            <a:ext cx="237626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Каліфорнійська </a:t>
            </a:r>
            <a:r>
              <a:rPr kumimoji="0" lang="uk-UA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псевдощитівка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uk-UA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мінуюча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міль каштанова  та американська ясенева попелиця послаблюють життєвий стан деревних рослин, зокрема в`язів, </a:t>
            </a:r>
            <a:r>
              <a:rPr kumimoji="0" lang="uk-UA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гіркокаштану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звичайного та ясеня </a:t>
            </a:r>
            <a:r>
              <a:rPr kumimoji="0" lang="uk-UA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пенсильван-ського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, яким належить важливе місце у структурі  міського озеленення. </a:t>
            </a:r>
            <a:endParaRPr kumimoji="0" lang="uk-UA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238053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843808" y="1745994"/>
            <a:ext cx="23762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200" dirty="0">
                <a:ea typeface="Times New Roman" pitchFamily="18" charset="0"/>
                <a:cs typeface="Arial" pitchFamily="34" charset="0"/>
              </a:rPr>
              <a:t>В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огнівка</a:t>
            </a:r>
            <a:r>
              <a:rPr kumimoji="0" lang="uk-UA" sz="1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самшитова пошкоджує багато видів рослин, зокрема самшит, значно  знижує декоративні якості зелених насаджень міста. </a:t>
            </a:r>
            <a:endParaRPr kumimoji="0" lang="uk-UA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645024"/>
            <a:ext cx="240026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716016" y="2996952"/>
            <a:ext cx="43204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Колорадський жук пошкоджує насадження картоплі, томатів на міських городах. </a:t>
            </a:r>
            <a:endParaRPr kumimoji="0" lang="uk-UA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860032" y="5722802"/>
            <a:ext cx="39604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Гармонія азійська створює конкуренцію та витісняє із середовища інші види аборигенних сонечок, зокрема сонечко </a:t>
            </a:r>
            <a:r>
              <a:rPr kumimoji="0" lang="uk-UA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семикрапкове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.</a:t>
            </a:r>
            <a:endParaRPr kumimoji="0" lang="uk-UA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7653" name="Picture 5" descr="Колорадський жук – як врятувати картоплю та ін. пасльонові: препарати та  народні засоб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412776"/>
            <a:ext cx="3465385" cy="1584176"/>
          </a:xfrm>
          <a:prstGeom prst="rect">
            <a:avLst/>
          </a:prstGeom>
          <a:noFill/>
        </p:spPr>
      </p:pic>
      <p:sp>
        <p:nvSpPr>
          <p:cNvPr id="27655" name="AutoShape 7" descr="Сонечк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657" name="AutoShape 9" descr="Сонечк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7659" name="Picture 11" descr="Цикл розвитку сонеч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645024"/>
            <a:ext cx="2847975" cy="190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Другая 3">
      <a:dk1>
        <a:sysClr val="windowText" lastClr="000000"/>
      </a:dk1>
      <a:lt1>
        <a:srgbClr val="DFF7AE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3130</TotalTime>
  <Words>905</Words>
  <Application>Microsoft Office PowerPoint</Application>
  <PresentationFormat>Екран (4:3)</PresentationFormat>
  <Paragraphs>141</Paragraphs>
  <Slides>12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21" baseType="lpstr">
      <vt:lpstr>Arial</vt:lpstr>
      <vt:lpstr>Arial Hebrew</vt:lpstr>
      <vt:lpstr>Calibri</vt:lpstr>
      <vt:lpstr>Century Gothic</vt:lpstr>
      <vt:lpstr>Times New Roman</vt:lpstr>
      <vt:lpstr>Verdana</vt:lpstr>
      <vt:lpstr>Wingdings</vt:lpstr>
      <vt:lpstr>Wingdings 2</vt:lpstr>
      <vt:lpstr>Аспект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ecopdm1@gmail.com</cp:lastModifiedBy>
  <cp:revision>194</cp:revision>
  <dcterms:created xsi:type="dcterms:W3CDTF">2016-01-19T11:06:36Z</dcterms:created>
  <dcterms:modified xsi:type="dcterms:W3CDTF">2023-04-20T12:58:25Z</dcterms:modified>
</cp:coreProperties>
</file>