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lice Bold" charset="-52"/>
      <p:regular r:id="rId20"/>
    </p:embeddedFont>
    <p:embeddedFont>
      <p:font typeface="Livvic Bold Bold" charset="0"/>
      <p:regular r:id="rId21"/>
    </p:embeddedFont>
    <p:embeddedFont>
      <p:font typeface="Alice" charset="-52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PT Serif Bold" charset="-52"/>
      <p:regular r:id="rId27"/>
    </p:embeddedFont>
    <p:embeddedFont>
      <p:font typeface="Noto Serif Display Black"/>
      <p:regular r:id="rId28"/>
    </p:embeddedFont>
    <p:embeddedFont>
      <p:font typeface="Arimo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openxmlformats.org/officeDocument/2006/relationships/image" Target="../media/image45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7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svg"/><Relationship Id="rId7" Type="http://schemas.openxmlformats.org/officeDocument/2006/relationships/image" Target="../media/image5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5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9.svg"/><Relationship Id="rId7" Type="http://schemas.openxmlformats.org/officeDocument/2006/relationships/image" Target="../media/image63.svg"/><Relationship Id="rId12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9.sv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png"/><Relationship Id="rId3" Type="http://schemas.openxmlformats.org/officeDocument/2006/relationships/image" Target="../media/image9.svg"/><Relationship Id="rId7" Type="http://schemas.openxmlformats.org/officeDocument/2006/relationships/image" Target="../media/image63.svg"/><Relationship Id="rId12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3.svg"/><Relationship Id="rId4" Type="http://schemas.openxmlformats.org/officeDocument/2006/relationships/image" Target="../media/image40.png"/><Relationship Id="rId9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2.png"/><Relationship Id="rId3" Type="http://schemas.openxmlformats.org/officeDocument/2006/relationships/image" Target="../media/image9.svg"/><Relationship Id="rId7" Type="http://schemas.openxmlformats.org/officeDocument/2006/relationships/image" Target="../media/image45.svg"/><Relationship Id="rId12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anaplus.com.ua/vishiti-oberegi-roslinni-ornamenti/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5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5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17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9.png"/><Relationship Id="rId18" Type="http://schemas.openxmlformats.org/officeDocument/2006/relationships/image" Target="../media/image35.sv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12" Type="http://schemas.openxmlformats.org/officeDocument/2006/relationships/image" Target="../media/image29.sv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27.svg"/><Relationship Id="rId19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4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40557" y="0"/>
            <a:ext cx="8147443" cy="103617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8207" y="3493434"/>
            <a:ext cx="8428298" cy="3285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9"/>
              </a:lnSpc>
            </a:pPr>
            <a:r>
              <a:rPr lang="en-US" sz="5399" dirty="0">
                <a:solidFill>
                  <a:srgbClr val="000000"/>
                </a:solidFill>
                <a:latin typeface="Alice Bold"/>
              </a:rPr>
              <a:t>"НА ЩАСТЯ НА ДОЛЮ..." </a:t>
            </a:r>
          </a:p>
          <a:p>
            <a:pPr algn="ctr">
              <a:lnSpc>
                <a:spcPts val="5129"/>
              </a:lnSpc>
            </a:pPr>
            <a:r>
              <a:rPr lang="en-US" sz="5399" dirty="0">
                <a:solidFill>
                  <a:srgbClr val="000000"/>
                </a:solidFill>
                <a:latin typeface="Alice Bold"/>
              </a:rPr>
              <a:t>ВЕСІЛЬНИЙ РУШНИК - СІМЕЙНА РЕЛІКВІЯ ПРОНЕСЕНА КРІЗЬ РОКИ.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98742" y="8503003"/>
            <a:ext cx="5722710" cy="481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597F57"/>
                </a:solidFill>
                <a:latin typeface="Livvic Bold Bold"/>
              </a:rPr>
              <a:t>-МИКОЛАЇВ 2023-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356" y="52200"/>
            <a:ext cx="8991096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lice"/>
              </a:rPr>
              <a:t>Всеукраїнський відкритий інтерактивний конкурс "МАН-Юніор Дослідник"</a:t>
            </a:r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lice"/>
              </a:rPr>
              <a:t>Номінація "Історик-Юніор"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010"/>
            <a:ext cx="5200140" cy="10396122"/>
            <a:chOff x="0" y="0"/>
            <a:chExt cx="6933520" cy="138614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30748"/>
              <a:ext cx="6933520" cy="6930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33520" cy="693074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76970" y="3673096"/>
            <a:ext cx="739804" cy="635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9077" y="5095244"/>
            <a:ext cx="775591" cy="5894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41977" y="6488710"/>
            <a:ext cx="609791" cy="6097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457086" y="7903039"/>
            <a:ext cx="579572" cy="5795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28700" y="316174"/>
            <a:ext cx="5647543" cy="39922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456783" y="5222071"/>
            <a:ext cx="5486715" cy="3868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21630">
            <a:off x="897867" y="6354896"/>
            <a:ext cx="2900559" cy="87741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144000" y="927869"/>
            <a:ext cx="8710071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000000"/>
                </a:solidFill>
                <a:latin typeface="Alice Bold"/>
              </a:rPr>
              <a:t> ПРОДОВЖЕННЯ ІСТОРІЇ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48739" y="2079624"/>
            <a:ext cx="8683298" cy="8845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39"/>
              </a:lnSpc>
              <a:spcBef>
                <a:spcPct val="0"/>
              </a:spcBef>
            </a:pPr>
            <a:r>
              <a:rPr lang="en-US" sz="3599" u="none">
                <a:solidFill>
                  <a:srgbClr val="000000"/>
                </a:solidFill>
                <a:latin typeface="Alice"/>
              </a:rPr>
              <a:t>Далі,  цей рушник перейшов до її сина, мого дідуся Віктора. Він одружився у 1985 році з моєю бабусею Тетяною. Знайомі вони були ще з самого дитинства, навчалися в одній школі.</a:t>
            </a:r>
          </a:p>
          <a:p>
            <a:pPr marL="0" lvl="0" indent="0">
              <a:lnSpc>
                <a:spcPts val="5039"/>
              </a:lnSpc>
              <a:spcBef>
                <a:spcPct val="0"/>
              </a:spcBef>
            </a:pPr>
            <a:r>
              <a:rPr lang="en-US" sz="3599" u="none">
                <a:solidFill>
                  <a:srgbClr val="000000"/>
                </a:solidFill>
                <a:latin typeface="Alice"/>
              </a:rPr>
              <a:t>На їх весіллі теж був присутній той самий рушник. Можливо саме завдяки цій  сімейній реліквії мої дідусь з бабусею вже багато років живуть у злагоді. І навіть через 25 років подружнього життя рушник також був присутній на їхньому ювілеї</a:t>
            </a:r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255361" y="4241728"/>
            <a:ext cx="7127974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lice"/>
              </a:rPr>
              <a:t> Весілля Вовкович Тетяни Миколаївни  та </a:t>
            </a:r>
          </a:p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lice"/>
              </a:rPr>
              <a:t>Віктора Миколайовича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82910" y="9191625"/>
            <a:ext cx="663446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lice"/>
              </a:rPr>
              <a:t> Срібне весілля моєї бабусі та дідуся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87860" y="0"/>
            <a:ext cx="5200140" cy="10287000"/>
            <a:chOff x="0" y="0"/>
            <a:chExt cx="6933520" cy="138614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30748"/>
              <a:ext cx="6933520" cy="6930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33520" cy="693074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51155" y="3659426"/>
            <a:ext cx="705165" cy="652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7876" y="5025238"/>
            <a:ext cx="551723" cy="7922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05177" y="499796"/>
            <a:ext cx="5082823" cy="57962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20917" y="3397897"/>
            <a:ext cx="4559651" cy="596645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81464" y="822940"/>
            <a:ext cx="813945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000000"/>
                </a:solidFill>
                <a:latin typeface="Alice Bold"/>
              </a:rPr>
              <a:t> ПРОДОВЖЕННЯ СІМЕЙНИХ ТРАДИЦІЙ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1464" y="6794265"/>
            <a:ext cx="1444546" cy="31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5"/>
              </a:lnSpc>
            </a:pPr>
            <a:r>
              <a:rPr lang="en-US" sz="3085">
                <a:solidFill>
                  <a:srgbClr val="FFFFFF"/>
                </a:solidFill>
                <a:latin typeface="Livvic Bold Bold"/>
              </a:rPr>
              <a:t>+50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524207"/>
            <a:ext cx="8115300" cy="874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lice"/>
              </a:rPr>
              <a:t> Традицію з весільним рушником пр</a:t>
            </a:r>
            <a:r>
              <a:rPr lang="en-US" sz="3399" u="none">
                <a:solidFill>
                  <a:srgbClr val="000000"/>
                </a:solidFill>
                <a:latin typeface="Alice"/>
              </a:rPr>
              <a:t>одовжили їх дорослі сини. Вони  також одружилися і мають свої сім’ї.</a:t>
            </a:r>
          </a:p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3399" u="none">
                <a:solidFill>
                  <a:srgbClr val="000000"/>
                </a:solidFill>
                <a:latin typeface="Alice"/>
              </a:rPr>
              <a:t> Старший -  Вовкович В’ячеслав Вікторович 1985 року народження - мій тато. Він одружився з моєю мамою, Вовкович Світланою Вікторівною 1985 року народження,  у 2007 році. На їхньому весіллі також був присутній обряд з прабабусиним рушником, їх благословили на щасливе і довге подружнє життя.</a:t>
            </a:r>
          </a:p>
          <a:p>
            <a:pPr marL="0" lvl="0" indent="0" algn="ctr">
              <a:lnSpc>
                <a:spcPts val="615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61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4480568" y="6202045"/>
            <a:ext cx="3522477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lice"/>
              </a:rPr>
              <a:t> Мої батьки в день весілля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27712" y="-2828"/>
            <a:ext cx="926028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01" y="4329144"/>
            <a:ext cx="520176" cy="333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01" y="3106094"/>
            <a:ext cx="436906" cy="5080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3690" y="5391500"/>
            <a:ext cx="437799" cy="4377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3718" y="6507970"/>
            <a:ext cx="477743" cy="477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175674" y="463942"/>
            <a:ext cx="6112326" cy="49275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27712" y="3400711"/>
            <a:ext cx="4829482" cy="635164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33262" y="1143000"/>
            <a:ext cx="6370013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000000"/>
                </a:solidFill>
                <a:latin typeface="Alice Bold"/>
              </a:rPr>
              <a:t> ПРОДОВЖЕННЯ ТРАДИЦІЙ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9924" y="3324511"/>
            <a:ext cx="6976165" cy="739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Alice"/>
              </a:rPr>
              <a:t>Мол</a:t>
            </a:r>
            <a:r>
              <a:rPr lang="en-US" sz="3899" u="none">
                <a:solidFill>
                  <a:srgbClr val="000000"/>
                </a:solidFill>
                <a:latin typeface="Alice"/>
              </a:rPr>
              <a:t>одший син моїх дідуся і бабусі, мій дядько, Вовкович Сергій Вікторович також  має свою родину та  дотримується сімейних традицій, і звісно, на його весіллі була присутня наша сімейна реліквія - весільний рушник</a:t>
            </a:r>
          </a:p>
          <a:p>
            <a:pPr marL="0" lvl="0" indent="0" algn="ctr">
              <a:lnSpc>
                <a:spcPts val="489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489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3857194" y="5334350"/>
            <a:ext cx="4183293" cy="138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6"/>
              </a:lnSpc>
            </a:pPr>
            <a:r>
              <a:rPr lang="en-US" sz="2654">
                <a:solidFill>
                  <a:srgbClr val="000000"/>
                </a:solidFill>
                <a:latin typeface="PT Serif Bold"/>
              </a:rPr>
              <a:t> Вовкович Сергій та Вовкович Анна  в день весілля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4360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4907" y="1046183"/>
            <a:ext cx="6683053" cy="5301451"/>
            <a:chOff x="0" y="0"/>
            <a:chExt cx="8910738" cy="706860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9552" b="9552"/>
            <a:stretch>
              <a:fillRect/>
            </a:stretch>
          </p:blipFill>
          <p:spPr>
            <a:xfrm>
              <a:off x="0" y="0"/>
              <a:ext cx="8910738" cy="706860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5421698" y="8003775"/>
            <a:ext cx="347091" cy="263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95412" y="3220382"/>
            <a:ext cx="615081" cy="72851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882178" y="1755344"/>
            <a:ext cx="8577773" cy="6754526"/>
            <a:chOff x="0" y="0"/>
            <a:chExt cx="3161726" cy="24896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61726" cy="2489686"/>
            </a:xfrm>
            <a:custGeom>
              <a:avLst/>
              <a:gdLst/>
              <a:ahLst/>
              <a:cxnLst/>
              <a:rect l="l" t="t" r="r" b="b"/>
              <a:pathLst>
                <a:path w="3161726" h="2489686">
                  <a:moveTo>
                    <a:pt x="0" y="0"/>
                  </a:moveTo>
                  <a:lnTo>
                    <a:pt x="3161726" y="0"/>
                  </a:lnTo>
                  <a:lnTo>
                    <a:pt x="3161726" y="2489686"/>
                  </a:lnTo>
                  <a:lnTo>
                    <a:pt x="0" y="2489686"/>
                  </a:lnTo>
                  <a:close/>
                </a:path>
              </a:pathLst>
            </a:custGeom>
            <a:solidFill>
              <a:srgbClr val="A9D5A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29843" y="5599433"/>
            <a:ext cx="5612766" cy="387982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387997" y="398462"/>
            <a:ext cx="14505698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000000"/>
                </a:solidFill>
                <a:latin typeface="Alice Bold"/>
              </a:rPr>
              <a:t>ЗУСТРІЧ З НАРОДНОЮ МАЙСТРИНЕЮ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82178" y="2057278"/>
            <a:ext cx="8277332" cy="5793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PT Serif Bold"/>
              </a:rPr>
              <a:t> Під час  нашої роботи 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PT Serif Bold"/>
              </a:rPr>
              <a:t>ми зустрілися з народною майстринею, яка мешкає в селі Полігон -  Заблоцькою Тетяною Пилипівною,  вона є автором кількасот вишитих робіт. Окреме місце в її доробку відіграють саме весільні рушники, також вона знайомить  ліцеїстів з  традиціями народної вишивки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4375" y="257072"/>
            <a:ext cx="7373625" cy="10029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01" y="4329144"/>
            <a:ext cx="520176" cy="333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01" y="3106094"/>
            <a:ext cx="436906" cy="5080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3690" y="5391500"/>
            <a:ext cx="437799" cy="4377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3718" y="6507970"/>
            <a:ext cx="477743" cy="47774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602136" y="798066"/>
            <a:ext cx="9657164" cy="8460234"/>
            <a:chOff x="0" y="0"/>
            <a:chExt cx="12876219" cy="1128031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/>
            <a:srcRect l="70571"/>
            <a:stretch>
              <a:fillRect/>
            </a:stretch>
          </p:blipFill>
          <p:spPr>
            <a:xfrm>
              <a:off x="5850640" y="0"/>
              <a:ext cx="7025579" cy="1128031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794813"/>
              <a:ext cx="7359879" cy="981317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0" y="152297"/>
            <a:ext cx="7615696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Alice Bold"/>
              </a:rPr>
              <a:t> Онлайн - зустріч з учнями старшої школи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4247" y="2292368"/>
            <a:ext cx="7183842" cy="645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9"/>
              </a:lnSpc>
            </a:pPr>
            <a:r>
              <a:rPr lang="en-US" sz="3663">
                <a:solidFill>
                  <a:srgbClr val="000000"/>
                </a:solidFill>
                <a:latin typeface="PT Serif Bold"/>
              </a:rPr>
              <a:t> Для популяризації народних традицій та звичаїв, було проведено презентацію нашої роботи у вигляді онлайн - зустрічі  зі старшими ліцеїстами, під час якої діти ділилися своїми знаннями щодо сімейних реліквій, які є цінними саме  для їх родин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2501" y="4329144"/>
            <a:ext cx="520176" cy="3335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01" y="3106094"/>
            <a:ext cx="436906" cy="5080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3690" y="5391500"/>
            <a:ext cx="437799" cy="437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718" y="6507970"/>
            <a:ext cx="477743" cy="4777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681875" y="6107078"/>
            <a:ext cx="6370013" cy="135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5"/>
              </a:lnSpc>
            </a:pPr>
            <a:r>
              <a:rPr lang="en-US" sz="3700">
                <a:solidFill>
                  <a:srgbClr val="000000"/>
                </a:solidFill>
                <a:latin typeface="Alice Bold"/>
              </a:rPr>
              <a:t>ЯКІ СІМЕЙНІ РЕЛІКВІЇ ЗБЕРІГАЮТЬСЯ У ВАШІЙ РОДИНІ?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-28575"/>
            <a:ext cx="14866882" cy="9766170"/>
            <a:chOff x="0" y="-38100"/>
            <a:chExt cx="19822509" cy="13021560"/>
          </a:xfrm>
        </p:grpSpPr>
        <p:sp>
          <p:nvSpPr>
            <p:cNvPr id="8" name="TextBox 8"/>
            <p:cNvSpPr txBox="1"/>
            <p:nvPr/>
          </p:nvSpPr>
          <p:spPr>
            <a:xfrm>
              <a:off x="15153392" y="2040595"/>
              <a:ext cx="4669117" cy="110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Рушник, вишиванка</a:t>
              </a:r>
            </a:p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28.8%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752755" y="10436690"/>
              <a:ext cx="1275338" cy="110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Ікона</a:t>
              </a:r>
            </a:p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19.2%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01634" y="11882599"/>
              <a:ext cx="4204118" cy="110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Фото (старовинні)</a:t>
              </a:r>
            </a:p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9.6%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748680" y="10182057"/>
              <a:ext cx="2214900" cy="110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Нагороди</a:t>
              </a:r>
            </a:p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9.6%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040595"/>
              <a:ext cx="5471113" cy="110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Речі (годинник, праска)</a:t>
              </a:r>
            </a:p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9.6%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995136" y="-38100"/>
              <a:ext cx="3672853" cy="11627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 dirty="0" err="1">
                  <a:solidFill>
                    <a:srgbClr val="000000"/>
                  </a:solidFill>
                  <a:latin typeface="Noto Serif Display Black"/>
                </a:rPr>
                <a:t>Коштовності</a:t>
              </a:r>
              <a:endParaRPr lang="en-US" sz="2461" dirty="0">
                <a:solidFill>
                  <a:srgbClr val="000000"/>
                </a:solidFill>
                <a:latin typeface="Noto Serif Display Black"/>
              </a:endParaRPr>
            </a:p>
            <a:p>
              <a:pPr algn="ctr">
                <a:lnSpc>
                  <a:spcPts val="3445"/>
                </a:lnSpc>
              </a:pPr>
              <a:r>
                <a:rPr lang="en-US" sz="2461" dirty="0">
                  <a:solidFill>
                    <a:srgbClr val="000000"/>
                  </a:solidFill>
                  <a:latin typeface="Noto Serif Display Black"/>
                </a:rPr>
                <a:t>9.6%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11148" y="4908037"/>
              <a:ext cx="2521169" cy="110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Документи</a:t>
              </a:r>
            </a:p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6.7%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539403" y="7839517"/>
              <a:ext cx="2604048" cy="11627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 dirty="0" err="1">
                  <a:solidFill>
                    <a:srgbClr val="000000"/>
                  </a:solidFill>
                  <a:latin typeface="Noto Serif Display Black"/>
                </a:rPr>
                <a:t>Картина</a:t>
              </a:r>
              <a:endParaRPr lang="en-US" sz="2461" dirty="0">
                <a:solidFill>
                  <a:srgbClr val="000000"/>
                </a:solidFill>
                <a:latin typeface="Noto Serif Display Black"/>
              </a:endParaRPr>
            </a:p>
            <a:p>
              <a:pPr algn="ctr">
                <a:lnSpc>
                  <a:spcPts val="3445"/>
                </a:lnSpc>
              </a:pPr>
              <a:r>
                <a:rPr lang="en-US" sz="2461" dirty="0">
                  <a:solidFill>
                    <a:srgbClr val="000000"/>
                  </a:solidFill>
                  <a:latin typeface="Noto Serif Display Black"/>
                </a:rPr>
                <a:t>4.8%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23177" y="6574680"/>
              <a:ext cx="1367931" cy="110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Посуд</a:t>
              </a:r>
            </a:p>
            <a:p>
              <a:pPr algn="ctr">
                <a:lnSpc>
                  <a:spcPts val="3445"/>
                </a:lnSpc>
              </a:pPr>
              <a:r>
                <a:rPr lang="en-US" sz="2461">
                  <a:solidFill>
                    <a:srgbClr val="000000"/>
                  </a:solidFill>
                  <a:latin typeface="Noto Serif Display Black"/>
                </a:rPr>
                <a:t>1.9%</a:t>
              </a: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5037517" y="1128132"/>
              <a:ext cx="10549470" cy="10549470"/>
              <a:chOff x="0" y="0"/>
              <a:chExt cx="2540000" cy="254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270000" y="0"/>
                <a:ext cx="1331814" cy="1635180"/>
              </a:xfrm>
              <a:custGeom>
                <a:avLst/>
                <a:gdLst/>
                <a:ahLst/>
                <a:cxnLst/>
                <a:rect l="l" t="t" r="r" b="b"/>
                <a:pathLst>
                  <a:path w="1331814" h="1635180">
                    <a:moveTo>
                      <a:pt x="0" y="0"/>
                    </a:moveTo>
                    <a:lnTo>
                      <a:pt x="0" y="0"/>
                    </a:lnTo>
                    <a:cubicBezTo>
                      <a:pt x="401500" y="0"/>
                      <a:pt x="779355" y="189857"/>
                      <a:pt x="1018990" y="512002"/>
                    </a:cubicBezTo>
                    <a:cubicBezTo>
                      <a:pt x="1258624" y="834147"/>
                      <a:pt x="1331814" y="1250636"/>
                      <a:pt x="1216365" y="163518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1270000" y="1270000"/>
                <a:ext cx="1233096" cy="1266816"/>
              </a:xfrm>
              <a:custGeom>
                <a:avLst/>
                <a:gdLst/>
                <a:ahLst/>
                <a:cxnLst/>
                <a:rect l="l" t="t" r="r" b="b"/>
                <a:pathLst>
                  <a:path w="1233096" h="1266816">
                    <a:moveTo>
                      <a:pt x="1233096" y="303931"/>
                    </a:moveTo>
                    <a:cubicBezTo>
                      <a:pt x="1101238" y="838898"/>
                      <a:pt x="639476" y="1227822"/>
                      <a:pt x="89879" y="12668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624336" y="1270000"/>
                <a:ext cx="798746" cy="1294421"/>
              </a:xfrm>
              <a:custGeom>
                <a:avLst/>
                <a:gdLst/>
                <a:ahLst/>
                <a:cxnLst/>
                <a:rect l="l" t="t" r="r" b="b"/>
                <a:pathLst>
                  <a:path w="798746" h="1294421">
                    <a:moveTo>
                      <a:pt x="798746" y="1260740"/>
                    </a:moveTo>
                    <a:cubicBezTo>
                      <a:pt x="521363" y="1294421"/>
                      <a:pt x="240615" y="1235682"/>
                      <a:pt x="0" y="1093626"/>
                    </a:cubicBezTo>
                    <a:lnTo>
                      <a:pt x="645664" y="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17379" y="1270000"/>
                <a:ext cx="1152621" cy="1124529"/>
              </a:xfrm>
              <a:custGeom>
                <a:avLst/>
                <a:gdLst/>
                <a:ahLst/>
                <a:cxnLst/>
                <a:rect l="l" t="t" r="r" b="b"/>
                <a:pathLst>
                  <a:path w="1152621" h="1124529">
                    <a:moveTo>
                      <a:pt x="562423" y="1124529"/>
                    </a:moveTo>
                    <a:cubicBezTo>
                      <a:pt x="315008" y="994676"/>
                      <a:pt x="117325" y="786853"/>
                      <a:pt x="0" y="533258"/>
                    </a:cubicBezTo>
                    <a:lnTo>
                      <a:pt x="1152621" y="0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10922" y="1270000"/>
                <a:ext cx="1259078" cy="590198"/>
              </a:xfrm>
              <a:custGeom>
                <a:avLst/>
                <a:gdLst/>
                <a:ahLst/>
                <a:cxnLst/>
                <a:rect l="l" t="t" r="r" b="b"/>
                <a:pathLst>
                  <a:path w="1259078" h="590198">
                    <a:moveTo>
                      <a:pt x="134549" y="590198"/>
                    </a:moveTo>
                    <a:cubicBezTo>
                      <a:pt x="65104" y="457883"/>
                      <a:pt x="19556" y="314351"/>
                      <a:pt x="0" y="166204"/>
                    </a:cubicBezTo>
                    <a:lnTo>
                      <a:pt x="1259078" y="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69" y="1270000"/>
                <a:ext cx="1269931" cy="228924"/>
              </a:xfrm>
              <a:custGeom>
                <a:avLst/>
                <a:gdLst/>
                <a:ahLst/>
                <a:cxnLst/>
                <a:rect l="l" t="t" r="r" b="b"/>
                <a:pathLst>
                  <a:path w="1269931" h="228924">
                    <a:moveTo>
                      <a:pt x="20734" y="228924"/>
                    </a:moveTo>
                    <a:cubicBezTo>
                      <a:pt x="7690" y="157747"/>
                      <a:pt x="754" y="85585"/>
                      <a:pt x="0" y="13227"/>
                    </a:cubicBezTo>
                    <a:lnTo>
                      <a:pt x="1269931" y="0"/>
                    </a:lnTo>
                    <a:close/>
                  </a:path>
                </a:pathLst>
              </a:custGeom>
              <a:solidFill>
                <a:srgbClr val="A66C98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-9827" y="760866"/>
                <a:ext cx="1279827" cy="585815"/>
              </a:xfrm>
              <a:custGeom>
                <a:avLst/>
                <a:gdLst/>
                <a:ahLst/>
                <a:cxnLst/>
                <a:rect l="l" t="t" r="r" b="b"/>
                <a:pathLst>
                  <a:path w="1279827" h="585815">
                    <a:moveTo>
                      <a:pt x="12144" y="585815"/>
                    </a:moveTo>
                    <a:cubicBezTo>
                      <a:pt x="0" y="385047"/>
                      <a:pt x="35715" y="184265"/>
                      <a:pt x="116348" y="0"/>
                    </a:cubicBezTo>
                    <a:lnTo>
                      <a:pt x="1279827" y="509134"/>
                    </a:lnTo>
                    <a:close/>
                  </a:path>
                </a:pathLst>
              </a:custGeom>
              <a:solidFill>
                <a:srgbClr val="D690AA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82529" y="190060"/>
                <a:ext cx="1187471" cy="1079940"/>
              </a:xfrm>
              <a:custGeom>
                <a:avLst/>
                <a:gdLst/>
                <a:ahLst/>
                <a:cxnLst/>
                <a:rect l="l" t="t" r="r" b="b"/>
                <a:pathLst>
                  <a:path w="1187471" h="1079940">
                    <a:moveTo>
                      <a:pt x="0" y="629592"/>
                    </a:moveTo>
                    <a:cubicBezTo>
                      <a:pt x="99084" y="368330"/>
                      <a:pt x="281564" y="147037"/>
                      <a:pt x="519168" y="0"/>
                    </a:cubicBezTo>
                    <a:lnTo>
                      <a:pt x="1187471" y="1079940"/>
                    </a:lnTo>
                    <a:close/>
                  </a:path>
                </a:pathLst>
              </a:custGeom>
              <a:solidFill>
                <a:srgbClr val="FFB9BD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548558" y="0"/>
                <a:ext cx="721442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721442" h="1270000">
                    <a:moveTo>
                      <a:pt x="0" y="224811"/>
                    </a:moveTo>
                    <a:cubicBezTo>
                      <a:pt x="212064" y="78433"/>
                      <a:pt x="463638" y="26"/>
                      <a:pt x="721315" y="0"/>
                    </a:cubicBezTo>
                    <a:lnTo>
                      <a:pt x="721442" y="1270000"/>
                    </a:lnTo>
                    <a:close/>
                  </a:path>
                </a:pathLst>
              </a:custGeom>
              <a:solidFill>
                <a:srgbClr val="D190A8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0130288" y="66040"/>
            <a:ext cx="776600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PT Serif Bold"/>
              </a:rPr>
              <a:t> Результати опитування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PT Serif Bold"/>
              </a:rPr>
              <a:t>ліцеїстів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4010"/>
            <a:ext cx="5200140" cy="10048712"/>
            <a:chOff x="0" y="0"/>
            <a:chExt cx="6933520" cy="138614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30748"/>
              <a:ext cx="6933520" cy="6930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33520" cy="693074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76970" y="3673096"/>
            <a:ext cx="739804" cy="6353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9077" y="5095244"/>
            <a:ext cx="775591" cy="5894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41977" y="6488710"/>
            <a:ext cx="609791" cy="6097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457086" y="7903039"/>
            <a:ext cx="579572" cy="5795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99011" y="1098147"/>
            <a:ext cx="11960289" cy="1042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lice"/>
              </a:rPr>
              <a:t>Отже, таким чином, можемо зазначити, що нами було знайдено та опрацьовано інформацію про сімейну реліквію - весільний рушник, досліджено багато фотодокументів із сімейного архіву, залучено елементи усної історії та соціологічного дослідження.</a:t>
            </a:r>
          </a:p>
          <a:p>
            <a:pPr>
              <a:lnSpc>
                <a:spcPts val="4759"/>
              </a:lnSpc>
            </a:pPr>
            <a:endParaRPr/>
          </a:p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lice"/>
              </a:rPr>
              <a:t>С</a:t>
            </a:r>
            <a:r>
              <a:rPr lang="en-US" sz="3399" u="none">
                <a:solidFill>
                  <a:srgbClr val="000000"/>
                </a:solidFill>
                <a:latin typeface="Alice"/>
              </a:rPr>
              <a:t>імейні традиції є невід’ємною частиною всього українського народу. Чим більше таких щасливих родин буде в країні, тим здоровішою буде нація.   Я вірю, що рушник прабабусі Марії приносить щастя у сімейні стосунки. Через нього передається гармонія та любов наступним  поколінням. Можемо впевнено сказати, що ця сімейна  реліквія буде присутня і на моєму весіллі також.  Сподіваюсь, що зможу передати її своїм дітям,  разом із часточкою родинних традицій та звичаїв.</a:t>
            </a:r>
          </a:p>
          <a:p>
            <a:pPr marL="0" lvl="0" indent="0">
              <a:lnSpc>
                <a:spcPts val="391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34315" y="-6843"/>
            <a:ext cx="3862758" cy="515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58991" y="3928254"/>
            <a:ext cx="3541149" cy="53300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203309" y="311150"/>
            <a:ext cx="7107198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000000"/>
                </a:solidFill>
                <a:latin typeface="Alice Bold"/>
              </a:rPr>
              <a:t>ВИСНОВКИ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87860" y="-109122"/>
            <a:ext cx="5200140" cy="10396122"/>
            <a:chOff x="0" y="0"/>
            <a:chExt cx="6933520" cy="138614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30748"/>
              <a:ext cx="6933520" cy="69307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33520" cy="693074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51155" y="3659426"/>
            <a:ext cx="705165" cy="652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7876" y="5025238"/>
            <a:ext cx="551723" cy="7922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5946" y="522724"/>
            <a:ext cx="679857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000000"/>
                </a:solidFill>
                <a:latin typeface="Alice Bold"/>
              </a:rPr>
              <a:t>ДЖЕРЕЛА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1464" y="6794265"/>
            <a:ext cx="1444546" cy="31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5"/>
              </a:lnSpc>
            </a:pPr>
            <a:r>
              <a:rPr lang="en-US" sz="3085">
                <a:solidFill>
                  <a:srgbClr val="FFFFFF"/>
                </a:solidFill>
                <a:latin typeface="Livvic Bold Bold"/>
              </a:rPr>
              <a:t>+50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5946" y="1818110"/>
            <a:ext cx="15061989" cy="1032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70"/>
              </a:lnSpc>
              <a:spcBef>
                <a:spcPct val="0"/>
              </a:spcBef>
            </a:pPr>
            <a:r>
              <a:rPr lang="en-US" sz="2835">
                <a:solidFill>
                  <a:srgbClr val="000000"/>
                </a:solidFill>
                <a:latin typeface="Alice"/>
              </a:rPr>
              <a:t>1. Волинь: енциклопедія, казка, гра/ уклад. Ю. Бєсє</a:t>
            </a:r>
            <a:r>
              <a:rPr lang="en-US" sz="2835" u="none">
                <a:solidFill>
                  <a:srgbClr val="000000"/>
                </a:solidFill>
                <a:latin typeface="Alice"/>
              </a:rPr>
              <a:t>діна. – К.: Гамазин,2016.-</a:t>
            </a:r>
          </a:p>
          <a:p>
            <a:pPr marL="0" lvl="0" indent="0">
              <a:lnSpc>
                <a:spcPts val="3970"/>
              </a:lnSpc>
              <a:spcBef>
                <a:spcPct val="0"/>
              </a:spcBef>
            </a:pPr>
            <a:r>
              <a:rPr lang="en-US" sz="2835" u="none">
                <a:solidFill>
                  <a:srgbClr val="000000"/>
                </a:solidFill>
                <a:latin typeface="Alice"/>
              </a:rPr>
              <a:t>64 с.: іл.- (Серія «Енциклопедія-Казка-Гра»).</a:t>
            </a:r>
          </a:p>
          <a:p>
            <a:pPr marL="0" lvl="0" indent="0">
              <a:lnSpc>
                <a:spcPts val="3970"/>
              </a:lnSpc>
              <a:spcBef>
                <a:spcPct val="0"/>
              </a:spcBef>
            </a:pPr>
            <a:r>
              <a:rPr lang="en-US" sz="2835" u="none">
                <a:solidFill>
                  <a:srgbClr val="000000"/>
                </a:solidFill>
                <a:latin typeface="Alice"/>
              </a:rPr>
              <a:t>2. Полісся: енциклопедія, казка, гра/ уклад. Ю. Бєсєдіна.- К.: Гамазин,2016.-</a:t>
            </a:r>
          </a:p>
          <a:p>
            <a:pPr marL="0" lvl="0" indent="0">
              <a:lnSpc>
                <a:spcPts val="4340"/>
              </a:lnSpc>
              <a:spcBef>
                <a:spcPct val="0"/>
              </a:spcBef>
            </a:pPr>
            <a:r>
              <a:rPr lang="en-US" sz="3100" u="none">
                <a:solidFill>
                  <a:srgbClr val="000000"/>
                </a:solidFill>
                <a:latin typeface="Alice"/>
              </a:rPr>
              <a:t>64с.: іл.- (Серія «Енциклопедія-Казка-Гра»).</a:t>
            </a:r>
          </a:p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3000" u="none">
                <a:solidFill>
                  <a:srgbClr val="000000"/>
                </a:solidFill>
                <a:latin typeface="Alice"/>
              </a:rPr>
              <a:t>3. Люба моя Україна. Свята, традиції, звичаї, обряди, прикмети та повір’я українського народу.- Донецьк: ТОВ ВКФ «БАО», 2008.- 544с.: іл.</a:t>
            </a:r>
          </a:p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3000" u="none">
                <a:solidFill>
                  <a:srgbClr val="000000"/>
                </a:solidFill>
                <a:latin typeface="Alice"/>
              </a:rPr>
              <a:t>4. Українські традиції і звичаї: Для дітей середнього шкільного віку/ Авт.- упорядники В. М. Скляренко, А. С. Шуклінова, В. В. Сядро; Худож.- ілюстратор В. М. Юденков; Худож.- оформлювач Л. Д. Киркач-Осипова.- Харків: Фоліо, 2008.- 318с.- (Дитяча енциклопедія). </a:t>
            </a:r>
          </a:p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3000" u="none">
                <a:solidFill>
                  <a:srgbClr val="000000"/>
                </a:solidFill>
                <a:latin typeface="Alice"/>
              </a:rPr>
              <a:t>5. Кара Васильєва Тетяна, Чорноморець Алла Українська вишивка.- 2-ге вид., стер.- К.: Либідь, 2005.- 160 с.; іл.</a:t>
            </a:r>
          </a:p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3000" u="none">
                <a:solidFill>
                  <a:srgbClr val="000000"/>
                </a:solidFill>
                <a:latin typeface="Arimo"/>
              </a:rPr>
              <a:t>6. </a:t>
            </a:r>
            <a:r>
              <a:rPr lang="en-US" sz="3000" u="none">
                <a:solidFill>
                  <a:srgbClr val="000000"/>
                </a:solidFill>
                <a:latin typeface="Arimo"/>
                <a:hlinkClick r:id="rId8" tooltip="https://www.dianaplus.com.ua/vishiti-oberegi-roslinni-ornamenti/"/>
              </a:rPr>
              <a:t>https://www.dianaplus.com.ua/vishiti-oberegi-roslinni-ornamenti/</a:t>
            </a:r>
          </a:p>
          <a:p>
            <a:pPr marL="0" lvl="0" indent="0">
              <a:lnSpc>
                <a:spcPts val="4060"/>
              </a:lnSpc>
              <a:spcBef>
                <a:spcPct val="0"/>
              </a:spcBef>
            </a:pPr>
            <a:endParaRPr/>
          </a:p>
          <a:p>
            <a:pPr marL="0" lvl="0" indent="0">
              <a:lnSpc>
                <a:spcPts val="4810"/>
              </a:lnSpc>
              <a:spcBef>
                <a:spcPct val="0"/>
              </a:spcBef>
            </a:pPr>
            <a:endParaRPr/>
          </a:p>
          <a:p>
            <a:pPr marL="0" lvl="0" indent="0">
              <a:lnSpc>
                <a:spcPts val="2150"/>
              </a:lnSpc>
              <a:spcBef>
                <a:spcPct val="0"/>
              </a:spcBef>
            </a:pPr>
            <a:endParaRPr/>
          </a:p>
          <a:p>
            <a:pPr marL="0" lvl="0" indent="0">
              <a:lnSpc>
                <a:spcPts val="4810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601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601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63938" y="-74741"/>
            <a:ext cx="10324062" cy="103617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3108" y="4266975"/>
            <a:ext cx="7116085" cy="193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7814">
                <a:solidFill>
                  <a:srgbClr val="000000"/>
                </a:solidFill>
                <a:latin typeface="Alice Bold"/>
              </a:rPr>
              <a:t>ДЯКУЄМО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556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556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4572000" cy="35568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0" y="0"/>
            <a:ext cx="4572000" cy="3556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48727" y="9220037"/>
            <a:ext cx="8987733" cy="51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5"/>
              </a:lnSpc>
            </a:pPr>
            <a:r>
              <a:rPr lang="en-US" sz="2100">
                <a:solidFill>
                  <a:srgbClr val="000000"/>
                </a:solidFill>
                <a:latin typeface="Alice Bold"/>
              </a:rPr>
              <a:t>МИКОЛАЇВСЬКЕ ТЕРИТОРІАЛЬНЕ ВІДДІЛЕННЯ МАН</a:t>
            </a:r>
          </a:p>
          <a:p>
            <a:pPr algn="ctr">
              <a:lnSpc>
                <a:spcPts val="1995"/>
              </a:lnSpc>
            </a:pPr>
            <a:r>
              <a:rPr lang="en-US" sz="2100">
                <a:solidFill>
                  <a:srgbClr val="000000"/>
                </a:solidFill>
                <a:latin typeface="Alice Bold"/>
              </a:rPr>
              <a:t>С. ПОЛІГОН ШЕВЧЕНКІВСЬКОЇ СІЛЬСЬКОЇ РАДИ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33460" y="452708"/>
            <a:ext cx="4248806" cy="4690792"/>
            <a:chOff x="0" y="0"/>
            <a:chExt cx="5665075" cy="62543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4819" b="4819"/>
            <a:stretch>
              <a:fillRect/>
            </a:stretch>
          </p:blipFill>
          <p:spPr>
            <a:xfrm>
              <a:off x="0" y="0"/>
              <a:ext cx="5665075" cy="62543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291157" y="6684491"/>
            <a:ext cx="5216594" cy="212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lice"/>
              </a:rPr>
              <a:t>Науковий керівник проєкту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lice"/>
              </a:rPr>
              <a:t>Вчитель історії та правознавства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lice"/>
              </a:rPr>
              <a:t>Полігонівського ліцею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417331" y="452708"/>
            <a:ext cx="4248806" cy="4690792"/>
            <a:chOff x="0" y="0"/>
            <a:chExt cx="5665075" cy="625439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3036" b="3036"/>
            <a:stretch>
              <a:fillRect/>
            </a:stretch>
          </p:blipFill>
          <p:spPr>
            <a:xfrm>
              <a:off x="0" y="0"/>
              <a:ext cx="5665075" cy="6254390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2405733" y="6951172"/>
            <a:ext cx="4260403" cy="159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lice"/>
              </a:rPr>
              <a:t>Автор проєкту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lice"/>
              </a:rPr>
              <a:t>Учениця 9 класу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lice"/>
              </a:rPr>
              <a:t>Полігонівського ліцею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11817" y="5187876"/>
            <a:ext cx="4480496" cy="119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1B512D"/>
                </a:solidFill>
                <a:latin typeface="Alice Bold"/>
              </a:rPr>
              <a:t>Стоянова Ірина Володимирівна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01486" y="5210617"/>
            <a:ext cx="4480496" cy="119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1B512D"/>
                </a:solidFill>
                <a:latin typeface="Alice Bold"/>
              </a:rPr>
              <a:t>Вовкович Марина В'ячеславівна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1962" y="388783"/>
            <a:ext cx="16464076" cy="9080424"/>
            <a:chOff x="0" y="0"/>
            <a:chExt cx="4336218" cy="23915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36217" cy="2391552"/>
            </a:xfrm>
            <a:custGeom>
              <a:avLst/>
              <a:gdLst/>
              <a:ahLst/>
              <a:cxnLst/>
              <a:rect l="l" t="t" r="r" b="b"/>
              <a:pathLst>
                <a:path w="4336217" h="2391552">
                  <a:moveTo>
                    <a:pt x="23982" y="0"/>
                  </a:moveTo>
                  <a:lnTo>
                    <a:pt x="4312236" y="0"/>
                  </a:lnTo>
                  <a:cubicBezTo>
                    <a:pt x="4325481" y="0"/>
                    <a:pt x="4336217" y="10737"/>
                    <a:pt x="4336217" y="23982"/>
                  </a:cubicBezTo>
                  <a:lnTo>
                    <a:pt x="4336217" y="2367570"/>
                  </a:lnTo>
                  <a:cubicBezTo>
                    <a:pt x="4336217" y="2380815"/>
                    <a:pt x="4325481" y="2391552"/>
                    <a:pt x="4312236" y="2391552"/>
                  </a:cubicBezTo>
                  <a:lnTo>
                    <a:pt x="23982" y="2391552"/>
                  </a:lnTo>
                  <a:cubicBezTo>
                    <a:pt x="10737" y="2391552"/>
                    <a:pt x="0" y="2380815"/>
                    <a:pt x="0" y="2367570"/>
                  </a:cubicBezTo>
                  <a:lnTo>
                    <a:pt x="0" y="23982"/>
                  </a:lnTo>
                  <a:cubicBezTo>
                    <a:pt x="0" y="10737"/>
                    <a:pt x="10737" y="0"/>
                    <a:pt x="23982" y="0"/>
                  </a:cubicBezTo>
                  <a:close/>
                </a:path>
              </a:pathLst>
            </a:custGeom>
            <a:solidFill>
              <a:srgbClr val="A9D5A6">
                <a:alpha val="3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70968" y="1713868"/>
            <a:ext cx="8388332" cy="828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5"/>
              </a:lnSpc>
            </a:pPr>
            <a:r>
              <a:rPr lang="en-US" sz="3300">
                <a:solidFill>
                  <a:srgbClr val="000000"/>
                </a:solidFill>
                <a:latin typeface="Alice Bold"/>
              </a:rPr>
              <a:t>"ХТО НЕ ЗНАЄ СВОГО МИНУЛОГО, ТОЙ НЕ ВАРТИЙ МАЙБУТНЬОГО"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66348" y="229232"/>
            <a:ext cx="2903934" cy="142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19"/>
              </a:lnSpc>
              <a:spcBef>
                <a:spcPct val="0"/>
              </a:spcBef>
            </a:pPr>
            <a:r>
              <a:rPr lang="en-US" sz="8299">
                <a:solidFill>
                  <a:srgbClr val="000000"/>
                </a:solidFill>
                <a:latin typeface="Alice Bold"/>
              </a:rPr>
              <a:t>Вступ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1962" y="2637795"/>
            <a:ext cx="16464076" cy="1256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Alice"/>
              </a:rPr>
              <a:t>Відомо</a:t>
            </a:r>
            <a:r>
              <a:rPr lang="en-US" sz="3899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Alice"/>
              </a:rPr>
              <a:t>що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дерево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тримається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на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землі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своїм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корінням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так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і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людина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тримається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на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землі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своїм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минулим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Обов’язково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потрібно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знати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історію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своєї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країни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але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не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менш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важлива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й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історія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власної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родини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Традиції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та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звичаї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минулих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часів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мають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значення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і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сьогодення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. </a:t>
            </a:r>
          </a:p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Минуле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живе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поряд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з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нами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і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воно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безцінне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-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це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досвід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звичаї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традиції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певний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спосіб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життя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звички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або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думки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що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передаються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від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покоління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покоління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Так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само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і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сімейні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реліквії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переходять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від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батьків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їхніх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дітей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Вони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стають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зв'язком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між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ними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,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який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неможливо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розірвати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.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Тільки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за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їх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допомогою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можна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зберегти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пам'ять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про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 </a:t>
            </a:r>
            <a:r>
              <a:rPr lang="en-US" sz="3899" u="none" dirty="0" err="1">
                <a:solidFill>
                  <a:srgbClr val="000000"/>
                </a:solidFill>
                <a:latin typeface="Alice"/>
              </a:rPr>
              <a:t>минуле</a:t>
            </a:r>
            <a:r>
              <a:rPr lang="en-US" sz="3899" u="none" dirty="0">
                <a:solidFill>
                  <a:srgbClr val="000000"/>
                </a:solidFill>
                <a:latin typeface="Alice"/>
              </a:rPr>
              <a:t>.</a:t>
            </a:r>
          </a:p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6439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643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9453" y="3070228"/>
            <a:ext cx="4193443" cy="6807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lice"/>
              </a:rPr>
              <a:t>Дослідити одну із сімейних реліквій  - весільний рушник,  визначити його вплив на життя моєї родини, довести необхідність збереження сімейних традицій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2888" y="1266825"/>
            <a:ext cx="3049787" cy="1270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0"/>
              </a:lnSpc>
            </a:pPr>
            <a:r>
              <a:rPr lang="en-US" sz="4831">
                <a:solidFill>
                  <a:srgbClr val="1B512D"/>
                </a:solidFill>
                <a:latin typeface="Alice Bold"/>
              </a:rPr>
              <a:t>МЕТА</a:t>
            </a:r>
          </a:p>
          <a:p>
            <a:pPr algn="ctr">
              <a:lnSpc>
                <a:spcPts val="3140"/>
              </a:lnSpc>
            </a:pPr>
            <a:endParaRPr/>
          </a:p>
          <a:p>
            <a:pPr algn="ctr">
              <a:lnSpc>
                <a:spcPts val="3140"/>
              </a:lnSpc>
            </a:pPr>
            <a:r>
              <a:rPr lang="en-US" sz="4831">
                <a:solidFill>
                  <a:srgbClr val="1B512D"/>
                </a:solidFill>
                <a:latin typeface="Alice Bold"/>
              </a:rPr>
              <a:t> РОБОТИ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47013" y="1266825"/>
            <a:ext cx="3993975" cy="1270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0"/>
              </a:lnSpc>
            </a:pPr>
            <a:r>
              <a:rPr lang="en-US" sz="4831">
                <a:solidFill>
                  <a:srgbClr val="1B512D"/>
                </a:solidFill>
                <a:latin typeface="Alice Bold"/>
              </a:rPr>
              <a:t>ЗАВДАННЯ</a:t>
            </a:r>
          </a:p>
          <a:p>
            <a:pPr algn="ctr">
              <a:lnSpc>
                <a:spcPts val="3140"/>
              </a:lnSpc>
            </a:pPr>
            <a:endParaRPr/>
          </a:p>
          <a:p>
            <a:pPr algn="ctr">
              <a:lnSpc>
                <a:spcPts val="3140"/>
              </a:lnSpc>
            </a:pPr>
            <a:r>
              <a:rPr lang="en-US" sz="4831">
                <a:solidFill>
                  <a:srgbClr val="1B512D"/>
                </a:solidFill>
                <a:latin typeface="Alice Bold"/>
              </a:rPr>
              <a:t> РОБОТИ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68533" y="1266825"/>
            <a:ext cx="5294872" cy="210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4931">
                <a:solidFill>
                  <a:srgbClr val="1B512D"/>
                </a:solidFill>
                <a:latin typeface="Alice Bold"/>
              </a:rPr>
              <a:t>ОБ'ЄКТ/</a:t>
            </a:r>
          </a:p>
          <a:p>
            <a:pPr algn="ctr">
              <a:lnSpc>
                <a:spcPts val="3205"/>
              </a:lnSpc>
            </a:pPr>
            <a:endParaRPr/>
          </a:p>
          <a:p>
            <a:pPr algn="ctr">
              <a:lnSpc>
                <a:spcPts val="3205"/>
              </a:lnSpc>
            </a:pPr>
            <a:r>
              <a:rPr lang="en-US" sz="4931">
                <a:solidFill>
                  <a:srgbClr val="1B512D"/>
                </a:solidFill>
                <a:latin typeface="Alice Bold"/>
              </a:rPr>
              <a:t>ПРЕДМЕТ</a:t>
            </a:r>
          </a:p>
          <a:p>
            <a:pPr algn="ctr">
              <a:lnSpc>
                <a:spcPts val="3205"/>
              </a:lnSpc>
            </a:pPr>
            <a:endParaRPr/>
          </a:p>
          <a:p>
            <a:pPr algn="ctr">
              <a:lnSpc>
                <a:spcPts val="3205"/>
              </a:lnSpc>
            </a:pPr>
            <a:r>
              <a:rPr lang="en-US" sz="4931">
                <a:solidFill>
                  <a:srgbClr val="1B512D"/>
                </a:solidFill>
                <a:latin typeface="Alice Bold"/>
              </a:rPr>
              <a:t> ДОСЛІДЖЕННЯ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90847" y="2640935"/>
            <a:ext cx="4706305" cy="764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lice"/>
              </a:rPr>
              <a:t>Пошук інформації та фактичного матеріалу про цінну річ. Дослідження  фото та документів сім'ї Вовковичів, із залученням елементів усної історії, привернення уваги до народної спадщини </a:t>
            </a:r>
          </a:p>
          <a:p>
            <a:pPr algn="ctr">
              <a:lnSpc>
                <a:spcPts val="504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2815925" y="4013485"/>
            <a:ext cx="4443375" cy="4451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lice"/>
              </a:rPr>
              <a:t>  Сімейна реліквія - найцінніша річ, що передавалась із покоління в покоління, зокрема весільний рушник.</a:t>
            </a:r>
          </a:p>
          <a:p>
            <a:pPr algn="ctr">
              <a:lnSpc>
                <a:spcPts val="504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5570" y="0"/>
            <a:ext cx="807243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9040" r="19040"/>
          <a:stretch>
            <a:fillRect/>
          </a:stretch>
        </p:blipFill>
        <p:spPr>
          <a:xfrm>
            <a:off x="13510816" y="0"/>
            <a:ext cx="4777184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50030" y="344661"/>
            <a:ext cx="8293970" cy="64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4900">
                <a:solidFill>
                  <a:srgbClr val="1B512D"/>
                </a:solidFill>
                <a:latin typeface="Alice Bold"/>
              </a:rPr>
              <a:t>МЕТОДИ ДОСЛІДЖЕННЯ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0030" y="1395587"/>
            <a:ext cx="3474595" cy="40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2"/>
              </a:lnSpc>
            </a:pPr>
            <a:r>
              <a:rPr lang="en-US" sz="4095">
                <a:solidFill>
                  <a:srgbClr val="12990B"/>
                </a:solidFill>
                <a:latin typeface="Alice Bold"/>
              </a:rPr>
              <a:t>АНАЛІЗУ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6748" y="1394617"/>
            <a:ext cx="3475343" cy="40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2"/>
              </a:lnSpc>
            </a:pPr>
            <a:r>
              <a:rPr lang="en-US" sz="4095">
                <a:solidFill>
                  <a:srgbClr val="12990B"/>
                </a:solidFill>
                <a:latin typeface="Alice Bold"/>
              </a:rPr>
              <a:t>СИНТЕЗУ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44420" y="2213145"/>
            <a:ext cx="6169625" cy="40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2"/>
              </a:lnSpc>
            </a:pPr>
            <a:r>
              <a:rPr lang="en-US" sz="4095">
                <a:solidFill>
                  <a:srgbClr val="12990B"/>
                </a:solidFill>
                <a:latin typeface="Alice Bold"/>
              </a:rPr>
              <a:t>ХРОНОЛОГІЧНИЙ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1239" y="2215086"/>
            <a:ext cx="5578033" cy="40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2"/>
              </a:lnSpc>
            </a:pPr>
            <a:r>
              <a:rPr lang="en-US" sz="4095">
                <a:solidFill>
                  <a:srgbClr val="12990B"/>
                </a:solidFill>
                <a:latin typeface="Alice Bold"/>
              </a:rPr>
              <a:t>ПОРІВНЯЛЬНИЙ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030" y="2804043"/>
            <a:ext cx="8293970" cy="123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5"/>
              </a:lnSpc>
            </a:pPr>
            <a:r>
              <a:rPr lang="en-US" sz="4900">
                <a:solidFill>
                  <a:srgbClr val="1B512D"/>
                </a:solidFill>
                <a:latin typeface="Alice Bold"/>
              </a:rPr>
              <a:t>НОВИЗНА ТА ПРАКТИЧНЕ ЗНАЧЕННЯ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0343" y="4024478"/>
            <a:ext cx="12638366" cy="5373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9"/>
              </a:lnSpc>
            </a:pPr>
            <a:r>
              <a:rPr lang="en-US" sz="3371">
                <a:solidFill>
                  <a:srgbClr val="000000"/>
                </a:solidFill>
                <a:latin typeface="Alice"/>
              </a:rPr>
              <a:t>Вперше було проведено дослідження та аналіз сімейної реліквії Вовковичів.</a:t>
            </a:r>
          </a:p>
          <a:p>
            <a:pPr>
              <a:lnSpc>
                <a:spcPts val="4719"/>
              </a:lnSpc>
            </a:pPr>
            <a:r>
              <a:rPr lang="en-US" sz="3371">
                <a:solidFill>
                  <a:srgbClr val="000000"/>
                </a:solidFill>
                <a:latin typeface="Alice"/>
              </a:rPr>
              <a:t>Виявлено вплив і значення українського рушника у весільній обрядовості. Здійснено дітальний аналіз орнаменту, кольорів та способу вишивки даної реліквії.</a:t>
            </a:r>
          </a:p>
          <a:p>
            <a:pPr>
              <a:lnSpc>
                <a:spcPts val="4719"/>
              </a:lnSpc>
            </a:pPr>
            <a:endParaRPr/>
          </a:p>
          <a:p>
            <a:pPr marL="0" lvl="0" indent="0">
              <a:lnSpc>
                <a:spcPts val="4843"/>
              </a:lnSpc>
              <a:spcBef>
                <a:spcPct val="0"/>
              </a:spcBef>
            </a:pPr>
            <a:r>
              <a:rPr lang="en-US" sz="3459">
                <a:solidFill>
                  <a:srgbClr val="000000"/>
                </a:solidFill>
                <a:latin typeface="Alice"/>
              </a:rPr>
              <a:t>Робота має практичне значення та може бути використана на уроках історії, краєзнавчій та гуртковій роботі, зокрема під час занять гуртка народної вишивки "Оберіг".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26876" y="1394617"/>
            <a:ext cx="4057033" cy="40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2"/>
              </a:lnSpc>
            </a:pPr>
            <a:r>
              <a:rPr lang="en-US" sz="4095">
                <a:solidFill>
                  <a:srgbClr val="12990B"/>
                </a:solidFill>
                <a:latin typeface="Alice Bold"/>
              </a:rPr>
              <a:t> ІСТОРИЧНИЙ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960816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142972"/>
            <a:ext cx="7092476" cy="8073942"/>
            <a:chOff x="0" y="0"/>
            <a:chExt cx="9456635" cy="1076525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7310" b="7310"/>
            <a:stretch>
              <a:fillRect/>
            </a:stretch>
          </p:blipFill>
          <p:spPr>
            <a:xfrm>
              <a:off x="0" y="0"/>
              <a:ext cx="9456635" cy="10765255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78529" y="5808215"/>
            <a:ext cx="668751" cy="6687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3502" y="4437548"/>
            <a:ext cx="758805" cy="349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91405" y="7308491"/>
            <a:ext cx="443000" cy="70216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83607" y="214204"/>
            <a:ext cx="9507145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1B512D"/>
                </a:solidFill>
                <a:latin typeface="Alice Bold"/>
              </a:rPr>
              <a:t>РУШНИКИ - ОСНОВА УКРАЇНСЬКИХ ТРАДИЦІЙ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44370" y="1512779"/>
            <a:ext cx="10043630" cy="918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7"/>
              </a:lnSpc>
            </a:pPr>
            <a:r>
              <a:rPr lang="en-US" sz="3697">
                <a:solidFill>
                  <a:srgbClr val="000000"/>
                </a:solidFill>
                <a:latin typeface="Alice"/>
              </a:rPr>
              <a:t>У побуті українців рушник займає особливе місце. Він - оберіг, прикраса в хаті, деталь весільного одягу, родинна пам'ятка.</a:t>
            </a:r>
          </a:p>
          <a:p>
            <a:pPr>
              <a:lnSpc>
                <a:spcPts val="5177"/>
              </a:lnSpc>
            </a:pPr>
            <a:r>
              <a:rPr lang="en-US" sz="3697">
                <a:solidFill>
                  <a:srgbClr val="000000"/>
                </a:solidFill>
                <a:latin typeface="Alice"/>
              </a:rPr>
              <a:t>Рушник супроводжував людину від народження до смерті. </a:t>
            </a:r>
          </a:p>
          <a:p>
            <a:pPr>
              <a:lnSpc>
                <a:spcPts val="5177"/>
              </a:lnSpc>
            </a:pPr>
            <a:r>
              <a:rPr lang="en-US" sz="3697">
                <a:solidFill>
                  <a:srgbClr val="000000"/>
                </a:solidFill>
                <a:latin typeface="Alice"/>
              </a:rPr>
              <a:t>Найбільш поширеними вважалися рослинні елементи: </a:t>
            </a:r>
            <a:r>
              <a:rPr lang="en-US" sz="3697">
                <a:solidFill>
                  <a:srgbClr val="000000"/>
                </a:solidFill>
                <a:latin typeface="Alice Bold"/>
              </a:rPr>
              <a:t>квітки маку</a:t>
            </a:r>
            <a:r>
              <a:rPr lang="en-US" sz="3697">
                <a:solidFill>
                  <a:srgbClr val="000000"/>
                </a:solidFill>
                <a:latin typeface="Alice"/>
              </a:rPr>
              <a:t>, що символізують здоров'я, </a:t>
            </a:r>
            <a:r>
              <a:rPr lang="en-US" sz="3697">
                <a:solidFill>
                  <a:srgbClr val="000000"/>
                </a:solidFill>
                <a:latin typeface="Alice Bold"/>
              </a:rPr>
              <a:t>троянди</a:t>
            </a:r>
            <a:r>
              <a:rPr lang="en-US" sz="3697">
                <a:solidFill>
                  <a:srgbClr val="000000"/>
                </a:solidFill>
                <a:latin typeface="Alice"/>
              </a:rPr>
              <a:t> - символ краси і дівочої чистоти, </a:t>
            </a:r>
            <a:r>
              <a:rPr lang="en-US" sz="3697">
                <a:solidFill>
                  <a:srgbClr val="000000"/>
                </a:solidFill>
                <a:latin typeface="Alice Bold"/>
              </a:rPr>
              <a:t>лілеї</a:t>
            </a:r>
            <a:r>
              <a:rPr lang="en-US" sz="3697">
                <a:solidFill>
                  <a:srgbClr val="000000"/>
                </a:solidFill>
                <a:latin typeface="Alice"/>
              </a:rPr>
              <a:t> - символ дівочих чарів.</a:t>
            </a:r>
          </a:p>
          <a:p>
            <a:pPr>
              <a:lnSpc>
                <a:spcPts val="5177"/>
              </a:lnSpc>
            </a:pPr>
            <a:r>
              <a:rPr lang="en-US" sz="3697">
                <a:solidFill>
                  <a:srgbClr val="000000"/>
                </a:solidFill>
                <a:latin typeface="Alice"/>
              </a:rPr>
              <a:t>Ми дослідили, що рушник родини Вовковичів - є жіночим (саме на ньому зображали рослинні елементи, як символи продовження роду).</a:t>
            </a:r>
          </a:p>
          <a:p>
            <a:pPr>
              <a:lnSpc>
                <a:spcPts val="5177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86385" y="0"/>
            <a:ext cx="560161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028367" y="1466871"/>
            <a:ext cx="6153394" cy="7353258"/>
            <a:chOff x="0" y="0"/>
            <a:chExt cx="8204525" cy="980434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621" r="1621"/>
            <a:stretch>
              <a:fillRect/>
            </a:stretch>
          </p:blipFill>
          <p:spPr>
            <a:xfrm>
              <a:off x="0" y="0"/>
              <a:ext cx="8204525" cy="980434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13718" y="5322804"/>
            <a:ext cx="824824" cy="5353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26130" y="7102626"/>
            <a:ext cx="347091" cy="2637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65135" y="7064526"/>
            <a:ext cx="4465021" cy="11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6"/>
              </a:lnSpc>
              <a:spcBef>
                <a:spcPct val="0"/>
              </a:spcBef>
            </a:pPr>
            <a:r>
              <a:rPr lang="en-US" sz="2190">
                <a:solidFill>
                  <a:srgbClr val="FFFFFF"/>
                </a:solidFill>
                <a:latin typeface="Livvic Bold Bold"/>
              </a:rPr>
              <a:t>LOOK DEEP INTO NATURE, AND THEN YOU WILL UNDERSTAND EVERYTHING BETTER.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7456611" y="7945312"/>
            <a:ext cx="347091" cy="26378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5994" y="519388"/>
            <a:ext cx="11678548" cy="1005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Alice"/>
              </a:rPr>
              <a:t>Сімейні реліквії є важливим елементом наслідування, вони дають можливість зв’язати між собою декілька поколінь. Так моїм батькам, потрапив до рук гарний  весільний рушник. Він посідає особливе місце в нашій родині. Це символ нашого роду, всієї  країни, відбиття культурної пам’яті народу. У свідомості українців рушник наділявся широким спектром знакових властивостей і саме тому він являє собою значне непересічне явище духовної культури. </a:t>
            </a:r>
          </a:p>
          <a:p>
            <a:pPr>
              <a:lnSpc>
                <a:spcPts val="3640"/>
              </a:lnSpc>
            </a:pPr>
            <a:endParaRPr/>
          </a:p>
          <a:p>
            <a:pPr>
              <a:lnSpc>
                <a:spcPts val="364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0425013" y="0"/>
            <a:ext cx="7862987" cy="118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59"/>
              </a:lnSpc>
              <a:spcBef>
                <a:spcPct val="0"/>
              </a:spcBef>
            </a:pPr>
            <a:r>
              <a:rPr lang="en-US" sz="6700" dirty="0" err="1">
                <a:solidFill>
                  <a:srgbClr val="1B512D"/>
                </a:solidFill>
                <a:latin typeface="Alice Bold"/>
              </a:rPr>
              <a:t>Весільний</a:t>
            </a:r>
            <a:r>
              <a:rPr lang="en-US" sz="6899" dirty="0">
                <a:solidFill>
                  <a:srgbClr val="1B512D"/>
                </a:solidFill>
                <a:latin typeface="Alice Bold"/>
              </a:rPr>
              <a:t> </a:t>
            </a:r>
            <a:r>
              <a:rPr lang="en-US" sz="6899" dirty="0" err="1">
                <a:solidFill>
                  <a:srgbClr val="1B512D"/>
                </a:solidFill>
                <a:latin typeface="Alice Bold"/>
              </a:rPr>
              <a:t>рушник</a:t>
            </a:r>
            <a:endParaRPr lang="en-US" sz="6899" dirty="0">
              <a:solidFill>
                <a:srgbClr val="1B512D"/>
              </a:solidFill>
              <a:latin typeface="Ali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87075" y="0"/>
            <a:ext cx="750092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722990" y="3007474"/>
            <a:ext cx="7565010" cy="5134963"/>
            <a:chOff x="0" y="0"/>
            <a:chExt cx="10086680" cy="68466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12639" b="12639"/>
            <a:stretch>
              <a:fillRect/>
            </a:stretch>
          </p:blipFill>
          <p:spPr>
            <a:xfrm>
              <a:off x="0" y="0"/>
              <a:ext cx="10086680" cy="684661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93657" y="6694136"/>
            <a:ext cx="347091" cy="263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7293615" y="8010542"/>
            <a:ext cx="347091" cy="263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63395" y="3311643"/>
            <a:ext cx="711633" cy="5342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53401" y="4749238"/>
            <a:ext cx="613801" cy="6946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194123">
            <a:off x="11868300" y="2235272"/>
            <a:ext cx="2034670" cy="5747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58266" y="528037"/>
            <a:ext cx="1001325" cy="1001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169954">
            <a:off x="9636046" y="3888436"/>
            <a:ext cx="2711600" cy="7660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989196" y="5074293"/>
            <a:ext cx="1001325" cy="10013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437743">
            <a:off x="9850218" y="7173127"/>
            <a:ext cx="2815259" cy="7953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90522" y="8960426"/>
            <a:ext cx="1001325" cy="100132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85688" y="279740"/>
            <a:ext cx="9736362" cy="118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59"/>
              </a:lnSpc>
              <a:spcBef>
                <a:spcPct val="0"/>
              </a:spcBef>
            </a:pPr>
            <a:r>
              <a:rPr lang="en-US" sz="6899">
                <a:solidFill>
                  <a:srgbClr val="1B512D"/>
                </a:solidFill>
                <a:latin typeface="Alice Bold"/>
              </a:rPr>
              <a:t>Кольори та орнамент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349069">
            <a:off x="12376470" y="7072266"/>
            <a:ext cx="3529320" cy="99703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873665" y="9258300"/>
            <a:ext cx="1001325" cy="100132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41858" y="1826261"/>
            <a:ext cx="8494938" cy="748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>
                <a:solidFill>
                  <a:srgbClr val="000000"/>
                </a:solidFill>
                <a:latin typeface="Alice"/>
              </a:rPr>
              <a:t>Вважали, що кольори вишивки відіграють велике значення. Кожен з них означає щось своє. Так,  червоний - символізує любов , жовтий- енергійність та тепло материнської душі, синій- мир ,  а зелений- життєрадісність і багатство рідної землі. </a:t>
            </a:r>
          </a:p>
          <a:p>
            <a:pPr marL="0" lvl="0" indent="0">
              <a:lnSpc>
                <a:spcPts val="3873"/>
              </a:lnSpc>
              <a:spcBef>
                <a:spcPct val="0"/>
              </a:spcBef>
            </a:pPr>
            <a:r>
              <a:rPr lang="en-US" sz="2766">
                <a:solidFill>
                  <a:srgbClr val="000000"/>
                </a:solidFill>
                <a:latin typeface="Alice"/>
              </a:rPr>
              <a:t>Не менше значення у давнину приділяли тому, що або хто був витканий на полотні. У різних регіонах України малюнки дуже різнилися. </a:t>
            </a:r>
            <a:r>
              <a:rPr lang="en-US" sz="2766" u="none">
                <a:solidFill>
                  <a:srgbClr val="000000"/>
                </a:solidFill>
                <a:latin typeface="Alice"/>
              </a:rPr>
              <a:t> На нашій реліквії представлений рослинний орнамент. А саме найбільш вираженою є  квітка маку. Вона виступає, як магічний символ. Наші предки вірили, що мак має чудодійну силу, яка може захистити від лиха.</a:t>
            </a:r>
          </a:p>
          <a:p>
            <a:pPr marL="0" lvl="0" indent="0" algn="ctr">
              <a:lnSpc>
                <a:spcPts val="2720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272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08089" y="0"/>
            <a:ext cx="7579911" cy="4551216"/>
            <a:chOff x="0" y="0"/>
            <a:chExt cx="10106549" cy="60682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541" b="5541"/>
            <a:stretch>
              <a:fillRect/>
            </a:stretch>
          </p:blipFill>
          <p:spPr>
            <a:xfrm>
              <a:off x="0" y="0"/>
              <a:ext cx="10106549" cy="6068289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67532" y="7290319"/>
            <a:ext cx="347091" cy="263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7197075" y="8357337"/>
            <a:ext cx="347091" cy="263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06099" y="5194203"/>
            <a:ext cx="703561" cy="7677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2246" y="408136"/>
            <a:ext cx="6434829" cy="68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5"/>
              </a:lnSpc>
            </a:pPr>
            <a:r>
              <a:rPr lang="en-US" sz="5300">
                <a:solidFill>
                  <a:srgbClr val="000000"/>
                </a:solidFill>
                <a:latin typeface="Alice Bold"/>
              </a:rPr>
              <a:t>  ПОЧАТОК ІСТОРІЇ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43988" y="7241757"/>
            <a:ext cx="4126633" cy="12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6"/>
              </a:lnSpc>
              <a:spcBef>
                <a:spcPct val="0"/>
              </a:spcBef>
            </a:pPr>
            <a:r>
              <a:rPr lang="en-US" sz="2390">
                <a:solidFill>
                  <a:srgbClr val="FFFFFF"/>
                </a:solidFill>
                <a:latin typeface="Livvic Bold Bold"/>
              </a:rPr>
              <a:t>MANY EYES GO THROUGH THE MEADOW, BUT FEW SEE THE FLOWERS IN IT.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6094570"/>
            <a:ext cx="6535392" cy="4192430"/>
            <a:chOff x="0" y="0"/>
            <a:chExt cx="8713857" cy="558990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t="16394" b="16394"/>
            <a:stretch>
              <a:fillRect/>
            </a:stretch>
          </p:blipFill>
          <p:spPr>
            <a:xfrm>
              <a:off x="0" y="0"/>
              <a:ext cx="8713857" cy="558990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212085" y="1179559"/>
            <a:ext cx="8468083" cy="5784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15"/>
              </a:lnSpc>
              <a:spcBef>
                <a:spcPct val="0"/>
              </a:spcBef>
            </a:pPr>
            <a:r>
              <a:rPr lang="en-US" sz="3011">
                <a:solidFill>
                  <a:srgbClr val="000000"/>
                </a:solidFill>
                <a:latin typeface="Alice"/>
              </a:rPr>
              <a:t>Вона розпочалася у  1958 році.  Саме тоді моя прабабуся Марія мала вих</a:t>
            </a:r>
            <a:r>
              <a:rPr lang="en-US" sz="3011" u="none">
                <a:solidFill>
                  <a:srgbClr val="000000"/>
                </a:solidFill>
                <a:latin typeface="Alice"/>
              </a:rPr>
              <a:t>одити заміж. І як було заведено на той час, наречена повинна була вишити власноруч рушник на своє весілля.</a:t>
            </a:r>
          </a:p>
          <a:p>
            <a:pPr marL="0" lvl="0" indent="0">
              <a:lnSpc>
                <a:spcPts val="4215"/>
              </a:lnSpc>
              <a:spcBef>
                <a:spcPct val="0"/>
              </a:spcBef>
            </a:pPr>
            <a:r>
              <a:rPr lang="en-US" sz="3011" u="none">
                <a:solidFill>
                  <a:srgbClr val="000000"/>
                </a:solidFill>
                <a:latin typeface="Alice"/>
              </a:rPr>
              <a:t>  Прабабуся сіла за це діло в ніч перед весіллям. На небі світив повний місяць, а вона все вишивала і вишивала, при цьому щось чи то нашіптувала, чи наспівувала.</a:t>
            </a:r>
            <a:r>
              <a:rPr lang="en-US" sz="3011" u="none">
                <a:solidFill>
                  <a:srgbClr val="000000"/>
                </a:solidFill>
                <a:latin typeface="Alice Bold"/>
              </a:rPr>
              <a:t> </a:t>
            </a:r>
          </a:p>
          <a:p>
            <a:pPr marL="0" lvl="0" indent="0" algn="ctr">
              <a:lnSpc>
                <a:spcPts val="3910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391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8201392" y="5894728"/>
            <a:ext cx="9465511" cy="391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>
                <a:solidFill>
                  <a:srgbClr val="000000"/>
                </a:solidFill>
                <a:latin typeface="Alice"/>
              </a:rPr>
              <a:t> Молоді побралися. Із чоловіком, моїм прадідусем, жили у злагоді та мирі. Та й стали говорити в селі, що наклала вона на нього свої чари. Бо все занадто добре у неї в сімейному житті складалося.  Вони все життя любили одне одного та досить рідко  сварилися, а весільний рушник займав почесне місце у їх оселі.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10325" y="4632228"/>
            <a:ext cx="695896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lice"/>
              </a:rPr>
              <a:t> Олійник Марія Павлівна в день весілля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1448</Words>
  <Application>Microsoft Office PowerPoint</Application>
  <PresentationFormat>Произвольный</PresentationFormat>
  <Paragraphs>127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Alice Bold</vt:lpstr>
      <vt:lpstr>Livvic Bold Bold</vt:lpstr>
      <vt:lpstr>Alice</vt:lpstr>
      <vt:lpstr>Calibri</vt:lpstr>
      <vt:lpstr>PT Serif Bold</vt:lpstr>
      <vt:lpstr>Noto Serif Display Black</vt:lpstr>
      <vt:lpstr>Arimo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МАН-ЮНІОР 2023 Вовкович</dc:title>
  <dc:creator>Lenovo</dc:creator>
  <cp:lastModifiedBy>Windows User</cp:lastModifiedBy>
  <cp:revision>7</cp:revision>
  <dcterms:created xsi:type="dcterms:W3CDTF">2006-08-16T00:00:00Z</dcterms:created>
  <dcterms:modified xsi:type="dcterms:W3CDTF">2023-04-23T17:32:16Z</dcterms:modified>
  <dc:identifier>DAFgwsZb9eU</dc:identifier>
</cp:coreProperties>
</file>