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33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371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519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1145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3163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727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5987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269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295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819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69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353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743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74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079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086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837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66852-8212-41BC-8A7D-F9CC8CDCFA02}" type="datetimeFigureOut">
              <a:rPr lang="uk-UA" smtClean="0"/>
              <a:t>07.04.2023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E3168-036D-4487-A9EA-FC27906F4F8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8574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1583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2%D0%BE%D0%BB%D0%B8%D0%BD%D1%81%D1%8C%D0%BA%D0%B0_%D0%B3%D1%83%D0%B1%D0%B5%D1%80%D0%BD%D1%96%D1%8F" TargetMode="External"/><Relationship Id="rId3" Type="http://schemas.openxmlformats.org/officeDocument/2006/relationships/hyperlink" Target="https://uk.wikipedia.org/wiki/%D0%97%D0%B1%D0%B0%D1%80%D0%B0%D0%B7%D1%8C%D0%BA%D1%96" TargetMode="External"/><Relationship Id="rId7" Type="http://schemas.openxmlformats.org/officeDocument/2006/relationships/hyperlink" Target="https://uk.wikipedia.org/wiki/%D0%86%D0%B7%D1%8F%D1%81%D0%BB%D0%B0%D0%B2%D1%81%D1%8C%D0%BA%D0%B8%D0%B9_%D0%BF%D0%BE%D0%B2%D1%96%D1%82" TargetMode="External"/><Relationship Id="rId2" Type="http://schemas.openxmlformats.org/officeDocument/2006/relationships/hyperlink" Target="https://uk.wikipedia.org/wiki/1583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k.wikipedia.org/wiki/%D0%96%D1%83%D0%BA%D1%96%D0%B2%D1%81%D1%8C%D0%BA%D0%B0_%D0%B2%D0%BE%D0%BB%D0%BE%D1%81%D1%82%D1%8C" TargetMode="External"/><Relationship Id="rId11" Type="http://schemas.openxmlformats.org/officeDocument/2006/relationships/image" Target="../media/image3.jpeg"/><Relationship Id="rId5" Type="http://schemas.openxmlformats.org/officeDocument/2006/relationships/hyperlink" Target="https://uk.wikipedia.org/wiki/1906" TargetMode="External"/><Relationship Id="rId10" Type="http://schemas.openxmlformats.org/officeDocument/2006/relationships/hyperlink" Target="https://uk.wikipedia.org/wiki/%D0%9A%D0%BE%D0%BB%D0%B3%D0%BE%D1%81%D0%BF" TargetMode="External"/><Relationship Id="rId4" Type="http://schemas.openxmlformats.org/officeDocument/2006/relationships/hyperlink" Target="https://uk.wikipedia.org/wiki/%D0%A1%D0%B0%D0%BD%D0%B3%D1%83%D1%88%D0%BA%D0%B8" TargetMode="External"/><Relationship Id="rId9" Type="http://schemas.openxmlformats.org/officeDocument/2006/relationships/hyperlink" Target="https://uk.wikipedia.org/wiki/%D0%A1%D0%A0%D0%A1%D0%A0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5146" y="968720"/>
            <a:ext cx="9001462" cy="1472933"/>
          </a:xfrm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rgbClr val="FFC000"/>
                </a:solidFill>
              </a:rPr>
              <a:t>Ткана реліквія</a:t>
            </a:r>
            <a:endParaRPr lang="uk-UA" sz="5400" dirty="0">
              <a:solidFill>
                <a:srgbClr val="FFC000"/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251010" y="2516863"/>
            <a:ext cx="6527547" cy="3902044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70000"/>
              </a:lnSpc>
              <a:spcBef>
                <a:spcPts val="0"/>
              </a:spcBef>
            </a:pPr>
            <a:r>
              <a:rPr lang="uk-UA" dirty="0" err="1">
                <a:solidFill>
                  <a:srgbClr val="FFC000"/>
                </a:solidFill>
                <a:effectLst/>
              </a:rPr>
              <a:t>Васильчишина</a:t>
            </a:r>
            <a:r>
              <a:rPr lang="uk-UA" dirty="0">
                <a:solidFill>
                  <a:srgbClr val="FFC000"/>
                </a:solidFill>
                <a:effectLst/>
              </a:rPr>
              <a:t> </a:t>
            </a:r>
            <a:r>
              <a:rPr lang="uk-UA" dirty="0" smtClean="0">
                <a:solidFill>
                  <a:srgbClr val="FFC000"/>
                </a:solidFill>
                <a:effectLst/>
              </a:rPr>
              <a:t>Ольга</a:t>
            </a:r>
            <a:r>
              <a:rPr lang="en-US" dirty="0">
                <a:solidFill>
                  <a:srgbClr val="FFC000"/>
                </a:solidFill>
                <a:effectLst/>
              </a:rPr>
              <a:t> </a:t>
            </a:r>
            <a:r>
              <a:rPr lang="uk-UA" dirty="0" smtClean="0">
                <a:solidFill>
                  <a:srgbClr val="FFC000"/>
                </a:solidFill>
                <a:effectLst/>
              </a:rPr>
              <a:t>Сергіївна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, </a:t>
            </a:r>
            <a:endParaRPr lang="ru-RU" dirty="0" smtClean="0">
              <a:solidFill>
                <a:srgbClr val="FFC000"/>
              </a:solidFill>
              <a:effectLst/>
            </a:endParaRPr>
          </a:p>
          <a:p>
            <a:pPr algn="l">
              <a:lnSpc>
                <a:spcPct val="170000"/>
              </a:lnSpc>
              <a:spcBef>
                <a:spcPts val="0"/>
              </a:spcBef>
            </a:pPr>
            <a:r>
              <a:rPr lang="ru-RU" dirty="0" err="1" smtClean="0">
                <a:solidFill>
                  <a:srgbClr val="FFC000"/>
                </a:solidFill>
                <a:effectLst/>
              </a:rPr>
              <a:t>вихованка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гуртка</a:t>
            </a:r>
            <a:r>
              <a:rPr lang="ru-RU" dirty="0">
                <a:solidFill>
                  <a:srgbClr val="FFC000"/>
                </a:solidFill>
                <a:effectLst/>
              </a:rPr>
              <a:t> «</a:t>
            </a:r>
            <a:r>
              <a:rPr lang="ru-RU" dirty="0" err="1">
                <a:solidFill>
                  <a:srgbClr val="FFC000"/>
                </a:solidFill>
                <a:effectLst/>
              </a:rPr>
              <a:t>Основи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безпеки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життєдіяльності</a:t>
            </a:r>
            <a:r>
              <a:rPr lang="ru-RU" dirty="0">
                <a:solidFill>
                  <a:srgbClr val="FFC000"/>
                </a:solidFill>
                <a:effectLst/>
              </a:rPr>
              <a:t>» ЗПО «Центр туризму і </a:t>
            </a:r>
            <a:r>
              <a:rPr lang="ru-RU" dirty="0" err="1">
                <a:solidFill>
                  <a:srgbClr val="FFC000"/>
                </a:solidFill>
                <a:effectLst/>
              </a:rPr>
              <a:t>краєзнавства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учнівської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молоді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» м. </a:t>
            </a:r>
            <a:r>
              <a:rPr lang="ru-RU" dirty="0" err="1" smtClean="0">
                <a:solidFill>
                  <a:srgbClr val="FFC000"/>
                </a:solidFill>
                <a:effectLst/>
              </a:rPr>
              <a:t>Нетішина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 </a:t>
            </a:r>
          </a:p>
          <a:p>
            <a:pPr algn="l">
              <a:lnSpc>
                <a:spcPct val="170000"/>
              </a:lnSpc>
              <a:spcBef>
                <a:spcPts val="0"/>
              </a:spcBef>
            </a:pPr>
            <a:r>
              <a:rPr lang="ru-RU" dirty="0" err="1" smtClean="0">
                <a:solidFill>
                  <a:srgbClr val="FFC000"/>
                </a:solidFill>
                <a:effectLst/>
              </a:rPr>
              <a:t>Хмельницької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 smtClean="0">
                <a:solidFill>
                  <a:srgbClr val="FFC000"/>
                </a:solidFill>
                <a:effectLst/>
              </a:rPr>
              <a:t>області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 smtClean="0">
                <a:solidFill>
                  <a:srgbClr val="FFC000"/>
                </a:solidFill>
                <a:effectLst/>
              </a:rPr>
              <a:t>Шепетівського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 району</a:t>
            </a:r>
            <a:endParaRPr lang="uk-UA" dirty="0">
              <a:solidFill>
                <a:srgbClr val="FFC000"/>
              </a:solidFill>
              <a:effectLst/>
            </a:endParaRPr>
          </a:p>
          <a:p>
            <a:pPr algn="l">
              <a:lnSpc>
                <a:spcPct val="170000"/>
              </a:lnSpc>
              <a:spcBef>
                <a:spcPts val="0"/>
              </a:spcBef>
            </a:pPr>
            <a:r>
              <a:rPr lang="ru-RU" dirty="0" err="1">
                <a:solidFill>
                  <a:srgbClr val="FFC000"/>
                </a:solidFill>
                <a:effectLst/>
              </a:rPr>
              <a:t>учениця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en-US" dirty="0" smtClean="0">
                <a:solidFill>
                  <a:srgbClr val="FFC000"/>
                </a:solidFill>
                <a:effectLst/>
              </a:rPr>
              <a:t>7</a:t>
            </a:r>
            <a:r>
              <a:rPr lang="ru-RU" dirty="0" smtClean="0">
                <a:solidFill>
                  <a:srgbClr val="FFC000"/>
                </a:solidFill>
                <a:effectLst/>
              </a:rPr>
              <a:t>-Б </a:t>
            </a:r>
            <a:r>
              <a:rPr lang="ru-RU" dirty="0" err="1">
                <a:solidFill>
                  <a:srgbClr val="FFC000"/>
                </a:solidFill>
                <a:effectLst/>
              </a:rPr>
              <a:t>класу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endParaRPr lang="uk-UA" dirty="0">
              <a:solidFill>
                <a:srgbClr val="FFC000"/>
              </a:solidFill>
              <a:effectLst/>
            </a:endParaRPr>
          </a:p>
          <a:p>
            <a:pPr algn="l">
              <a:lnSpc>
                <a:spcPct val="170000"/>
              </a:lnSpc>
              <a:spcBef>
                <a:spcPts val="0"/>
              </a:spcBef>
            </a:pPr>
            <a:r>
              <a:rPr lang="ru-RU" dirty="0" err="1">
                <a:solidFill>
                  <a:srgbClr val="FFC000"/>
                </a:solidFill>
                <a:effectLst/>
              </a:rPr>
              <a:t>Нетішинського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ліцею</a:t>
            </a:r>
            <a:r>
              <a:rPr lang="ru-RU" dirty="0">
                <a:solidFill>
                  <a:srgbClr val="FFC000"/>
                </a:solidFill>
                <a:effectLst/>
              </a:rPr>
              <a:t> №4</a:t>
            </a:r>
            <a:endParaRPr lang="uk-UA" dirty="0">
              <a:solidFill>
                <a:srgbClr val="FFC000"/>
              </a:solidFill>
              <a:effectLst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949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Український тканий рушни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734" y="252248"/>
            <a:ext cx="11260666" cy="5784485"/>
          </a:xfrm>
        </p:spPr>
      </p:pic>
    </p:spTree>
    <p:extLst>
      <p:ext uri="{BB962C8B-B14F-4D97-AF65-F5344CB8AC3E}">
        <p14:creationId xmlns:p14="http://schemas.microsoft.com/office/powerpoint/2010/main" val="274912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C000"/>
                </a:solidFill>
              </a:rPr>
              <a:t>Дякую за увагу!</a:t>
            </a:r>
            <a:endParaRPr lang="uk-U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2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5"/>
          <p:cNvSpPr>
            <a:spLocks noGrp="1"/>
          </p:cNvSpPr>
          <p:nvPr>
            <p:ph sz="half" idx="2"/>
          </p:nvPr>
        </p:nvSpPr>
        <p:spPr>
          <a:xfrm>
            <a:off x="362139" y="552261"/>
            <a:ext cx="5658864" cy="5875699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FFFF00"/>
                </a:solidFill>
                <a:effectLst/>
              </a:rPr>
              <a:t>Об’єктом  дослідження </a:t>
            </a:r>
            <a:r>
              <a:rPr lang="uk-UA" sz="2800" dirty="0">
                <a:effectLst/>
              </a:rPr>
              <a:t>є </a:t>
            </a:r>
            <a:r>
              <a:rPr lang="uk-UA" sz="2800" dirty="0" err="1">
                <a:effectLst/>
              </a:rPr>
              <a:t>домотканний</a:t>
            </a:r>
            <a:r>
              <a:rPr lang="uk-UA" sz="2800" dirty="0">
                <a:effectLst/>
              </a:rPr>
              <a:t> рушник – сімейна реліквія родини </a:t>
            </a:r>
            <a:r>
              <a:rPr lang="uk-UA" sz="2800" dirty="0" err="1">
                <a:effectLst/>
              </a:rPr>
              <a:t>Васильчишиних</a:t>
            </a:r>
            <a:r>
              <a:rPr lang="uk-UA" sz="2800" dirty="0">
                <a:effectLst/>
              </a:rPr>
              <a:t>.  </a:t>
            </a:r>
          </a:p>
          <a:p>
            <a:r>
              <a:rPr lang="uk-UA" sz="2800" b="1" dirty="0">
                <a:solidFill>
                  <a:srgbClr val="FFFF00"/>
                </a:solidFill>
                <a:effectLst/>
              </a:rPr>
              <a:t>Предметом дослідження</a:t>
            </a:r>
            <a:r>
              <a:rPr lang="uk-UA" sz="2800" dirty="0">
                <a:solidFill>
                  <a:srgbClr val="FFFF00"/>
                </a:solidFill>
                <a:effectLst/>
              </a:rPr>
              <a:t> </a:t>
            </a:r>
            <a:r>
              <a:rPr lang="uk-UA" sz="2800" dirty="0">
                <a:effectLst/>
              </a:rPr>
              <a:t>– історичні, народознавчі, культурологічні  факти із становлення, розвитку ткацтва у нашому краї; </a:t>
            </a:r>
            <a:r>
              <a:rPr lang="uk-UA" sz="2800" dirty="0" err="1">
                <a:effectLst/>
              </a:rPr>
              <a:t>історі</a:t>
            </a:r>
            <a:r>
              <a:rPr lang="ru-RU" sz="2800" dirty="0">
                <a:effectLst/>
              </a:rPr>
              <a:t>я</a:t>
            </a:r>
            <a:r>
              <a:rPr lang="uk-UA" sz="2800" dirty="0">
                <a:effectLst/>
              </a:rPr>
              <a:t> свого роду. </a:t>
            </a:r>
          </a:p>
        </p:txBody>
      </p:sp>
      <p:sp>
        <p:nvSpPr>
          <p:cNvPr id="8" name="Місце для вмісту 7"/>
          <p:cNvSpPr>
            <a:spLocks noGrp="1"/>
          </p:cNvSpPr>
          <p:nvPr>
            <p:ph sz="quarter" idx="4"/>
          </p:nvPr>
        </p:nvSpPr>
        <p:spPr>
          <a:xfrm>
            <a:off x="6163146" y="552261"/>
            <a:ext cx="5095357" cy="607487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FFFF00"/>
                </a:solidFill>
                <a:effectLst/>
              </a:rPr>
              <a:t>Метою дослідження </a:t>
            </a:r>
            <a:r>
              <a:rPr lang="uk-UA" sz="2800" b="1" dirty="0">
                <a:effectLst/>
              </a:rPr>
              <a:t>- </a:t>
            </a:r>
            <a:r>
              <a:rPr lang="uk-UA" sz="2800" dirty="0">
                <a:effectLst/>
              </a:rPr>
              <a:t>  виявити цікаві сторінки історії свого роду, на їх основі дослідити розвиток ткацтва у нашому краї, традиції використання тканих рушників в обрядах та у побуті,  сприяти розвитку та популяризації українських народних </a:t>
            </a:r>
            <a:r>
              <a:rPr lang="uk-UA" sz="2800" dirty="0" err="1">
                <a:effectLst/>
              </a:rPr>
              <a:t>ремесел</a:t>
            </a:r>
            <a:r>
              <a:rPr lang="uk-UA" sz="2800" dirty="0">
                <a:effectLst/>
              </a:rPr>
              <a:t>. </a:t>
            </a:r>
            <a:endParaRPr lang="uk-UA" sz="2800" dirty="0"/>
          </a:p>
          <a:p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7421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Місце для вмісту 8"/>
          <p:cNvSpPr>
            <a:spLocks noGrp="1"/>
          </p:cNvSpPr>
          <p:nvPr>
            <p:ph sz="half" idx="2"/>
          </p:nvPr>
        </p:nvSpPr>
        <p:spPr>
          <a:xfrm>
            <a:off x="135353" y="325925"/>
            <a:ext cx="5749399" cy="62740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rgbClr val="FFC000"/>
                </a:solidFill>
                <a:effectLst/>
              </a:rPr>
              <a:t>Завдання:</a:t>
            </a:r>
            <a:r>
              <a:rPr lang="uk-UA" sz="2800" dirty="0">
                <a:solidFill>
                  <a:srgbClr val="FFC000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uk-UA" sz="2800" dirty="0">
                <a:effectLst/>
              </a:rPr>
              <a:t>дослідити історію свого роду;</a:t>
            </a:r>
          </a:p>
          <a:p>
            <a:pPr marL="0" indent="0">
              <a:buNone/>
            </a:pPr>
            <a:r>
              <a:rPr lang="uk-UA" sz="2800" dirty="0">
                <a:effectLst/>
              </a:rPr>
              <a:t>дізнатися про традиції виготовлення домотканих рушників у нашому краї;</a:t>
            </a:r>
          </a:p>
          <a:p>
            <a:pPr marL="0" indent="0">
              <a:buNone/>
            </a:pPr>
            <a:r>
              <a:rPr lang="uk-UA" sz="2800" dirty="0">
                <a:effectLst/>
              </a:rPr>
              <a:t>ознайомитися з технологією виготовлення рушника-реліквії родини </a:t>
            </a:r>
            <a:r>
              <a:rPr lang="uk-UA" sz="2800" dirty="0" err="1">
                <a:effectLst/>
              </a:rPr>
              <a:t>Васильчишиних</a:t>
            </a:r>
            <a:r>
              <a:rPr lang="uk-UA" sz="2800" dirty="0">
                <a:effectLst/>
              </a:rPr>
              <a:t>;</a:t>
            </a:r>
          </a:p>
          <a:p>
            <a:pPr marL="0" indent="0">
              <a:buNone/>
            </a:pPr>
            <a:r>
              <a:rPr lang="uk-UA" sz="2800" dirty="0">
                <a:effectLst/>
              </a:rPr>
              <a:t>встановити техніку виготовлення рушника-реліквії</a:t>
            </a:r>
            <a:endParaRPr lang="uk-UA" sz="2800" dirty="0"/>
          </a:p>
        </p:txBody>
      </p:sp>
      <p:sp>
        <p:nvSpPr>
          <p:cNvPr id="10" name="Місце для тексту 9"/>
          <p:cNvSpPr>
            <a:spLocks noGrp="1"/>
          </p:cNvSpPr>
          <p:nvPr>
            <p:ph type="body" sz="quarter" idx="3"/>
          </p:nvPr>
        </p:nvSpPr>
        <p:spPr>
          <a:xfrm>
            <a:off x="6183516" y="4367883"/>
            <a:ext cx="5595042" cy="1824687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FFC000"/>
                </a:solidFill>
                <a:effectLst/>
              </a:rPr>
              <a:t>Методи  </a:t>
            </a:r>
            <a:r>
              <a:rPr lang="uk-UA" sz="2800" dirty="0">
                <a:solidFill>
                  <a:srgbClr val="FFC000"/>
                </a:solidFill>
                <a:effectLst/>
              </a:rPr>
              <a:t>дослідження: </a:t>
            </a:r>
            <a:endParaRPr lang="uk-UA" sz="2800" dirty="0" smtClean="0">
              <a:solidFill>
                <a:srgbClr val="FFC000"/>
              </a:solidFill>
              <a:effectLst/>
            </a:endParaRPr>
          </a:p>
          <a:p>
            <a:r>
              <a:rPr lang="uk-UA" sz="2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</a:t>
            </a:r>
            <a:r>
              <a:rPr lang="uk-UA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пошук, аналіз, синтез, інтерв’ювання, математичне моделювання.</a:t>
            </a:r>
            <a:endParaRPr lang="uk-UA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Місце для вмісту 11" descr="D:\Documents\інклюзія усі роки\інклюзія 2022\20221005_150907.jpg"/>
          <p:cNvPicPr>
            <a:picLocks noGrp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r="6681"/>
          <a:stretch/>
        </p:blipFill>
        <p:spPr bwMode="auto">
          <a:xfrm>
            <a:off x="5884752" y="487023"/>
            <a:ext cx="5812325" cy="3252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07238" y="235390"/>
            <a:ext cx="4879199" cy="823912"/>
          </a:xfrm>
        </p:spPr>
        <p:txBody>
          <a:bodyPr/>
          <a:lstStyle/>
          <a:p>
            <a:r>
              <a:rPr lang="uk-UA" dirty="0">
                <a:solidFill>
                  <a:srgbClr val="FFC000"/>
                </a:solidFill>
                <a:effectLst/>
              </a:rPr>
              <a:t>Етапи реалізації </a:t>
            </a:r>
            <a:r>
              <a:rPr lang="uk-UA" dirty="0" err="1">
                <a:solidFill>
                  <a:srgbClr val="FFC000"/>
                </a:solidFill>
                <a:effectLst/>
              </a:rPr>
              <a:t>проєкту</a:t>
            </a:r>
            <a:r>
              <a:rPr lang="uk-UA" dirty="0">
                <a:solidFill>
                  <a:srgbClr val="FFC000"/>
                </a:solidFill>
                <a:effectLst/>
              </a:rPr>
              <a:t> </a:t>
            </a:r>
            <a:endParaRPr lang="uk-UA" dirty="0">
              <a:solidFill>
                <a:srgbClr val="FFC00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380246" y="1309768"/>
            <a:ext cx="5640757" cy="5154406"/>
          </a:xfrm>
        </p:spPr>
        <p:txBody>
          <a:bodyPr/>
          <a:lstStyle/>
          <a:p>
            <a:r>
              <a:rPr lang="uk-UA" dirty="0">
                <a:solidFill>
                  <a:srgbClr val="FFC000"/>
                </a:solidFill>
                <a:effectLst/>
              </a:rPr>
              <a:t>підготовчий: </a:t>
            </a:r>
            <a:r>
              <a:rPr lang="uk-UA" dirty="0">
                <a:effectLst/>
              </a:rPr>
              <a:t>вибір краєзнавчої теми та об’єктів для дослідження, визначення мети й завдань, робота з архівними  матеріалами; </a:t>
            </a:r>
            <a:endParaRPr lang="uk-UA" dirty="0" smtClean="0">
              <a:effectLst/>
            </a:endParaRPr>
          </a:p>
          <a:p>
            <a:r>
              <a:rPr lang="uk-UA" dirty="0" smtClean="0">
                <a:solidFill>
                  <a:srgbClr val="FFC000"/>
                </a:solidFill>
                <a:effectLst/>
              </a:rPr>
              <a:t>виконавчий</a:t>
            </a:r>
            <a:r>
              <a:rPr lang="uk-UA" dirty="0">
                <a:solidFill>
                  <a:srgbClr val="FFC000"/>
                </a:solidFill>
                <a:effectLst/>
              </a:rPr>
              <a:t>: </a:t>
            </a:r>
            <a:r>
              <a:rPr lang="uk-UA" dirty="0">
                <a:effectLst/>
              </a:rPr>
              <a:t>пошук інформації, добір матеріалів з теми – літературні джерела та мережа Інтернет, проведення дослідницької роботи; </a:t>
            </a:r>
            <a:endParaRPr lang="uk-UA" dirty="0" smtClean="0">
              <a:effectLst/>
            </a:endParaRPr>
          </a:p>
          <a:p>
            <a:r>
              <a:rPr lang="uk-UA" dirty="0" smtClean="0">
                <a:solidFill>
                  <a:srgbClr val="FFC000"/>
                </a:solidFill>
                <a:effectLst/>
              </a:rPr>
              <a:t>заключний</a:t>
            </a:r>
            <a:r>
              <a:rPr lang="uk-UA" dirty="0">
                <a:solidFill>
                  <a:srgbClr val="FFC000"/>
                </a:solidFill>
                <a:effectLst/>
              </a:rPr>
              <a:t>: </a:t>
            </a:r>
            <a:r>
              <a:rPr lang="uk-UA" dirty="0">
                <a:effectLst/>
              </a:rPr>
              <a:t>підбиття підсумків роботи, систематизація та опрацювання зібраного матеріалу, написання звіту, створення відеофільму «Український тканий рушник».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546859" y="235390"/>
            <a:ext cx="5114004" cy="1074378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C000"/>
                </a:solidFill>
                <a:effectLst/>
              </a:rPr>
              <a:t>Хронологічні рамки  пошуково-дослідницької роботи </a:t>
            </a:r>
            <a:endParaRPr lang="uk-UA" dirty="0">
              <a:solidFill>
                <a:srgbClr val="FFC000"/>
              </a:solidFill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431957" y="1717174"/>
            <a:ext cx="5364708" cy="4520663"/>
          </a:xfrm>
        </p:spPr>
        <p:txBody>
          <a:bodyPr>
            <a:normAutofit lnSpcReduction="10000"/>
          </a:bodyPr>
          <a:lstStyle/>
          <a:p>
            <a:r>
              <a:rPr lang="uk-UA" sz="2400" dirty="0" smtClean="0">
                <a:effectLst/>
              </a:rPr>
              <a:t>обумовлені </a:t>
            </a:r>
            <a:r>
              <a:rPr lang="uk-UA" sz="2400" dirty="0">
                <a:effectLst/>
              </a:rPr>
              <a:t>науково-інформаційними дослідженням становлення,  розвитку та осучаснення ткацтва у нашому краї  та охоплюють період початку ІX століття  і до наших днів, літературні дослідження історії села </a:t>
            </a:r>
            <a:r>
              <a:rPr lang="uk-UA" sz="2400" dirty="0" err="1">
                <a:effectLst/>
              </a:rPr>
              <a:t>Мирутин</a:t>
            </a:r>
            <a:r>
              <a:rPr lang="uk-UA" sz="2400" dirty="0">
                <a:effectLst/>
              </a:rPr>
              <a:t> (з </a:t>
            </a:r>
            <a:r>
              <a:rPr lang="uk-UA" sz="2400" dirty="0">
                <a:effectLst/>
                <a:hlinkClick r:id="rId2" tooltip="1583"/>
              </a:rPr>
              <a:t>1583</a:t>
            </a:r>
            <a:r>
              <a:rPr lang="uk-UA" sz="2400" dirty="0">
                <a:effectLst/>
              </a:rPr>
              <a:t> року до наших днів) та історія нашого роду – від початку ХХ століття до наших днів.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73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6" y="202195"/>
            <a:ext cx="5639404" cy="848008"/>
          </a:xfrm>
        </p:spPr>
        <p:txBody>
          <a:bodyPr/>
          <a:lstStyle/>
          <a:p>
            <a:r>
              <a:rPr lang="uk-UA" dirty="0" err="1" smtClean="0">
                <a:solidFill>
                  <a:srgbClr val="FFC000"/>
                </a:solidFill>
              </a:rPr>
              <a:t>Мирутин</a:t>
            </a:r>
            <a:endParaRPr lang="uk-UA" dirty="0">
              <a:solidFill>
                <a:srgbClr val="FFC00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316871" y="1050203"/>
            <a:ext cx="5704132" cy="5486399"/>
          </a:xfrm>
        </p:spPr>
        <p:txBody>
          <a:bodyPr>
            <a:normAutofit/>
          </a:bodyPr>
          <a:lstStyle/>
          <a:p>
            <a:r>
              <a:rPr lang="uk-UA" i="1" dirty="0">
                <a:effectLst/>
              </a:rPr>
              <a:t>«</a:t>
            </a:r>
            <a:r>
              <a:rPr lang="uk-UA" i="1" dirty="0" err="1">
                <a:effectLst/>
              </a:rPr>
              <a:t>Мирутин</a:t>
            </a:r>
            <a:r>
              <a:rPr lang="uk-UA" i="1" dirty="0">
                <a:effectLst/>
              </a:rPr>
              <a:t> дуже давній.  Назва села очевидно походить від слов'янського імені </a:t>
            </a:r>
            <a:r>
              <a:rPr lang="uk-UA" i="1" dirty="0" err="1">
                <a:effectLst/>
              </a:rPr>
              <a:t>Мирута</a:t>
            </a:r>
            <a:r>
              <a:rPr lang="uk-UA" i="1" dirty="0">
                <a:effectLst/>
              </a:rPr>
              <a:t>. Село відоме джерелом святих Петра і Павла, яке за легендою розкопав і спорудив на його місці каплицю місцевий поміщик Яворський у 1863 році, після того, як вода з джерела </a:t>
            </a:r>
            <a:r>
              <a:rPr lang="uk-UA" i="1" dirty="0" smtClean="0">
                <a:effectLst/>
              </a:rPr>
              <a:t>вилікувала </a:t>
            </a:r>
            <a:r>
              <a:rPr lang="uk-UA" i="1" dirty="0">
                <a:effectLst/>
              </a:rPr>
              <a:t>його доньку. </a:t>
            </a:r>
            <a:endParaRPr lang="uk-UA" dirty="0">
              <a:effectLst/>
            </a:endParaRPr>
          </a:p>
          <a:p>
            <a:r>
              <a:rPr lang="ru-RU" i="1" dirty="0">
                <a:effectLst/>
              </a:rPr>
              <a:t>У </a:t>
            </a:r>
            <a:r>
              <a:rPr lang="ru-RU" i="1" dirty="0">
                <a:effectLst/>
                <a:hlinkClick r:id="rId2" tooltip="1583"/>
              </a:rPr>
              <a:t>1583</a:t>
            </a:r>
            <a:r>
              <a:rPr lang="ru-RU" i="1" dirty="0">
                <a:effectLst/>
              </a:rPr>
              <a:t> </a:t>
            </a:r>
            <a:r>
              <a:rPr lang="ru-RU" i="1" dirty="0" err="1">
                <a:effectLst/>
              </a:rPr>
              <a:t>році</a:t>
            </a:r>
            <a:r>
              <a:rPr lang="ru-RU" i="1" dirty="0">
                <a:effectLst/>
              </a:rPr>
              <a:t> селом </a:t>
            </a:r>
            <a:r>
              <a:rPr lang="ru-RU" i="1" dirty="0" err="1">
                <a:effectLst/>
              </a:rPr>
              <a:t>володів</a:t>
            </a:r>
            <a:r>
              <a:rPr lang="ru-RU" i="1" dirty="0">
                <a:effectLst/>
              </a:rPr>
              <a:t> князь </a:t>
            </a:r>
            <a:r>
              <a:rPr lang="ru-RU" i="1" dirty="0">
                <a:effectLst/>
                <a:hlinkClick r:id="rId3" tooltip="Збаразькі"/>
              </a:rPr>
              <a:t>Михайло </a:t>
            </a:r>
            <a:r>
              <a:rPr lang="ru-RU" i="1" dirty="0" err="1">
                <a:effectLst/>
                <a:hlinkClick r:id="rId3" tooltip="Збаразькі"/>
              </a:rPr>
              <a:t>Збаразький</a:t>
            </a:r>
            <a:r>
              <a:rPr lang="ru-RU" i="1" dirty="0">
                <a:effectLst/>
              </a:rPr>
              <a:t>. </a:t>
            </a:r>
            <a:r>
              <a:rPr lang="ru-RU" i="1" dirty="0" err="1">
                <a:effectLst/>
              </a:rPr>
              <a:t>Потім</a:t>
            </a:r>
            <a:r>
              <a:rPr lang="ru-RU" i="1" dirty="0">
                <a:effectLst/>
              </a:rPr>
              <a:t> </a:t>
            </a:r>
            <a:r>
              <a:rPr lang="uk-UA" i="1" dirty="0">
                <a:effectLst/>
              </a:rPr>
              <a:t>воно </a:t>
            </a:r>
            <a:r>
              <a:rPr lang="ru-RU" i="1" dirty="0">
                <a:effectLst/>
              </a:rPr>
              <a:t>належало </a:t>
            </a:r>
            <a:r>
              <a:rPr lang="ru-RU" i="1" dirty="0" err="1">
                <a:effectLst/>
                <a:hlinkClick r:id="rId4" tooltip="Сангушки"/>
              </a:rPr>
              <a:t>Сангушк</a:t>
            </a:r>
            <a:r>
              <a:rPr lang="uk-UA" i="1" dirty="0" err="1">
                <a:effectLst/>
                <a:hlinkClick r:id="rId4" tooltip="Сангушки"/>
              </a:rPr>
              <a:t>ам</a:t>
            </a:r>
            <a:r>
              <a:rPr lang="ru-RU" i="1" dirty="0">
                <a:effectLst/>
              </a:rPr>
              <a:t>.</a:t>
            </a:r>
            <a:r>
              <a:rPr lang="uk-UA" i="1" dirty="0">
                <a:effectLst/>
              </a:rPr>
              <a:t> Відомо, що  у 1775 році у селі було відкрито Покровську церкву. </a:t>
            </a:r>
            <a:endParaRPr lang="uk-UA" dirty="0">
              <a:effectLst/>
            </a:endParaRPr>
          </a:p>
          <a:p>
            <a:r>
              <a:rPr lang="ru-RU" i="1" dirty="0">
                <a:effectLst/>
              </a:rPr>
              <a:t>У </a:t>
            </a:r>
            <a:r>
              <a:rPr lang="ru-RU" i="1" dirty="0">
                <a:effectLst/>
                <a:hlinkClick r:id="rId5" tooltip="1906"/>
              </a:rPr>
              <a:t>1906</a:t>
            </a:r>
            <a:r>
              <a:rPr lang="ru-RU" i="1" dirty="0">
                <a:effectLst/>
              </a:rPr>
              <a:t> </a:t>
            </a:r>
            <a:r>
              <a:rPr lang="ru-RU" i="1" dirty="0" err="1">
                <a:effectLst/>
              </a:rPr>
              <a:t>році</a:t>
            </a:r>
            <a:r>
              <a:rPr lang="ru-RU" i="1" dirty="0">
                <a:effectLst/>
              </a:rPr>
              <a:t> село </a:t>
            </a:r>
            <a:r>
              <a:rPr lang="uk-UA" i="1" dirty="0">
                <a:effectLst/>
              </a:rPr>
              <a:t>належало до </a:t>
            </a:r>
            <a:r>
              <a:rPr lang="ru-RU" i="1" dirty="0" err="1">
                <a:effectLst/>
                <a:hlinkClick r:id="rId6" tooltip="Жуківська волость"/>
              </a:rPr>
              <a:t>Жуківської</a:t>
            </a:r>
            <a:r>
              <a:rPr lang="ru-RU" i="1" dirty="0">
                <a:effectLst/>
                <a:hlinkClick r:id="rId6" tooltip="Жуківська волость"/>
              </a:rPr>
              <a:t> </a:t>
            </a:r>
            <a:r>
              <a:rPr lang="ru-RU" i="1" dirty="0" err="1">
                <a:effectLst/>
                <a:hlinkClick r:id="rId6" tooltip="Жуківська волость"/>
              </a:rPr>
              <a:t>волості</a:t>
            </a:r>
            <a:r>
              <a:rPr lang="ru-RU" i="1" dirty="0">
                <a:effectLst/>
              </a:rPr>
              <a:t> </a:t>
            </a:r>
            <a:r>
              <a:rPr lang="ru-RU" i="1" dirty="0" err="1">
                <a:effectLst/>
                <a:hlinkClick r:id="rId7" tooltip="Ізяславський повіт"/>
              </a:rPr>
              <a:t>Ізяславського</a:t>
            </a:r>
            <a:r>
              <a:rPr lang="ru-RU" i="1" dirty="0">
                <a:effectLst/>
                <a:hlinkClick r:id="rId7" tooltip="Ізяславський повіт"/>
              </a:rPr>
              <a:t> </a:t>
            </a:r>
            <a:r>
              <a:rPr lang="ru-RU" i="1" dirty="0" err="1">
                <a:effectLst/>
                <a:hlinkClick r:id="rId7" tooltip="Ізяславський повіт"/>
              </a:rPr>
              <a:t>повіту</a:t>
            </a:r>
            <a:r>
              <a:rPr lang="ru-RU" i="1" dirty="0">
                <a:effectLst/>
              </a:rPr>
              <a:t> </a:t>
            </a:r>
            <a:r>
              <a:rPr lang="ru-RU" i="1" dirty="0" err="1">
                <a:effectLst/>
                <a:hlinkClick r:id="rId8" tooltip="Волинська губернія"/>
              </a:rPr>
              <a:t>Волинської</a:t>
            </a:r>
            <a:r>
              <a:rPr lang="ru-RU" i="1" dirty="0">
                <a:effectLst/>
                <a:hlinkClick r:id="rId8" tooltip="Волинська губернія"/>
              </a:rPr>
              <a:t> </a:t>
            </a:r>
            <a:r>
              <a:rPr lang="ru-RU" i="1" dirty="0" err="1">
                <a:effectLst/>
                <a:hlinkClick r:id="rId8" tooltip="Волинська губернія"/>
              </a:rPr>
              <a:t>губернії</a:t>
            </a:r>
            <a:r>
              <a:rPr lang="ru-RU" i="1" dirty="0" smtClean="0">
                <a:effectLst/>
              </a:rPr>
              <a:t>.</a:t>
            </a:r>
            <a:endParaRPr lang="uk-UA" dirty="0">
              <a:effectLst/>
            </a:endParaRP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5985371" y="4445000"/>
            <a:ext cx="6368137" cy="21593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uk-UA" i="1" dirty="0" smtClean="0">
                <a:effectLst/>
              </a:rPr>
              <a:t>«</a:t>
            </a:r>
            <a:r>
              <a:rPr lang="ru-RU" i="1" dirty="0" smtClean="0">
                <a:effectLst/>
              </a:rPr>
              <a:t>В </a:t>
            </a:r>
            <a:r>
              <a:rPr lang="ru-RU" i="1" dirty="0" err="1" smtClean="0">
                <a:effectLst/>
              </a:rPr>
              <a:t>часи</a:t>
            </a:r>
            <a:r>
              <a:rPr lang="ru-RU" i="1" dirty="0" smtClean="0">
                <a:effectLst/>
              </a:rPr>
              <a:t> </a:t>
            </a:r>
            <a:r>
              <a:rPr lang="ru-RU" i="1" dirty="0" smtClean="0">
                <a:effectLst/>
                <a:hlinkClick r:id="rId9" tooltip="СРСР"/>
              </a:rPr>
              <a:t>СРСР</a:t>
            </a:r>
            <a:r>
              <a:rPr lang="ru-RU" i="1" dirty="0" smtClean="0">
                <a:effectLst/>
              </a:rPr>
              <a:t> в </a:t>
            </a:r>
            <a:r>
              <a:rPr lang="ru-RU" i="1" dirty="0" err="1" smtClean="0">
                <a:effectLst/>
              </a:rPr>
              <a:t>селі</a:t>
            </a:r>
            <a:r>
              <a:rPr lang="ru-RU" i="1" dirty="0" smtClean="0">
                <a:effectLst/>
              </a:rPr>
              <a:t> </a:t>
            </a:r>
            <a:r>
              <a:rPr lang="ru-RU" i="1" dirty="0" err="1" smtClean="0">
                <a:effectLst/>
              </a:rPr>
              <a:t>містилася</a:t>
            </a:r>
            <a:r>
              <a:rPr lang="ru-RU" i="1" dirty="0" smtClean="0">
                <a:effectLst/>
              </a:rPr>
              <a:t> центральна </a:t>
            </a:r>
            <a:r>
              <a:rPr lang="ru-RU" i="1" dirty="0" err="1" smtClean="0">
                <a:effectLst/>
              </a:rPr>
              <a:t>садиба</a:t>
            </a:r>
            <a:r>
              <a:rPr lang="ru-RU" i="1" dirty="0" smtClean="0">
                <a:effectLst/>
              </a:rPr>
              <a:t> </a:t>
            </a:r>
            <a:r>
              <a:rPr lang="ru-RU" i="1" dirty="0" err="1" smtClean="0">
                <a:effectLst/>
                <a:hlinkClick r:id="rId10" tooltip="Колгосп"/>
              </a:rPr>
              <a:t>колгоспу</a:t>
            </a:r>
            <a:r>
              <a:rPr lang="ru-RU" i="1" dirty="0" smtClean="0">
                <a:effectLst/>
              </a:rPr>
              <a:t> «Правда», за </a:t>
            </a:r>
            <a:r>
              <a:rPr lang="ru-RU" i="1" dirty="0" err="1" smtClean="0">
                <a:effectLst/>
              </a:rPr>
              <a:t>яким</a:t>
            </a:r>
            <a:r>
              <a:rPr lang="ru-RU" i="1" dirty="0" smtClean="0">
                <a:effectLst/>
              </a:rPr>
              <a:t> </a:t>
            </a:r>
            <a:r>
              <a:rPr lang="ru-RU" i="1" dirty="0" err="1" smtClean="0">
                <a:effectLst/>
              </a:rPr>
              <a:t>було</a:t>
            </a:r>
            <a:r>
              <a:rPr lang="ru-RU" i="1" dirty="0" smtClean="0">
                <a:effectLst/>
              </a:rPr>
              <a:t> </a:t>
            </a:r>
            <a:r>
              <a:rPr lang="ru-RU" i="1" dirty="0" err="1" smtClean="0">
                <a:effectLst/>
              </a:rPr>
              <a:t>закріплено</a:t>
            </a:r>
            <a:r>
              <a:rPr lang="ru-RU" i="1" dirty="0" smtClean="0">
                <a:effectLst/>
              </a:rPr>
              <a:t> 1,9 тис. </a:t>
            </a:r>
            <a:r>
              <a:rPr lang="uk-UA" i="1" dirty="0" smtClean="0">
                <a:effectLst/>
              </a:rPr>
              <a:t>гектарів</a:t>
            </a:r>
            <a:r>
              <a:rPr lang="ru-RU" i="1" dirty="0" smtClean="0">
                <a:effectLst/>
              </a:rPr>
              <a:t> </a:t>
            </a:r>
            <a:r>
              <a:rPr lang="ru-RU" i="1" dirty="0" err="1" smtClean="0">
                <a:effectLst/>
              </a:rPr>
              <a:t>орної</a:t>
            </a:r>
            <a:r>
              <a:rPr lang="ru-RU" i="1" dirty="0" smtClean="0">
                <a:effectLst/>
              </a:rPr>
              <a:t> </a:t>
            </a:r>
            <a:r>
              <a:rPr lang="ru-RU" i="1" dirty="0" err="1" smtClean="0">
                <a:effectLst/>
              </a:rPr>
              <a:t>землі</a:t>
            </a:r>
            <a:r>
              <a:rPr lang="ru-RU" i="1" dirty="0" smtClean="0">
                <a:effectLst/>
              </a:rPr>
              <a:t>. </a:t>
            </a:r>
            <a:endParaRPr lang="en-US" i="1" dirty="0" smtClean="0">
              <a:effectLst/>
            </a:endParaRPr>
          </a:p>
          <a:p>
            <a:r>
              <a:rPr lang="ru-RU" i="1" dirty="0" smtClean="0">
                <a:effectLst/>
              </a:rPr>
              <a:t>За подвиги, </a:t>
            </a:r>
            <a:r>
              <a:rPr lang="ru-RU" i="1" dirty="0" err="1" smtClean="0">
                <a:effectLst/>
              </a:rPr>
              <a:t>виявлені</a:t>
            </a:r>
            <a:r>
              <a:rPr lang="ru-RU" i="1" dirty="0" smtClean="0">
                <a:effectLst/>
              </a:rPr>
              <a:t> </a:t>
            </a:r>
            <a:r>
              <a:rPr lang="ru-RU" i="1" dirty="0" err="1" smtClean="0">
                <a:effectLst/>
              </a:rPr>
              <a:t>під</a:t>
            </a:r>
            <a:r>
              <a:rPr lang="ru-RU" i="1" dirty="0" smtClean="0">
                <a:effectLst/>
              </a:rPr>
              <a:t> час </a:t>
            </a:r>
            <a:r>
              <a:rPr lang="ru-RU" i="1" dirty="0" err="1" smtClean="0">
                <a:effectLst/>
              </a:rPr>
              <a:t>бойових</a:t>
            </a:r>
            <a:r>
              <a:rPr lang="ru-RU" i="1" dirty="0" smtClean="0">
                <a:effectLst/>
              </a:rPr>
              <a:t> </a:t>
            </a:r>
            <a:r>
              <a:rPr lang="ru-RU" i="1" dirty="0" err="1" smtClean="0">
                <a:effectLst/>
              </a:rPr>
              <a:t>дій</a:t>
            </a:r>
            <a:r>
              <a:rPr lang="ru-RU" i="1" dirty="0" smtClean="0">
                <a:effectLst/>
              </a:rPr>
              <a:t>, </a:t>
            </a:r>
            <a:r>
              <a:rPr lang="ru-RU" i="1" dirty="0" err="1" smtClean="0">
                <a:effectLst/>
              </a:rPr>
              <a:t>нагороджено</a:t>
            </a:r>
            <a:r>
              <a:rPr lang="ru-RU" i="1" dirty="0" smtClean="0">
                <a:effectLst/>
              </a:rPr>
              <a:t> орденами і медалями </a:t>
            </a:r>
            <a:r>
              <a:rPr lang="ru-RU" i="1" dirty="0" smtClean="0">
                <a:effectLst/>
                <a:hlinkClick r:id="rId9" tooltip="СРСР"/>
              </a:rPr>
              <a:t>СРСР</a:t>
            </a:r>
            <a:r>
              <a:rPr lang="ru-RU" i="1" dirty="0" smtClean="0">
                <a:effectLst/>
              </a:rPr>
              <a:t> 509 </a:t>
            </a:r>
            <a:r>
              <a:rPr lang="ru-RU" i="1" dirty="0" err="1" smtClean="0">
                <a:effectLst/>
              </a:rPr>
              <a:t>громадян</a:t>
            </a:r>
            <a:r>
              <a:rPr lang="ru-RU" i="1" dirty="0" smtClean="0">
                <a:effectLst/>
              </a:rPr>
              <a:t>.</a:t>
            </a:r>
            <a:r>
              <a:rPr lang="uk-UA" i="1" dirty="0" smtClean="0">
                <a:effectLst/>
              </a:rPr>
              <a:t>»</a:t>
            </a:r>
            <a:r>
              <a:rPr lang="uk-UA" dirty="0" smtClean="0">
                <a:effectLst/>
              </a:rPr>
              <a:t> </a:t>
            </a:r>
            <a:endParaRPr lang="uk-UA" dirty="0"/>
          </a:p>
        </p:txBody>
      </p:sp>
      <p:pic>
        <p:nvPicPr>
          <p:cNvPr id="8" name="Picture 6" descr="Найгарніше село в Україні: хто з Хмельниччини серед претендентів та як їх  підтримати | Новини Хмельницького &quot;Є&quot; | ye.u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28" y="541532"/>
            <a:ext cx="5103024" cy="38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6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Місце для вмісту 8" descr="D:\Documents\інклюзія усі роки\інклюзія 2022\20221005_151314.jpg"/>
          <p:cNvPicPr>
            <a:picLocks noGrp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3" t="-460" r="21238" b="-2977"/>
          <a:stretch/>
        </p:blipFill>
        <p:spPr bwMode="auto">
          <a:xfrm>
            <a:off x="423333" y="237067"/>
            <a:ext cx="7718406" cy="5748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Місце для тексту 11"/>
          <p:cNvSpPr>
            <a:spLocks noGrp="1"/>
          </p:cNvSpPr>
          <p:nvPr>
            <p:ph type="body" sz="half" idx="2"/>
          </p:nvPr>
        </p:nvSpPr>
        <p:spPr>
          <a:xfrm>
            <a:off x="8796866" y="1879600"/>
            <a:ext cx="3048000" cy="2463800"/>
          </a:xfrm>
        </p:spPr>
        <p:txBody>
          <a:bodyPr>
            <a:normAutofit/>
          </a:bodyPr>
          <a:lstStyle/>
          <a:p>
            <a:r>
              <a:rPr lang="uk-UA" dirty="0">
                <a:effectLst/>
              </a:rPr>
              <a:t>Найменша з лялькою – бабуся Олена,  друга зліва прабабуся Оля</a:t>
            </a:r>
            <a:r>
              <a:rPr lang="uk-UA" dirty="0" smtClean="0">
                <a:effectLst/>
              </a:rPr>
              <a:t>.</a:t>
            </a:r>
            <a:endParaRPr lang="en-US" dirty="0" smtClean="0">
              <a:effectLst/>
            </a:endParaRPr>
          </a:p>
          <a:p>
            <a:r>
              <a:rPr lang="uk-UA" dirty="0" smtClean="0">
                <a:effectLst/>
              </a:rPr>
              <a:t> </a:t>
            </a:r>
            <a:r>
              <a:rPr lang="uk-UA" dirty="0">
                <a:effectLst/>
              </a:rPr>
              <a:t>Поруч неї у білій хустині </a:t>
            </a:r>
            <a:r>
              <a:rPr lang="uk-UA" dirty="0" err="1">
                <a:effectLst/>
              </a:rPr>
              <a:t>пра</a:t>
            </a:r>
            <a:r>
              <a:rPr lang="uk-UA" dirty="0">
                <a:effectLst/>
              </a:rPr>
              <a:t>-прабабуся Аня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83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63799" y="220134"/>
            <a:ext cx="7339023" cy="736600"/>
          </a:xfrm>
        </p:spPr>
        <p:txBody>
          <a:bodyPr/>
          <a:lstStyle/>
          <a:p>
            <a:r>
              <a:rPr lang="uk-UA" dirty="0" smtClean="0">
                <a:solidFill>
                  <a:srgbClr val="FFC000"/>
                </a:solidFill>
              </a:rPr>
              <a:t>Ткацький верстат</a:t>
            </a:r>
            <a:endParaRPr lang="uk-UA" dirty="0">
              <a:solidFill>
                <a:srgbClr val="FFC000"/>
              </a:solidFill>
            </a:endParaRPr>
          </a:p>
        </p:txBody>
      </p:sp>
      <p:pic>
        <p:nvPicPr>
          <p:cNvPr id="8" name="Місце для вмісту 7" descr="D:\Documents\кц\2022-2023\ткацтво\20221030_14495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864" y="1903148"/>
            <a:ext cx="5596466" cy="370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Місце для вмісту 8" descr="D:\Documents\кц\2022-2023\ткацтво\20221030_14494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5897" y="1869281"/>
            <a:ext cx="5528732" cy="3703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85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87020" y="1225815"/>
            <a:ext cx="7504980" cy="5630332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1000" b="1" dirty="0">
                <a:solidFill>
                  <a:schemeClr val="bg1"/>
                </a:solidFill>
                <a:effectLst/>
              </a:rPr>
              <a:t>Чи впізнаєте ви верстат, який зображено на світлині?</a:t>
            </a:r>
            <a:endParaRPr lang="uk-UA" sz="1000" dirty="0">
              <a:solidFill>
                <a:schemeClr val="bg1"/>
              </a:solidFill>
              <a:effectLst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dirty="0">
                <a:solidFill>
                  <a:schemeClr val="bg1"/>
                </a:solidFill>
                <a:effectLst/>
              </a:rPr>
              <a:t>Ой, так, дитино, у нас був дуже схожий. Правда, не такий новенький, як на карточці.  Тато встановлювали його восени у більшій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комнаті</a:t>
            </a:r>
            <a:r>
              <a:rPr lang="uk-UA" sz="1000" dirty="0">
                <a:solidFill>
                  <a:schemeClr val="bg1"/>
                </a:solidFill>
                <a:effectLst/>
              </a:rPr>
              <a:t>. Ми ткали на ньому усю зиму. Я ж на кроснах знаєш, як робила! О!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b="1" dirty="0">
                <a:solidFill>
                  <a:schemeClr val="bg1"/>
                </a:solidFill>
                <a:effectLst/>
              </a:rPr>
              <a:t>Чи є певна послідовність роботи, чи можна зразу й ткати?</a:t>
            </a:r>
            <a:endParaRPr lang="uk-UA" sz="1000" dirty="0">
              <a:solidFill>
                <a:schemeClr val="bg1"/>
              </a:solidFill>
              <a:effectLst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dirty="0">
                <a:solidFill>
                  <a:schemeClr val="bg1"/>
                </a:solidFill>
                <a:effectLst/>
              </a:rPr>
              <a:t>Шо ти?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Канєшно</a:t>
            </a:r>
            <a:r>
              <a:rPr lang="uk-UA" sz="1000" dirty="0">
                <a:solidFill>
                  <a:schemeClr val="bg1"/>
                </a:solidFill>
                <a:effectLst/>
              </a:rPr>
              <a:t>, є. Спочатку Треба було розщитати, скільки потрібно підготувати ниток. Але для того використовували спеціальні формули,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щитали</a:t>
            </a:r>
            <a:r>
              <a:rPr lang="uk-UA" sz="1000" dirty="0">
                <a:solidFill>
                  <a:schemeClr val="bg1"/>
                </a:solidFill>
                <a:effectLst/>
              </a:rPr>
              <a:t> математичні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задачи</a:t>
            </a:r>
            <a:r>
              <a:rPr lang="uk-UA" sz="1000" dirty="0">
                <a:solidFill>
                  <a:schemeClr val="bg1"/>
                </a:solidFill>
                <a:effectLst/>
              </a:rPr>
              <a:t>. У нас того  не робили. Ми йшли до одного там чоловіка, платили йому, а він усе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щитав</a:t>
            </a:r>
            <a:r>
              <a:rPr lang="uk-UA" sz="1000" dirty="0">
                <a:solidFill>
                  <a:schemeClr val="bg1"/>
                </a:solidFill>
                <a:effectLst/>
              </a:rPr>
              <a:t> і на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бомазі</a:t>
            </a:r>
            <a:r>
              <a:rPr lang="uk-UA" sz="1000" dirty="0">
                <a:solidFill>
                  <a:schemeClr val="bg1"/>
                </a:solidFill>
                <a:effectLst/>
              </a:rPr>
              <a:t> записував, чого скільки треба.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b="1" dirty="0" smtClean="0">
                <a:solidFill>
                  <a:schemeClr val="bg1"/>
                </a:solidFill>
                <a:effectLst/>
              </a:rPr>
              <a:t>То це </a:t>
            </a:r>
            <a:r>
              <a:rPr lang="uk-UA" sz="1000" b="1" dirty="0">
                <a:solidFill>
                  <a:schemeClr val="bg1"/>
                </a:solidFill>
                <a:effectLst/>
              </a:rPr>
              <a:t>виходить, що справжнім ткачам потрібно було знати математику?</a:t>
            </a:r>
            <a:endParaRPr lang="uk-UA" sz="1000" dirty="0">
              <a:solidFill>
                <a:schemeClr val="bg1"/>
              </a:solidFill>
              <a:effectLst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dirty="0">
                <a:solidFill>
                  <a:schemeClr val="bg1"/>
                </a:solidFill>
                <a:effectLst/>
              </a:rPr>
              <a:t>А ти думала як? Той, хто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ткав</a:t>
            </a:r>
            <a:r>
              <a:rPr lang="uk-UA" sz="1000" dirty="0">
                <a:solidFill>
                  <a:schemeClr val="bg1"/>
                </a:solidFill>
                <a:effectLst/>
              </a:rPr>
              <a:t> на продаж, рахував добре.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b="1" dirty="0">
                <a:solidFill>
                  <a:schemeClr val="bg1"/>
                </a:solidFill>
                <a:effectLst/>
              </a:rPr>
              <a:t>Давайте повернемося до процесу ткання.</a:t>
            </a:r>
            <a:endParaRPr lang="uk-UA" sz="1000" dirty="0">
              <a:solidFill>
                <a:schemeClr val="bg1"/>
              </a:solidFill>
              <a:effectLst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dirty="0">
                <a:solidFill>
                  <a:schemeClr val="bg1"/>
                </a:solidFill>
                <a:effectLst/>
              </a:rPr>
              <a:t>Спочатку було снування. Ото, бачиш, там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снувалка</a:t>
            </a:r>
            <a:r>
              <a:rPr lang="uk-UA" sz="1000" dirty="0">
                <a:solidFill>
                  <a:schemeClr val="bg1"/>
                </a:solidFill>
                <a:effectLst/>
              </a:rPr>
              <a:t>? (вказує на світлину) </a:t>
            </a:r>
            <a:r>
              <a:rPr lang="ru-RU" sz="1000" dirty="0">
                <a:solidFill>
                  <a:schemeClr val="bg1"/>
                </a:solidFill>
                <a:effectLst/>
              </a:rPr>
              <a:t>Одна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довга</a:t>
            </a:r>
            <a:r>
              <a:rPr lang="ru-RU" sz="1000" dirty="0">
                <a:solidFill>
                  <a:schemeClr val="bg1"/>
                </a:solidFill>
                <a:effectLst/>
              </a:rPr>
              <a:t> нитка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має</a:t>
            </a:r>
            <a:r>
              <a:rPr lang="ru-RU" sz="1000" dirty="0">
                <a:solidFill>
                  <a:schemeClr val="bg1"/>
                </a:solidFill>
                <a:effectLst/>
              </a:rPr>
              <a:t>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утворити</a:t>
            </a:r>
            <a:r>
              <a:rPr lang="ru-RU" sz="1000" dirty="0">
                <a:solidFill>
                  <a:schemeClr val="bg1"/>
                </a:solidFill>
                <a:effectLst/>
              </a:rPr>
              <a:t>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петлі</a:t>
            </a:r>
            <a:r>
              <a:rPr lang="uk-UA" sz="1000" dirty="0">
                <a:solidFill>
                  <a:schemeClr val="bg1"/>
                </a:solidFill>
                <a:effectLst/>
              </a:rPr>
              <a:t>. Вони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стають</a:t>
            </a:r>
            <a:r>
              <a:rPr lang="ru-RU" sz="1000" dirty="0">
                <a:solidFill>
                  <a:schemeClr val="bg1"/>
                </a:solidFill>
                <a:effectLst/>
              </a:rPr>
              <a:t> нитками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основи</a:t>
            </a:r>
            <a:r>
              <a:rPr lang="ru-RU" sz="1000" dirty="0">
                <a:solidFill>
                  <a:schemeClr val="bg1"/>
                </a:solidFill>
                <a:effectLst/>
              </a:rPr>
              <a:t>.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Петлі</a:t>
            </a:r>
            <a:r>
              <a:rPr lang="ru-RU" sz="1000" dirty="0">
                <a:solidFill>
                  <a:schemeClr val="bg1"/>
                </a:solidFill>
                <a:effectLst/>
              </a:rPr>
              <a:t> про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тягують</a:t>
            </a:r>
            <a:r>
              <a:rPr lang="ru-RU" sz="1000" dirty="0">
                <a:solidFill>
                  <a:schemeClr val="bg1"/>
                </a:solidFill>
                <a:effectLst/>
              </a:rPr>
              <a:t> через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дирочки</a:t>
            </a:r>
            <a:r>
              <a:rPr lang="ru-RU" sz="1000" dirty="0">
                <a:solidFill>
                  <a:schemeClr val="bg1"/>
                </a:solidFill>
                <a:effectLst/>
              </a:rPr>
              <a:t>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риток</a:t>
            </a:r>
            <a:r>
              <a:rPr lang="ru-RU" sz="1000" dirty="0">
                <a:solidFill>
                  <a:schemeClr val="bg1"/>
                </a:solidFill>
                <a:effectLst/>
              </a:rPr>
              <a:t> і </a:t>
            </a:r>
            <a:r>
              <a:rPr lang="uk-UA" sz="1000" dirty="0">
                <a:solidFill>
                  <a:schemeClr val="bg1"/>
                </a:solidFill>
                <a:effectLst/>
              </a:rPr>
              <a:t>кидають</a:t>
            </a:r>
            <a:r>
              <a:rPr lang="ru-RU" sz="1000" dirty="0">
                <a:solidFill>
                  <a:schemeClr val="bg1"/>
                </a:solidFill>
                <a:effectLst/>
              </a:rPr>
              <a:t> через них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палицю</a:t>
            </a:r>
            <a:r>
              <a:rPr lang="ru-RU" sz="1000" dirty="0">
                <a:solidFill>
                  <a:schemeClr val="bg1"/>
                </a:solidFill>
                <a:effectLst/>
              </a:rPr>
              <a:t>-валок,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який</a:t>
            </a:r>
            <a:r>
              <a:rPr lang="ru-RU" sz="1000" dirty="0">
                <a:solidFill>
                  <a:schemeClr val="bg1"/>
                </a:solidFill>
                <a:effectLst/>
              </a:rPr>
              <a:t>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надалі</a:t>
            </a:r>
            <a:r>
              <a:rPr lang="ru-RU" sz="1000" dirty="0">
                <a:solidFill>
                  <a:schemeClr val="bg1"/>
                </a:solidFill>
                <a:effectLst/>
              </a:rPr>
              <a:t>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кріплять</a:t>
            </a:r>
            <a:r>
              <a:rPr lang="ru-RU" sz="1000" dirty="0">
                <a:solidFill>
                  <a:schemeClr val="bg1"/>
                </a:solidFill>
                <a:effectLst/>
              </a:rPr>
              <a:t> до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нижнього</a:t>
            </a:r>
            <a:r>
              <a:rPr lang="ru-RU" sz="1000" dirty="0">
                <a:solidFill>
                  <a:schemeClr val="bg1"/>
                </a:solidFill>
                <a:effectLst/>
              </a:rPr>
              <a:t> навою </a:t>
            </a:r>
            <a:r>
              <a:rPr lang="uk-UA" sz="1000" dirty="0">
                <a:solidFill>
                  <a:schemeClr val="bg1"/>
                </a:solidFill>
                <a:effectLst/>
              </a:rPr>
              <a:t>А на шнурку був гачечок, я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забула</a:t>
            </a:r>
            <a:r>
              <a:rPr lang="uk-UA" sz="1000" dirty="0">
                <a:solidFill>
                  <a:schemeClr val="bg1"/>
                </a:solidFill>
                <a:effectLst/>
              </a:rPr>
              <a:t>, як він називався, то через нього</a:t>
            </a:r>
            <a:r>
              <a:rPr lang="ru-RU" sz="1000" dirty="0">
                <a:solidFill>
                  <a:schemeClr val="bg1"/>
                </a:solidFill>
                <a:effectLst/>
              </a:rPr>
              <a:t>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протилежні</a:t>
            </a:r>
            <a:r>
              <a:rPr lang="ru-RU" sz="1000" dirty="0">
                <a:solidFill>
                  <a:schemeClr val="bg1"/>
                </a:solidFill>
                <a:effectLst/>
              </a:rPr>
              <a:t>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кінці</a:t>
            </a:r>
            <a:r>
              <a:rPr lang="ru-RU" sz="1000" dirty="0">
                <a:solidFill>
                  <a:schemeClr val="bg1"/>
                </a:solidFill>
                <a:effectLst/>
              </a:rPr>
              <a:t> ниток </a:t>
            </a:r>
            <a:r>
              <a:rPr lang="uk-UA" sz="1000" dirty="0">
                <a:solidFill>
                  <a:schemeClr val="bg1"/>
                </a:solidFill>
                <a:effectLst/>
              </a:rPr>
              <a:t>снують </a:t>
            </a:r>
            <a:r>
              <a:rPr lang="ru-RU" sz="1000" dirty="0">
                <a:solidFill>
                  <a:schemeClr val="bg1"/>
                </a:solidFill>
                <a:effectLst/>
              </a:rPr>
              <a:t>через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коморочки</a:t>
            </a:r>
            <a:r>
              <a:rPr lang="ru-RU" sz="1000" dirty="0">
                <a:solidFill>
                  <a:schemeClr val="bg1"/>
                </a:solidFill>
                <a:effectLst/>
              </a:rPr>
              <a:t> берда </a:t>
            </a:r>
            <a:r>
              <a:rPr lang="uk-UA" sz="1000" dirty="0">
                <a:solidFill>
                  <a:schemeClr val="bg1"/>
                </a:solidFill>
                <a:effectLst/>
              </a:rPr>
              <a:t>далі кріплять, я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забула</a:t>
            </a:r>
            <a:r>
              <a:rPr lang="uk-UA" sz="1000" dirty="0">
                <a:solidFill>
                  <a:schemeClr val="bg1"/>
                </a:solidFill>
                <a:effectLst/>
              </a:rPr>
              <a:t>, як. Але якби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тако</a:t>
            </a:r>
            <a:r>
              <a:rPr lang="uk-UA" sz="1000" dirty="0">
                <a:solidFill>
                  <a:schemeClr val="bg1"/>
                </a:solidFill>
                <a:effectLst/>
              </a:rPr>
              <a:t> до станка, то б  руки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вспомнили</a:t>
            </a:r>
            <a:r>
              <a:rPr lang="uk-UA" sz="1000" dirty="0">
                <a:solidFill>
                  <a:schemeClr val="bg1"/>
                </a:solidFill>
                <a:effectLst/>
              </a:rPr>
              <a:t>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b="1" dirty="0">
                <a:solidFill>
                  <a:schemeClr val="bg1"/>
                </a:solidFill>
                <a:effectLst/>
              </a:rPr>
              <a:t>А як же сам процес ткацтва?</a:t>
            </a:r>
            <a:endParaRPr lang="uk-UA" sz="1000" dirty="0">
              <a:solidFill>
                <a:schemeClr val="bg1"/>
              </a:solidFill>
              <a:effectLst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dirty="0">
                <a:solidFill>
                  <a:schemeClr val="bg1"/>
                </a:solidFill>
                <a:effectLst/>
              </a:rPr>
              <a:t>До нього ще далеко.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Тра</a:t>
            </a:r>
            <a:r>
              <a:rPr lang="uk-UA" sz="1000" dirty="0">
                <a:solidFill>
                  <a:schemeClr val="bg1"/>
                </a:solidFill>
                <a:effectLst/>
              </a:rPr>
              <a:t> підготовити човник. Ось бачиш, на карточці такий кусочок із зубчиком? Човник мав шпульку</a:t>
            </a:r>
            <a:r>
              <a:rPr lang="uk-UA" sz="1400" dirty="0">
                <a:solidFill>
                  <a:schemeClr val="bg1"/>
                </a:solidFill>
                <a:effectLst/>
              </a:rPr>
              <a:t>. </a:t>
            </a:r>
            <a:r>
              <a:rPr lang="uk-UA" sz="1000" dirty="0">
                <a:solidFill>
                  <a:schemeClr val="bg1"/>
                </a:solidFill>
                <a:effectLst/>
              </a:rPr>
              <a:t>На неї треба було намотати нитку. А вже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послі</a:t>
            </a:r>
            <a:r>
              <a:rPr lang="uk-UA" sz="1000" dirty="0">
                <a:solidFill>
                  <a:schemeClr val="bg1"/>
                </a:solidFill>
                <a:effectLst/>
              </a:rPr>
              <a:t>, коли і </a:t>
            </a:r>
            <a:r>
              <a:rPr lang="ru-RU" sz="1000" dirty="0">
                <a:solidFill>
                  <a:schemeClr val="bg1"/>
                </a:solidFill>
                <a:effectLst/>
              </a:rPr>
              <a:t>основа і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човник</a:t>
            </a:r>
            <a:r>
              <a:rPr lang="ru-RU" sz="1000" dirty="0">
                <a:solidFill>
                  <a:schemeClr val="bg1"/>
                </a:solidFill>
                <a:effectLst/>
              </a:rPr>
              <a:t>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заправлені</a:t>
            </a:r>
            <a:r>
              <a:rPr lang="ru-RU" sz="1000" dirty="0">
                <a:solidFill>
                  <a:schemeClr val="bg1"/>
                </a:solidFill>
                <a:effectLst/>
              </a:rPr>
              <a:t>, приступа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ли</a:t>
            </a:r>
            <a:r>
              <a:rPr lang="ru-RU" sz="1000" dirty="0">
                <a:solidFill>
                  <a:schemeClr val="bg1"/>
                </a:solidFill>
                <a:effectLst/>
              </a:rPr>
              <a:t> до самого </a:t>
            </a:r>
            <a:r>
              <a:rPr lang="ru-RU" sz="1000" dirty="0" err="1">
                <a:solidFill>
                  <a:schemeClr val="bg1"/>
                </a:solidFill>
                <a:effectLst/>
              </a:rPr>
              <a:t>ткання</a:t>
            </a:r>
            <a:r>
              <a:rPr lang="ru-RU" sz="1000" dirty="0">
                <a:solidFill>
                  <a:schemeClr val="bg1"/>
                </a:solidFill>
                <a:effectLst/>
              </a:rPr>
              <a:t>. </a:t>
            </a:r>
            <a:r>
              <a:rPr lang="uk-UA" sz="1000" dirty="0">
                <a:solidFill>
                  <a:schemeClr val="bg1"/>
                </a:solidFill>
                <a:effectLst/>
              </a:rPr>
              <a:t>Мати і батько слідкували, щоб по хаті не розліталися нитки, бо їх потім тяжко збирати. То я позамітаю гарненько, а тоді вже починаю ткати.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b="1" dirty="0">
                <a:solidFill>
                  <a:schemeClr val="bg1"/>
                </a:solidFill>
                <a:effectLst/>
              </a:rPr>
              <a:t>А це була важка робота?</a:t>
            </a:r>
            <a:endParaRPr lang="uk-UA" sz="1000" dirty="0">
              <a:solidFill>
                <a:schemeClr val="bg1"/>
              </a:solidFill>
              <a:effectLst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dirty="0">
                <a:solidFill>
                  <a:schemeClr val="bg1"/>
                </a:solidFill>
                <a:effectLst/>
              </a:rPr>
              <a:t>Як тобі сказати? Потім і руки боліли, і спина, але щоб тяжко піднімати, чи носити, то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нє</a:t>
            </a:r>
            <a:r>
              <a:rPr lang="uk-UA" sz="1000" dirty="0">
                <a:solidFill>
                  <a:schemeClr val="bg1"/>
                </a:solidFill>
                <a:effectLst/>
              </a:rPr>
              <a:t>. Але,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помню</a:t>
            </a:r>
            <a:r>
              <a:rPr lang="uk-UA" sz="1000" dirty="0">
                <a:solidFill>
                  <a:schemeClr val="bg1"/>
                </a:solidFill>
                <a:effectLst/>
              </a:rPr>
              <a:t>, що очі втомлювалися, голова боліла, бо треба було бути уважною, бо ж човник летить і треба було слідити, щоб він правильно летів.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b="1" dirty="0">
                <a:solidFill>
                  <a:schemeClr val="bg1"/>
                </a:solidFill>
                <a:effectLst/>
              </a:rPr>
              <a:t>А за скільки часу ви ткали рушник?</a:t>
            </a:r>
            <a:endParaRPr lang="uk-UA" sz="1000" dirty="0">
              <a:solidFill>
                <a:schemeClr val="bg1"/>
              </a:solidFill>
              <a:effectLst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dirty="0">
                <a:solidFill>
                  <a:schemeClr val="bg1"/>
                </a:solidFill>
                <a:effectLst/>
              </a:rPr>
              <a:t>Отой, що у нас, за тиждень. То я уже, вміючи, а так з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непривички</a:t>
            </a:r>
            <a:r>
              <a:rPr lang="uk-UA" sz="1000" dirty="0">
                <a:solidFill>
                  <a:schemeClr val="bg1"/>
                </a:solidFill>
                <a:effectLst/>
              </a:rPr>
              <a:t>, то треба довше. Там ще такі дощечки були,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підножки</a:t>
            </a:r>
            <a:r>
              <a:rPr lang="uk-UA" sz="1000" dirty="0">
                <a:solidFill>
                  <a:schemeClr val="bg1"/>
                </a:solidFill>
                <a:effectLst/>
              </a:rPr>
              <a:t>, то ними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тоже</a:t>
            </a:r>
            <a:r>
              <a:rPr lang="uk-UA" sz="1000" dirty="0">
                <a:solidFill>
                  <a:schemeClr val="bg1"/>
                </a:solidFill>
                <a:effectLst/>
              </a:rPr>
              <a:t> робила, як ткала.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b="1" dirty="0">
                <a:solidFill>
                  <a:schemeClr val="bg1"/>
                </a:solidFill>
                <a:effectLst/>
              </a:rPr>
              <a:t>Дякую, бабусю, тепер я знаю, що цей рушник справді є нашим оберегом. Скільки сил ви у нього вклали!</a:t>
            </a:r>
            <a:endParaRPr lang="uk-UA" sz="1000" dirty="0">
              <a:solidFill>
                <a:schemeClr val="bg1"/>
              </a:solidFill>
              <a:effectLst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uk-UA" sz="1000" dirty="0">
                <a:solidFill>
                  <a:schemeClr val="bg1"/>
                </a:solidFill>
                <a:effectLst/>
              </a:rPr>
              <a:t>І тобі, дитино, спасибі що </a:t>
            </a:r>
            <a:r>
              <a:rPr lang="uk-UA" sz="1000" dirty="0" err="1">
                <a:solidFill>
                  <a:schemeClr val="bg1"/>
                </a:solidFill>
                <a:effectLst/>
              </a:rPr>
              <a:t>інтересуєсся</a:t>
            </a:r>
            <a:r>
              <a:rPr lang="uk-UA" sz="1000" dirty="0">
                <a:solidFill>
                  <a:schemeClr val="bg1"/>
                </a:solidFill>
                <a:effectLst/>
              </a:rPr>
              <a:t>! (обнімаємося)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uk-UA" sz="1000" dirty="0">
                <a:solidFill>
                  <a:schemeClr val="bg1"/>
                </a:solidFill>
                <a:effectLst/>
              </a:rPr>
              <a:t>(записано 10.09.2022р.)</a:t>
            </a:r>
            <a:r>
              <a:rPr lang="uk-UA" sz="1000" i="1" dirty="0">
                <a:solidFill>
                  <a:schemeClr val="bg1"/>
                </a:solidFill>
                <a:effectLst/>
              </a:rPr>
              <a:t> </a:t>
            </a:r>
            <a:endParaRPr lang="uk-UA" sz="10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Місце для вмісту 4" descr="I:\зображення_viber_2022-10-30_16-55-01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9" r="7678"/>
          <a:stretch/>
        </p:blipFill>
        <p:spPr bwMode="auto">
          <a:xfrm>
            <a:off x="241541" y="1225815"/>
            <a:ext cx="4330460" cy="53292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7595" y="135467"/>
            <a:ext cx="11041138" cy="1032933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C000"/>
                </a:solidFill>
                <a:effectLst/>
              </a:rPr>
              <a:t>Інтерв’ю з Ольгою  Трохимівною </a:t>
            </a:r>
            <a:r>
              <a:rPr lang="uk-UA" dirty="0" err="1" smtClean="0">
                <a:solidFill>
                  <a:srgbClr val="FFC000"/>
                </a:solidFill>
                <a:effectLst/>
              </a:rPr>
              <a:t>Васильчишиною</a:t>
            </a:r>
            <a:endParaRPr lang="uk-U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012267" y="3378201"/>
            <a:ext cx="6866465" cy="3301999"/>
          </a:xfrm>
        </p:spPr>
        <p:txBody>
          <a:bodyPr/>
          <a:lstStyle/>
          <a:p>
            <a:r>
              <a:rPr lang="uk-UA" dirty="0">
                <a:effectLst/>
              </a:rPr>
              <a:t>В нашому рушнику бахрома з подвійної нитки  довжиною 5см. </a:t>
            </a:r>
            <a:r>
              <a:rPr lang="uk-UA" dirty="0" err="1">
                <a:effectLst/>
              </a:rPr>
              <a:t>збереглася</a:t>
            </a:r>
            <a:r>
              <a:rPr lang="uk-UA" dirty="0">
                <a:effectLst/>
              </a:rPr>
              <a:t> тільки з одного боку, що дозволяє зробити висновок, про її наявність і з другого боку. </a:t>
            </a:r>
            <a:endParaRPr lang="uk-UA" dirty="0" smtClean="0">
              <a:effectLst/>
            </a:endParaRPr>
          </a:p>
          <a:p>
            <a:r>
              <a:rPr lang="uk-UA" dirty="0" smtClean="0">
                <a:effectLst/>
              </a:rPr>
              <a:t>Кількість </a:t>
            </a:r>
            <a:r>
              <a:rPr lang="uk-UA" dirty="0">
                <a:effectLst/>
              </a:rPr>
              <a:t>подвійних ниток на бахромі – 62. </a:t>
            </a:r>
            <a:endParaRPr lang="uk-UA" dirty="0" smtClean="0">
              <a:effectLst/>
            </a:endParaRPr>
          </a:p>
          <a:p>
            <a:r>
              <a:rPr lang="uk-UA" dirty="0" smtClean="0">
                <a:effectLst/>
              </a:rPr>
              <a:t> </a:t>
            </a:r>
            <a:r>
              <a:rPr lang="uk-UA" dirty="0">
                <a:effectLst/>
              </a:rPr>
              <a:t>Визначаємо довжину нитки бахроми:  </a:t>
            </a:r>
            <a:r>
              <a:rPr lang="uk-UA" b="1" dirty="0">
                <a:effectLst/>
              </a:rPr>
              <a:t>62х5см.х2=620см.=6,2 м </a:t>
            </a:r>
            <a:endParaRPr lang="uk-UA" dirty="0">
              <a:effectLst/>
            </a:endParaRPr>
          </a:p>
          <a:p>
            <a:endParaRPr lang="uk-UA" dirty="0"/>
          </a:p>
        </p:txBody>
      </p:sp>
      <p:pic>
        <p:nvPicPr>
          <p:cNvPr id="5" name="Місце для вмісту 4" descr="D:\Documents\інклюзія усі роки\інклюзія 2022\20221005_15092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4329" y="1472275"/>
            <a:ext cx="6290736" cy="39557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Місце для вмісту 3"/>
          <p:cNvSpPr txBox="1">
            <a:spLocks/>
          </p:cNvSpPr>
          <p:nvPr/>
        </p:nvSpPr>
        <p:spPr>
          <a:xfrm>
            <a:off x="5121546" y="304800"/>
            <a:ext cx="6510866" cy="2785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effectLst/>
              </a:rPr>
              <a:t>Нині рушник має уже не той вигляд, яким був на початку. </a:t>
            </a:r>
            <a:endParaRPr lang="uk-UA" dirty="0" smtClean="0">
              <a:effectLst/>
            </a:endParaRPr>
          </a:p>
          <a:p>
            <a:pPr marL="0" indent="0">
              <a:buNone/>
            </a:pPr>
            <a:r>
              <a:rPr lang="uk-UA" dirty="0" smtClean="0">
                <a:effectLst/>
              </a:rPr>
              <a:t>Я </a:t>
            </a:r>
            <a:r>
              <a:rPr lang="uk-UA" dirty="0">
                <a:effectLst/>
              </a:rPr>
              <a:t>встановила, що рушник був довжиною 2 м., </a:t>
            </a:r>
            <a:endParaRPr lang="uk-UA" dirty="0" smtClean="0">
              <a:effectLst/>
            </a:endParaRPr>
          </a:p>
          <a:p>
            <a:r>
              <a:rPr lang="uk-UA" dirty="0" smtClean="0">
                <a:effectLst/>
              </a:rPr>
              <a:t>довжина </a:t>
            </a:r>
            <a:r>
              <a:rPr lang="uk-UA" dirty="0">
                <a:effectLst/>
              </a:rPr>
              <a:t>його основи складала 10,5м, </a:t>
            </a:r>
            <a:endParaRPr lang="uk-UA" dirty="0" smtClean="0">
              <a:effectLst/>
            </a:endParaRPr>
          </a:p>
          <a:p>
            <a:r>
              <a:rPr lang="uk-UA" dirty="0" smtClean="0">
                <a:effectLst/>
              </a:rPr>
              <a:t>довжина </a:t>
            </a:r>
            <a:r>
              <a:rPr lang="uk-UA" dirty="0">
                <a:effectLst/>
              </a:rPr>
              <a:t>однієї нитки основи 2, 9м, </a:t>
            </a:r>
            <a:endParaRPr lang="uk-UA" dirty="0" smtClean="0">
              <a:effectLst/>
            </a:endParaRPr>
          </a:p>
          <a:p>
            <a:r>
              <a:rPr lang="uk-UA" dirty="0" smtClean="0">
                <a:effectLst/>
              </a:rPr>
              <a:t>рушник </a:t>
            </a:r>
            <a:r>
              <a:rPr lang="uk-UA" dirty="0">
                <a:effectLst/>
              </a:rPr>
              <a:t>мав п</a:t>
            </a:r>
            <a:r>
              <a:rPr lang="ru-RU" dirty="0">
                <a:effectLst/>
              </a:rPr>
              <a:t>’</a:t>
            </a:r>
            <a:r>
              <a:rPr lang="uk-UA" dirty="0" err="1">
                <a:effectLst/>
              </a:rPr>
              <a:t>ятисантиметрову</a:t>
            </a:r>
            <a:r>
              <a:rPr lang="uk-UA" dirty="0">
                <a:effectLst/>
              </a:rPr>
              <a:t> бахрому з обох сторін, </a:t>
            </a:r>
          </a:p>
        </p:txBody>
      </p:sp>
    </p:spTree>
    <p:extLst>
      <p:ext uri="{BB962C8B-B14F-4D97-AF65-F5344CB8AC3E}">
        <p14:creationId xmlns:p14="http://schemas.microsoft.com/office/powerpoint/2010/main" val="13222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TM04033923[[fn=Глибина]]</Template>
  <TotalTime>101</TotalTime>
  <Words>929</Words>
  <Application>Microsoft Office PowerPoint</Application>
  <PresentationFormat>Широкий екран</PresentationFormat>
  <Paragraphs>58</Paragraphs>
  <Slides>11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6" baseType="lpstr">
      <vt:lpstr>Arial</vt:lpstr>
      <vt:lpstr>Bookman Old Style</vt:lpstr>
      <vt:lpstr>Rockwell</vt:lpstr>
      <vt:lpstr>Times New Roman</vt:lpstr>
      <vt:lpstr>Damask</vt:lpstr>
      <vt:lpstr>Ткана реліквія</vt:lpstr>
      <vt:lpstr>Презентація PowerPoint</vt:lpstr>
      <vt:lpstr>Презентація PowerPoint</vt:lpstr>
      <vt:lpstr>Презентація PowerPoint</vt:lpstr>
      <vt:lpstr>Мирутин</vt:lpstr>
      <vt:lpstr>Презентація PowerPoint</vt:lpstr>
      <vt:lpstr>Ткацький верстат</vt:lpstr>
      <vt:lpstr>Інтерв’ю з Ольгою  Трохимівною Васильчишиною</vt:lpstr>
      <vt:lpstr>Презентація PowerPoint</vt:lpstr>
      <vt:lpstr>Презентація PowerPoint</vt:lpstr>
      <vt:lpstr>Дякую за увагу!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Ткана реліквія</dc:title>
  <dc:creator>Л.Троцик</dc:creator>
  <cp:lastModifiedBy>Л.Троцик</cp:lastModifiedBy>
  <cp:revision>12</cp:revision>
  <dcterms:created xsi:type="dcterms:W3CDTF">2023-03-15T15:18:34Z</dcterms:created>
  <dcterms:modified xsi:type="dcterms:W3CDTF">2023-04-07T11:50:46Z</dcterms:modified>
</cp:coreProperties>
</file>