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7"/>
  </p:notesMasterIdLst>
  <p:sldIdLst>
    <p:sldId id="256" r:id="rId2"/>
    <p:sldId id="257" r:id="rId3"/>
    <p:sldId id="259" r:id="rId4"/>
    <p:sldId id="260" r:id="rId5"/>
    <p:sldId id="261" r:id="rId6"/>
    <p:sldId id="263" r:id="rId7"/>
    <p:sldId id="264" r:id="rId8"/>
    <p:sldId id="276" r:id="rId9"/>
    <p:sldId id="266" r:id="rId10"/>
    <p:sldId id="267" r:id="rId11"/>
    <p:sldId id="268" r:id="rId12"/>
    <p:sldId id="269" r:id="rId13"/>
    <p:sldId id="270" r:id="rId14"/>
    <p:sldId id="272" r:id="rId15"/>
    <p:sldId id="274" r:id="rId16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000" autoAdjust="0"/>
    <p:restoredTop sz="94364" autoAdjust="0"/>
  </p:normalViewPr>
  <p:slideViewPr>
    <p:cSldViewPr snapToGrid="0">
      <p:cViewPr>
        <p:scale>
          <a:sx n="25" d="100"/>
          <a:sy n="25" d="100"/>
        </p:scale>
        <p:origin x="2460" y="1110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presProps" Target="presProps.xml"/><Relationship Id="rId3" Type="http://schemas.openxmlformats.org/officeDocument/2006/relationships/slide" Target="slides/slide2.xml"/><Relationship Id="rId21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DE735E3-B98D-4CAA-9985-069432DA2FCB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9CB4A14-5718-4243-80DC-D2E6757DFF73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09793940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606648390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8350023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35723286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8731364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7442864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94220305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97274124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8530547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2425711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753010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8843857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8BD0FD32-2841-4927-9606-E3A514264E51}" type="datetimeFigureOut">
              <a:rPr lang="ru-RU" smtClean="0"/>
              <a:t>05.04.2023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A6E192A-B237-4121-BD05-23A4A7514F50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116502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7" Type="http://schemas.openxmlformats.org/officeDocument/2006/relationships/image" Target="../media/image37.png"/><Relationship Id="rId2" Type="http://schemas.openxmlformats.org/officeDocument/2006/relationships/image" Target="../media/image32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6.jpeg"/><Relationship Id="rId5" Type="http://schemas.openxmlformats.org/officeDocument/2006/relationships/image" Target="../media/image35.jpeg"/><Relationship Id="rId4" Type="http://schemas.openxmlformats.org/officeDocument/2006/relationships/image" Target="../media/image34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1.jpeg"/><Relationship Id="rId4" Type="http://schemas.openxmlformats.org/officeDocument/2006/relationships/image" Target="../media/image40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6.jpeg"/><Relationship Id="rId5" Type="http://schemas.openxmlformats.org/officeDocument/2006/relationships/image" Target="../media/image45.jpeg"/><Relationship Id="rId4" Type="http://schemas.openxmlformats.org/officeDocument/2006/relationships/image" Target="../media/image4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8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0.jpeg"/><Relationship Id="rId4" Type="http://schemas.openxmlformats.org/officeDocument/2006/relationships/image" Target="../media/image49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2.jpeg"/><Relationship Id="rId2" Type="http://schemas.openxmlformats.org/officeDocument/2006/relationships/image" Target="../media/image51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5.jpeg"/><Relationship Id="rId5" Type="http://schemas.openxmlformats.org/officeDocument/2006/relationships/image" Target="../media/image54.jpeg"/><Relationship Id="rId4" Type="http://schemas.openxmlformats.org/officeDocument/2006/relationships/image" Target="../media/image53.jpeg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hyperlink" Target="https://www.facebook.com/groups/406736066572300/media" TargetMode="Externa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5.xml"/><Relationship Id="rId4" Type="http://schemas.openxmlformats.org/officeDocument/2006/relationships/image" Target="../media/image6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7.jpeg"/><Relationship Id="rId1" Type="http://schemas.openxmlformats.org/officeDocument/2006/relationships/slideLayout" Target="../slideLayouts/slideLayout7.xml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.jpeg"/><Relationship Id="rId3" Type="http://schemas.openxmlformats.org/officeDocument/2006/relationships/image" Target="../media/image10.jpeg"/><Relationship Id="rId7" Type="http://schemas.openxmlformats.org/officeDocument/2006/relationships/image" Target="../media/image14.jpeg"/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g"/><Relationship Id="rId5" Type="http://schemas.openxmlformats.org/officeDocument/2006/relationships/image" Target="../media/image22.jpg"/><Relationship Id="rId4" Type="http://schemas.openxmlformats.org/officeDocument/2006/relationships/image" Target="../media/image2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8.jpg"/><Relationship Id="rId4" Type="http://schemas.openxmlformats.org/officeDocument/2006/relationships/image" Target="../media/image27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jpeg"/><Relationship Id="rId2" Type="http://schemas.openxmlformats.org/officeDocument/2006/relationships/image" Target="../media/image29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1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Группа 11"/>
          <p:cNvGrpSpPr/>
          <p:nvPr/>
        </p:nvGrpSpPr>
        <p:grpSpPr>
          <a:xfrm>
            <a:off x="-476009" y="-973158"/>
            <a:ext cx="4469287" cy="11932364"/>
            <a:chOff x="237325" y="-2975535"/>
            <a:chExt cx="5323900" cy="17535203"/>
          </a:xfrm>
          <a:blipFill dpi="0" rotWithShape="1">
            <a:blip r:embed="rId2"/>
            <a:srcRect/>
            <a:stretch>
              <a:fillRect b="-1000"/>
            </a:stretch>
          </a:blipFill>
        </p:grpSpPr>
        <p:sp>
          <p:nvSpPr>
            <p:cNvPr id="9" name="Прямоугольник 8"/>
            <p:cNvSpPr/>
            <p:nvPr/>
          </p:nvSpPr>
          <p:spPr>
            <a:xfrm rot="2388401">
              <a:off x="3158861" y="1646347"/>
              <a:ext cx="1953007" cy="9512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0" name="Прямоугольник 9"/>
            <p:cNvSpPr/>
            <p:nvPr/>
          </p:nvSpPr>
          <p:spPr>
            <a:xfrm rot="2388401">
              <a:off x="1726713" y="-2220862"/>
              <a:ext cx="2038649" cy="13010768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Прямоугольник 10"/>
            <p:cNvSpPr/>
            <p:nvPr/>
          </p:nvSpPr>
          <p:spPr>
            <a:xfrm rot="2388401">
              <a:off x="237325" y="-2975535"/>
              <a:ext cx="2172243" cy="9867452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Прямоугольник 12"/>
            <p:cNvSpPr/>
            <p:nvPr/>
          </p:nvSpPr>
          <p:spPr>
            <a:xfrm rot="2388401">
              <a:off x="3606616" y="5047115"/>
              <a:ext cx="1954609" cy="9512553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5" name="Прямоугольник 14"/>
            <p:cNvSpPr/>
            <p:nvPr/>
          </p:nvSpPr>
          <p:spPr>
            <a:xfrm rot="2388401">
              <a:off x="471067" y="-2477518"/>
              <a:ext cx="1014020" cy="3032917"/>
            </a:xfrm>
            <a:prstGeom prst="rect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546669" y="547597"/>
            <a:ext cx="4883331" cy="1645049"/>
          </a:xfrm>
        </p:spPr>
        <p:txBody>
          <a:bodyPr>
            <a:normAutofit/>
          </a:bodyPr>
          <a:lstStyle/>
          <a:p>
            <a:r>
              <a:rPr lang="ru-RU" sz="4800" dirty="0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Театр - </a:t>
            </a:r>
            <a:r>
              <a:rPr lang="ru-RU" sz="4800" dirty="0" err="1">
                <a:solidFill>
                  <a:schemeClr val="tx1">
                    <a:lumMod val="50000"/>
                    <a:lumOff val="50000"/>
                  </a:schemeClr>
                </a:solidFill>
                <a:latin typeface="Arial Black" panose="020B0A04020102020204" pitchFamily="34" charset="0"/>
              </a:rPr>
              <a:t>Життя</a:t>
            </a:r>
            <a:endParaRPr lang="ru-RU" sz="4800" dirty="0">
              <a:solidFill>
                <a:schemeClr val="tx1">
                  <a:lumMod val="50000"/>
                  <a:lumOff val="50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6546669" y="2753098"/>
            <a:ext cx="4840689" cy="2642008"/>
          </a:xfrm>
        </p:spPr>
        <p:txBody>
          <a:bodyPr>
            <a:normAutofit fontScale="92500" lnSpcReduction="20000"/>
          </a:bodyPr>
          <a:lstStyle/>
          <a:p>
            <a:pPr algn="r"/>
            <a:r>
              <a:rPr lang="uk-UA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Брайко</a:t>
            </a:r>
            <a:r>
              <a:rPr lang="uk-UA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Руслан Миколайович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Червонокам’янський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ліцей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учень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9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класу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  <a:p>
            <a:pPr algn="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с.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Червона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Кам’янка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Попельнастівської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с/р</a:t>
            </a:r>
          </a:p>
          <a:p>
            <a:pPr algn="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Заболотна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Юлія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Владиславівна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учителька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історії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5" descr="chervonokamenka_s">
            <a:extLst>
              <a:ext uri="{FF2B5EF4-FFF2-40B4-BE49-F238E27FC236}">
                <a16:creationId xmlns:a16="http://schemas.microsoft.com/office/drawing/2014/main" id="{AA896226-2C90-40B7-B1F9-5D4B8C8A68E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46669" y="5438486"/>
            <a:ext cx="713997" cy="1034143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Chervonokamenka_pos_gerb">
            <a:extLst>
              <a:ext uri="{FF2B5EF4-FFF2-40B4-BE49-F238E27FC236}">
                <a16:creationId xmlns:a16="http://schemas.microsoft.com/office/drawing/2014/main" id="{F0662470-38D1-4338-94DC-5F39FDE914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496042" y="5395106"/>
            <a:ext cx="829320" cy="1034143"/>
          </a:xfrm>
          <a:prstGeom prst="rect">
            <a:avLst/>
          </a:prstGeom>
          <a:noFill/>
          <a:ln>
            <a:noFill/>
          </a:ln>
          <a:effectLst>
            <a:softEdge rad="127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7234914" y="5438486"/>
            <a:ext cx="3173380" cy="110799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r"/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Всеукраїнський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інтерактивний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конкурс «МАН-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Юніор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sz="16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Дослідник</a:t>
            </a:r>
            <a:r>
              <a:rPr lang="ru-RU" sz="16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»</a:t>
            </a:r>
            <a:r>
              <a:rPr lang="ru-RU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/>
              <a:t/>
            </a:r>
            <a:br>
              <a:rPr lang="ru-RU" dirty="0"/>
            </a:b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36867019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3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500" fill="hold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500" fill="hold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3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8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3" grpId="0" build="p"/>
      <p:bldP spid="14" grpId="0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pattFill prst="wdUpDiag">
          <a:fgClr>
            <a:schemeClr val="bg2"/>
          </a:fgClr>
          <a:bgClr>
            <a:schemeClr val="bg1"/>
          </a:bgClr>
        </a:patt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рямоугольный треугольник 1"/>
          <p:cNvSpPr/>
          <p:nvPr/>
        </p:nvSpPr>
        <p:spPr>
          <a:xfrm rot="10800000" flipH="1">
            <a:off x="0" y="-2"/>
            <a:ext cx="12192000" cy="2590801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6" name="Picture 5" descr="ен - копия">
            <a:extLst>
              <a:ext uri="{FF2B5EF4-FFF2-40B4-BE49-F238E27FC236}">
                <a16:creationId xmlns:a16="http://schemas.microsoft.com/office/drawing/2014/main" id="{6C6522BF-71F5-4C55-86A6-D70CFE5EFA2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64880" y="503428"/>
            <a:ext cx="3627120" cy="21569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292" name="Picture 5" descr="IMG_0005">
            <a:extLst>
              <a:ext uri="{FF2B5EF4-FFF2-40B4-BE49-F238E27FC236}">
                <a16:creationId xmlns:a16="http://schemas.microsoft.com/office/drawing/2014/main" id="{F916ECE5-6230-47A6-B071-F791E78D91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99061" y="631107"/>
            <a:ext cx="3688811" cy="5176113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3" name="Picture 6" descr="м п - копия">
            <a:extLst>
              <a:ext uri="{FF2B5EF4-FFF2-40B4-BE49-F238E27FC236}">
                <a16:creationId xmlns:a16="http://schemas.microsoft.com/office/drawing/2014/main" id="{3976E651-BEFB-4F8B-80F5-82AB38640311}"/>
              </a:ext>
            </a:extLst>
          </p:cNvPr>
          <p:cNvPicPr>
            <a:picLocks noGrp="1" noChangeAspect="1" noChangeArrowheads="1"/>
          </p:cNvPicPr>
          <p:nvPr>
            <p:ph idx="1"/>
          </p:nvPr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352657" y="2935987"/>
            <a:ext cx="5187536" cy="3842286"/>
          </a:xfrm>
          <a:noFill/>
          <a:ln w="28575">
            <a:noFill/>
            <a:miter lim="800000"/>
            <a:headEnd/>
            <a:tailEnd/>
          </a:ln>
        </p:spPr>
      </p:pic>
      <p:pic>
        <p:nvPicPr>
          <p:cNvPr id="12291" name="Picture 4" descr="IMG_0005 - копия">
            <a:extLst>
              <a:ext uri="{FF2B5EF4-FFF2-40B4-BE49-F238E27FC236}">
                <a16:creationId xmlns:a16="http://schemas.microsoft.com/office/drawing/2014/main" id="{6A58CE46-A511-4118-B196-C8522A8EDF7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90737" y="1166490"/>
            <a:ext cx="3831316" cy="2300802"/>
          </a:xfrm>
          <a:prstGeom prst="rect">
            <a:avLst/>
          </a:prstGeom>
          <a:noFill/>
          <a:ln w="28575">
            <a:noFill/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5" descr="и оил - копия">
            <a:extLst>
              <a:ext uri="{FF2B5EF4-FFF2-40B4-BE49-F238E27FC236}">
                <a16:creationId xmlns:a16="http://schemas.microsoft.com/office/drawing/2014/main" id="{24F05045-6818-41D0-A60B-4EC3DB6DA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719" y="2316891"/>
            <a:ext cx="2745940" cy="1810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и оил">
            <a:extLst>
              <a:ext uri="{FF2B5EF4-FFF2-40B4-BE49-F238E27FC236}">
                <a16:creationId xmlns:a16="http://schemas.microsoft.com/office/drawing/2014/main" id="{4CBAEC44-1007-40B8-8962-7E5F9FD8E60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86434" y="3961693"/>
            <a:ext cx="4056509" cy="281658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290" name="Rectangle 2">
            <a:extLst>
              <a:ext uri="{FF2B5EF4-FFF2-40B4-BE49-F238E27FC236}">
                <a16:creationId xmlns:a16="http://schemas.microsoft.com/office/drawing/2014/main" id="{304C6083-CE73-4D45-A919-885FC490192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0" y="147607"/>
            <a:ext cx="10515600" cy="1325563"/>
          </a:xfrm>
        </p:spPr>
        <p:txBody>
          <a:bodyPr/>
          <a:lstStyle/>
          <a:p>
            <a:pPr eaLnBrk="1" hangingPunct="1"/>
            <a:r>
              <a:rPr lang="uk-UA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“Наталка Полтавка”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14838844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9" decel="58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9" decel="10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29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1229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229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3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500"/>
                                        <p:tgtEl>
                                          <p:spTgt spid="122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2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8" dur="500"/>
                                        <p:tgtEl>
                                          <p:spTgt spid="122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2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2290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4" descr="DSC_1147ФВ">
            <a:extLst>
              <a:ext uri="{FF2B5EF4-FFF2-40B4-BE49-F238E27FC236}">
                <a16:creationId xmlns:a16="http://schemas.microsoft.com/office/drawing/2014/main" id="{D3B05A1E-EBCB-45C9-ADE8-49B4DCAD9E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7649" y="196614"/>
            <a:ext cx="4329231" cy="6102531"/>
          </a:xfrm>
          <a:prstGeom prst="rect">
            <a:avLst/>
          </a:prstGeom>
          <a:noFill/>
          <a:ln>
            <a:noFill/>
          </a:ln>
          <a:effectLst>
            <a:outerShdw blurRad="342900" dist="317500" dir="5400000" algn="ctr" rotWithShape="0">
              <a:srgbClr val="000000">
                <a:alpha val="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араллелограмм 1"/>
          <p:cNvSpPr/>
          <p:nvPr/>
        </p:nvSpPr>
        <p:spPr>
          <a:xfrm>
            <a:off x="3522460" y="0"/>
            <a:ext cx="10513580" cy="6858000"/>
          </a:xfrm>
          <a:prstGeom prst="parallelogram">
            <a:avLst/>
          </a:prstGeom>
          <a:solidFill>
            <a:schemeClr val="bg2"/>
          </a:solidFill>
          <a:ln>
            <a:noFill/>
          </a:ln>
          <a:effectLst>
            <a:outerShdw blurRad="444500" dist="495300" dir="11700000" sx="71000" sy="71000" algn="ctr" rotWithShape="0">
              <a:srgbClr val="000000">
                <a:alpha val="43137"/>
              </a:srgbClr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412" name="Picture 4" descr="явс - копия">
            <a:extLst>
              <a:ext uri="{FF2B5EF4-FFF2-40B4-BE49-F238E27FC236}">
                <a16:creationId xmlns:a16="http://schemas.microsoft.com/office/drawing/2014/main" id="{DF5EF040-48C0-47B3-91C5-80755909F3A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37410" y="2935909"/>
            <a:ext cx="5618270" cy="368430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7413" name="Picture 5" descr="явс">
            <a:extLst>
              <a:ext uri="{FF2B5EF4-FFF2-40B4-BE49-F238E27FC236}">
                <a16:creationId xmlns:a16="http://schemas.microsoft.com/office/drawing/2014/main" id="{655F715C-92BB-4372-A339-C26150C7AA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17185" y="277971"/>
            <a:ext cx="3438495" cy="24201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Фото001">
            <a:extLst>
              <a:ext uri="{FF2B5EF4-FFF2-40B4-BE49-F238E27FC236}">
                <a16:creationId xmlns:a16="http://schemas.microsoft.com/office/drawing/2014/main" id="{6F7FAEE6-9F61-4407-83FA-E3CBD7A43C7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1300" y="196614"/>
            <a:ext cx="1794200" cy="23922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557053640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-1767840" y="0"/>
            <a:ext cx="13502640" cy="6858000"/>
          </a:xfrm>
          <a:prstGeom prst="parallelogram">
            <a:avLst/>
          </a:prstGeom>
          <a:solidFill>
            <a:schemeClr val="bg2"/>
          </a:solidFill>
          <a:ln>
            <a:noFill/>
          </a:ln>
          <a:effectLst>
            <a:outerShdw blurRad="50800" dist="50800" dir="5400000" algn="ctr" rotWithShape="0">
              <a:schemeClr val="bg2"/>
            </a:outerShdw>
          </a:effectLst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8436" name="Picture 4" descr="fuij 002">
            <a:extLst>
              <a:ext uri="{FF2B5EF4-FFF2-40B4-BE49-F238E27FC236}">
                <a16:creationId xmlns:a16="http://schemas.microsoft.com/office/drawing/2014/main" id="{2DE35C58-7096-42B2-8873-9861316F22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457" y="1927399"/>
            <a:ext cx="3292303" cy="440270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4" descr="09052011173">
            <a:extLst>
              <a:ext uri="{FF2B5EF4-FFF2-40B4-BE49-F238E27FC236}">
                <a16:creationId xmlns:a16="http://schemas.microsoft.com/office/drawing/2014/main" id="{98FED5C7-3FD4-4DF4-92C3-AD18D75DEE8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33567">
            <a:off x="4129503" y="408138"/>
            <a:ext cx="2886120" cy="260677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5" descr="09052011177">
            <a:extLst>
              <a:ext uri="{FF2B5EF4-FFF2-40B4-BE49-F238E27FC236}">
                <a16:creationId xmlns:a16="http://schemas.microsoft.com/office/drawing/2014/main" id="{8F123209-6A26-44B0-A0D4-9DE6BAB1DFDD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95150">
            <a:off x="6844461" y="247441"/>
            <a:ext cx="3105563" cy="26814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5" descr="Нарис 047">
            <a:extLst>
              <a:ext uri="{FF2B5EF4-FFF2-40B4-BE49-F238E27FC236}">
                <a16:creationId xmlns:a16="http://schemas.microsoft.com/office/drawing/2014/main" id="{00C6F8BC-B0B5-40F7-BFBA-603FCF08A94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41143" y="3672506"/>
            <a:ext cx="3090723" cy="29070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4" descr="Нарис 059">
            <a:extLst>
              <a:ext uri="{FF2B5EF4-FFF2-40B4-BE49-F238E27FC236}">
                <a16:creationId xmlns:a16="http://schemas.microsoft.com/office/drawing/2014/main" id="{8EC19B7F-1399-486C-869A-9858553E814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9766882" y="425133"/>
            <a:ext cx="1634376" cy="2907053"/>
          </a:xfrm>
          <a:prstGeom prst="rect">
            <a:avLst/>
          </a:prstGeom>
          <a:noFill/>
        </p:spPr>
      </p:pic>
      <p:sp>
        <p:nvSpPr>
          <p:cNvPr id="3" name="TextBox 2"/>
          <p:cNvSpPr txBox="1"/>
          <p:nvPr/>
        </p:nvSpPr>
        <p:spPr>
          <a:xfrm>
            <a:off x="502457" y="363535"/>
            <a:ext cx="3550921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«Одружуйся, синку»</a:t>
            </a:r>
            <a:endParaRPr lang="ru-RU" sz="36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Rectangle 3">
            <a:extLst>
              <a:ext uri="{FF2B5EF4-FFF2-40B4-BE49-F238E27FC236}">
                <a16:creationId xmlns:a16="http://schemas.microsoft.com/office/drawing/2014/main" id="{BDE626E7-A4FB-4110-8BC8-E6AABB897314}"/>
              </a:ext>
            </a:extLst>
          </p:cNvPr>
          <p:cNvSpPr txBox="1">
            <a:spLocks noChangeArrowheads="1"/>
          </p:cNvSpPr>
          <p:nvPr/>
        </p:nvSpPr>
        <p:spPr>
          <a:xfrm>
            <a:off x="2277917" y="4168677"/>
            <a:ext cx="6031832" cy="1415806"/>
          </a:xfrm>
          <a:prstGeom prst="rect">
            <a:avLst/>
          </a:prstGeom>
        </p:spPr>
        <p:txBody>
          <a:bodyPr vert="horz" lIns="91440" tIns="45720" rIns="91440" bIns="45720" rtlCol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r">
              <a:buFontTx/>
              <a:buNone/>
            </a:pP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І на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сцені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сільській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уже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звісна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я,</a:t>
            </a:r>
          </a:p>
          <a:p>
            <a:pPr algn="r">
              <a:buFontTx/>
              <a:buNone/>
            </a:pP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              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Оцінили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таланти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мої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.</a:t>
            </a:r>
          </a:p>
          <a:p>
            <a:pPr algn="r">
              <a:buFontTx/>
              <a:buNone/>
            </a:pP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               Голосиста,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бо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виросла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з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піснею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</a:t>
            </a:r>
          </a:p>
          <a:p>
            <a:pPr algn="r">
              <a:buFontTx/>
              <a:buNone/>
            </a:pP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               А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навчили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співать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18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солов'ї</a:t>
            </a:r>
            <a:r>
              <a:rPr lang="ru-RU" altLang="ru-RU" sz="18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72899154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" fill="hold"/>
                                        <p:tgtEl>
                                          <p:spTgt spid="1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0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500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0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500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500" fill="hold"/>
                                        <p:tgtEl>
                                          <p:spTgt spid="10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 build="p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-1652336" y="-553453"/>
            <a:ext cx="5919536" cy="7411453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Picture 4" descr="SDC12045">
            <a:extLst>
              <a:ext uri="{FF2B5EF4-FFF2-40B4-BE49-F238E27FC236}">
                <a16:creationId xmlns:a16="http://schemas.microsoft.com/office/drawing/2014/main" id="{EAF09473-3EA5-4D3F-A58B-9B74C01767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40" y="2869680"/>
            <a:ext cx="4680283" cy="3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6" descr="SDC12043">
            <a:extLst>
              <a:ext uri="{FF2B5EF4-FFF2-40B4-BE49-F238E27FC236}">
                <a16:creationId xmlns:a16="http://schemas.microsoft.com/office/drawing/2014/main" id="{DAA252E6-DD9D-4D2A-B305-B64F76BF84F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000040" y="217238"/>
            <a:ext cx="3505200" cy="24495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5" descr="SDC12039">
            <a:extLst>
              <a:ext uri="{FF2B5EF4-FFF2-40B4-BE49-F238E27FC236}">
                <a16:creationId xmlns:a16="http://schemas.microsoft.com/office/drawing/2014/main" id="{81069B5C-F0E3-4C39-86CB-03A88D57A83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83732" y="2035694"/>
            <a:ext cx="4680283" cy="35102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" name="TextBox 13">
            <a:extLst>
              <a:ext uri="{FF2B5EF4-FFF2-40B4-BE49-F238E27FC236}">
                <a16:creationId xmlns:a16="http://schemas.microsoft.com/office/drawing/2014/main" id="{234452FA-E463-4BBF-A243-443B454479FB}"/>
              </a:ext>
            </a:extLst>
          </p:cNvPr>
          <p:cNvSpPr txBox="1"/>
          <p:nvPr/>
        </p:nvSpPr>
        <p:spPr>
          <a:xfrm>
            <a:off x="-461665" y="410132"/>
            <a:ext cx="4985539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«Тихі зорі вічної пам'яті»</a:t>
            </a:r>
            <a:endParaRPr lang="ru-RU" sz="4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8" name="Picture 4" descr="29792167_2064497193838419_3167181269347043306_n">
            <a:extLst>
              <a:ext uri="{FF2B5EF4-FFF2-40B4-BE49-F238E27FC236}">
                <a16:creationId xmlns:a16="http://schemas.microsoft.com/office/drawing/2014/main" id="{13911F9C-1820-4BD5-A5CF-0E3A5AA7369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61665" y="2641106"/>
            <a:ext cx="2951408" cy="421689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4517100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4" fill="hold">
                            <p:stCondLst>
                              <p:cond delay="1000"/>
                            </p:stCondLst>
                            <p:childTnLst>
                              <p:par>
                                <p:cTn id="15" presetID="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ый треугольник 4"/>
          <p:cNvSpPr/>
          <p:nvPr/>
        </p:nvSpPr>
        <p:spPr>
          <a:xfrm>
            <a:off x="3657600" y="128337"/>
            <a:ext cx="1672927" cy="343301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9" name="Picture 5" descr="5">
            <a:extLst>
              <a:ext uri="{FF2B5EF4-FFF2-40B4-BE49-F238E27FC236}">
                <a16:creationId xmlns:a16="http://schemas.microsoft.com/office/drawing/2014/main" id="{FB6AA95A-7A8F-4EB6-8F85-D127DC2BE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0527" y="304800"/>
            <a:ext cx="3483150" cy="262840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4" descr="обережно! лохлтрон">
            <a:extLst>
              <a:ext uri="{FF2B5EF4-FFF2-40B4-BE49-F238E27FC236}">
                <a16:creationId xmlns:a16="http://schemas.microsoft.com/office/drawing/2014/main" id="{373B11CC-136D-4DBF-A629-5319420223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32349" y="3561345"/>
            <a:ext cx="4096445" cy="299987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Параллелограмм 1"/>
          <p:cNvSpPr/>
          <p:nvPr/>
        </p:nvSpPr>
        <p:spPr>
          <a:xfrm>
            <a:off x="-1507005" y="-553455"/>
            <a:ext cx="6320589" cy="4114800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234452FA-E463-4BBF-A243-443B454479FB}"/>
              </a:ext>
            </a:extLst>
          </p:cNvPr>
          <p:cNvSpPr txBox="1"/>
          <p:nvPr/>
        </p:nvSpPr>
        <p:spPr>
          <a:xfrm>
            <a:off x="379503" y="128336"/>
            <a:ext cx="38706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«Увага! Лохотрон!»</a:t>
            </a:r>
            <a:endParaRPr lang="ru-RU" sz="4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Параллелограмм 3"/>
          <p:cNvSpPr/>
          <p:nvPr/>
        </p:nvSpPr>
        <p:spPr>
          <a:xfrm>
            <a:off x="3116717" y="3561348"/>
            <a:ext cx="2213810" cy="3296652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5" name="Picture 4" descr="P1137480">
            <a:extLst>
              <a:ext uri="{FF2B5EF4-FFF2-40B4-BE49-F238E27FC236}">
                <a16:creationId xmlns:a16="http://schemas.microsoft.com/office/drawing/2014/main" id="{7A315B76-5BE6-4215-A8E7-EA57B481C0A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45340" y="3561346"/>
            <a:ext cx="4395538" cy="32966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6" name="TextBox 15">
            <a:extLst>
              <a:ext uri="{FF2B5EF4-FFF2-40B4-BE49-F238E27FC236}">
                <a16:creationId xmlns:a16="http://schemas.microsoft.com/office/drawing/2014/main" id="{234452FA-E463-4BBF-A243-443B454479FB}"/>
              </a:ext>
            </a:extLst>
          </p:cNvPr>
          <p:cNvSpPr txBox="1"/>
          <p:nvPr/>
        </p:nvSpPr>
        <p:spPr>
          <a:xfrm>
            <a:off x="336520" y="1773900"/>
            <a:ext cx="3870695" cy="1446550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uk-UA" altLang="ru-RU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«Ряжені на Меланку»</a:t>
            </a:r>
            <a:endParaRPr lang="ru-RU" sz="4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Прямоугольный треугольник 5"/>
          <p:cNvSpPr/>
          <p:nvPr/>
        </p:nvSpPr>
        <p:spPr>
          <a:xfrm rot="10800000">
            <a:off x="9930062" y="-21564"/>
            <a:ext cx="2261937" cy="6879563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1" name="Picture 5" descr="29695558_2064495173838621_9065879145016983572_n">
            <a:extLst>
              <a:ext uri="{FF2B5EF4-FFF2-40B4-BE49-F238E27FC236}">
                <a16:creationId xmlns:a16="http://schemas.microsoft.com/office/drawing/2014/main" id="{8F47B918-787D-4AE5-BEC4-E53FB837E7D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99854" y="296781"/>
            <a:ext cx="2414346" cy="34330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4" descr="29683565_2064488513839287_4744803069822701503_n">
            <a:extLst>
              <a:ext uri="{FF2B5EF4-FFF2-40B4-BE49-F238E27FC236}">
                <a16:creationId xmlns:a16="http://schemas.microsoft.com/office/drawing/2014/main" id="{594CF4A3-3698-4E42-B3F8-CFBC977040C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49073" y="3619762"/>
            <a:ext cx="2213810" cy="31798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90566436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Объект 2">
            <a:extLst>
              <a:ext uri="{FF2B5EF4-FFF2-40B4-BE49-F238E27FC236}">
                <a16:creationId xmlns:a16="http://schemas.microsoft.com/office/drawing/2014/main" id="{DD02481C-1386-4016-86BA-F203F203EF5A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697596" y="198877"/>
            <a:ext cx="8085221" cy="4876799"/>
          </a:xfrm>
        </p:spPr>
        <p:txBody>
          <a:bodyPr>
            <a:normAutofit lnSpcReduction="10000"/>
          </a:bodyPr>
          <a:lstStyle/>
          <a:p>
            <a:r>
              <a:rPr lang="uk-UA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 с. Червона Кам’янка проживають талановиті люди. Вже не одне покоління є активними учасниками самодіяльного театру: постановки найрізноманітнішого змісту. Але головною залишається любов до української класики. Це є найважливішим у творені, як української культури, так і творення незалежної держави. Я відчуваю власну причетність, адже живу й виховуюсь в родині, що закохана в українську культуру, ділиться з нами(дітьми) власним талантом і ми, по мірі можливості долучаємося до прекрасного  світу української пісні та театру.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5" name="Прямоугольный треугольник 4"/>
          <p:cNvSpPr/>
          <p:nvPr/>
        </p:nvSpPr>
        <p:spPr>
          <a:xfrm flipV="1">
            <a:off x="0" y="10025"/>
            <a:ext cx="4010526" cy="6857999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sp>
        <p:nvSpPr>
          <p:cNvPr id="6" name="TextBox 5"/>
          <p:cNvSpPr txBox="1"/>
          <p:nvPr/>
        </p:nvSpPr>
        <p:spPr>
          <a:xfrm>
            <a:off x="0" y="737937"/>
            <a:ext cx="3172663" cy="70788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Висновки: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Заголовок 1">
            <a:extLst>
              <a:ext uri="{FF2B5EF4-FFF2-40B4-BE49-F238E27FC236}">
                <a16:creationId xmlns:a16="http://schemas.microsoft.com/office/drawing/2014/main" id="{7485F5FB-0F4E-42E6-8532-2FE9A0EDF15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345907" y="4291265"/>
            <a:ext cx="7329237" cy="1325563"/>
          </a:xfrm>
        </p:spPr>
        <p:txBody>
          <a:bodyPr/>
          <a:lstStyle/>
          <a:p>
            <a:r>
              <a:rPr lang="uk-UA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Використані джерела: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Объект 2">
            <a:extLst>
              <a:ext uri="{FF2B5EF4-FFF2-40B4-BE49-F238E27FC236}">
                <a16:creationId xmlns:a16="http://schemas.microsoft.com/office/drawing/2014/main" id="{A3EE8CBF-9553-4EA5-A97E-9DE6FEB3B5A5}"/>
              </a:ext>
            </a:extLst>
          </p:cNvPr>
          <p:cNvSpPr txBox="1">
            <a:spLocks/>
          </p:cNvSpPr>
          <p:nvPr/>
        </p:nvSpPr>
        <p:spPr>
          <a:xfrm>
            <a:off x="1787046" y="5292371"/>
            <a:ext cx="10404954" cy="19001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lnSpc>
                <a:spcPct val="150000"/>
              </a:lnSpc>
              <a:buFont typeface="Arial" panose="020B0604020202020204" pitchFamily="34" charset="0"/>
              <a:buNone/>
            </a:pP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1)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  <a:hlinkClick r:id="rId2">
                  <a:extLst>
                    <a:ext uri="{A12FA001-AC4F-418D-AE19-62706E023703}">
                      <ahyp:hlinkClr xmlns:ahyp="http://schemas.microsoft.com/office/drawing/2018/hyperlinkcolor" xmlns="" val="tx"/>
                    </a:ext>
                  </a:extLst>
                </a:hlinkClick>
              </a:rPr>
              <a:t>https://www.facebook.com/groups/406736066572300/media</a:t>
            </a: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/>
            </a:r>
            <a:b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</a:br>
            <a:r>
              <a:rPr lang="uk-UA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2) </a:t>
            </a:r>
            <a:r>
              <a:rPr lang="en-US" sz="16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https://www.facebook.com/profile.php?id=100008344749258&amp;sk=photos_by</a:t>
            </a:r>
            <a:endParaRPr lang="ru-RU" sz="16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290793522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Параллелограмм 2"/>
          <p:cNvSpPr/>
          <p:nvPr/>
        </p:nvSpPr>
        <p:spPr>
          <a:xfrm rot="10800000">
            <a:off x="1639295" y="1518952"/>
            <a:ext cx="38853807" cy="5138283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52714" y="394154"/>
            <a:ext cx="10515600" cy="1325563"/>
          </a:xfrm>
        </p:spPr>
        <p:txBody>
          <a:bodyPr/>
          <a:lstStyle/>
          <a:p>
            <a:pPr algn="ctr"/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Мета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завдання</a:t>
            </a:r>
            <a:r>
              <a:rPr 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досл</a:t>
            </a:r>
            <a:r>
              <a:rPr lang="uk-UA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ідження</a:t>
            </a:r>
            <a:endParaRPr 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2975018" y="1689299"/>
            <a:ext cx="4456705" cy="417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20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М</a:t>
            </a:r>
            <a:r>
              <a:rPr lang="ru-RU" sz="2000" b="1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ет</a:t>
            </a:r>
            <a:r>
              <a:rPr lang="uk-UA" sz="20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а:</a:t>
            </a:r>
            <a:r>
              <a:rPr lang="uk-UA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uk-UA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пізнати традиції аматорського театру в с. Червона Кам’янка, щоб зрозуміти прагнення моєї нової мами Слісаренко Л.В. брати участь у театральних дійствах. Розуміння значення аматорського театру в житті сільської громади, як неоціненного вкладу у розвиток української культури.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Заголовок 1"/>
          <p:cNvSpPr txBox="1">
            <a:spLocks/>
          </p:cNvSpPr>
          <p:nvPr/>
        </p:nvSpPr>
        <p:spPr>
          <a:xfrm>
            <a:off x="7636329" y="2103182"/>
            <a:ext cx="5040085" cy="4170589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just">
              <a:lnSpc>
                <a:spcPct val="150000"/>
              </a:lnSpc>
            </a:pPr>
            <a:r>
              <a:rPr lang="ru-RU" sz="2000" b="1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Конкретні</a:t>
            </a:r>
            <a:r>
              <a:rPr lang="ru-RU" sz="20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ru-RU" sz="2000" b="1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завдання</a:t>
            </a:r>
            <a:r>
              <a:rPr lang="uk-UA" sz="2000" b="1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r>
              <a:rPr lang="uk-UA" sz="20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effectLst/>
              <a:latin typeface="Arial Black" panose="020B0A0402010202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r>
              <a:rPr lang="uk-UA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Вивчення рукописів колишнього директора сільського БК </a:t>
            </a:r>
            <a:r>
              <a:rPr lang="uk-UA" sz="24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Пиндика</a:t>
            </a:r>
            <a:r>
              <a:rPr lang="uk-UA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Василя Сергійовича. Дослідження розшифрованих та виданих біографічних даних про </a:t>
            </a:r>
            <a:r>
              <a:rPr lang="uk-UA" sz="2400" b="0" i="0" dirty="0" err="1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Пиндика</a:t>
            </a:r>
            <a:r>
              <a:rPr lang="uk-UA" sz="2400" b="0" i="0" dirty="0">
                <a:solidFill>
                  <a:schemeClr val="tx1">
                    <a:lumMod val="65000"/>
                    <a:lumOff val="35000"/>
                  </a:schemeClr>
                </a:solidFill>
                <a:effectLst/>
                <a:latin typeface="Arial Black" panose="020B0A0402010202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 Василя Сергійовича, одного з перших засновників сільського драмтеатру с. Червона Кам’янка. Знайомство з репертуаром театру сьогодні.</a:t>
            </a:r>
            <a:endParaRPr lang="ru-RU" sz="2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884130377"/>
      </p:ext>
    </p:extLst>
  </p:cSld>
  <p:clrMapOvr>
    <a:masterClrMapping/>
  </p:clrMapOvr>
  <p:transition spd="slow">
    <p:push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3" presetClass="path" presetSubtype="0" accel="50000" decel="5000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91667E-6 1.11022E-16 L 0.52747 -0.00324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6367" y="-16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1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араллелограмм 5"/>
          <p:cNvSpPr/>
          <p:nvPr/>
        </p:nvSpPr>
        <p:spPr>
          <a:xfrm rot="10800000">
            <a:off x="-3794836" y="-43544"/>
            <a:ext cx="7794171" cy="6876740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/>
          </a:p>
        </p:txBody>
      </p:sp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7965F449-379E-4512-AA5E-57C20B6456DF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501632" y="2166751"/>
            <a:ext cx="5717996" cy="4380285"/>
          </a:xfrm>
          <a:prstGeom prst="rect">
            <a:avLst/>
          </a:prstGeom>
        </p:spPr>
      </p:pic>
      <p:sp>
        <p:nvSpPr>
          <p:cNvPr id="12" name="Текст 9"/>
          <p:cNvSpPr txBox="1">
            <a:spLocks/>
          </p:cNvSpPr>
          <p:nvPr/>
        </p:nvSpPr>
        <p:spPr>
          <a:xfrm>
            <a:off x="8087519" y="1681163"/>
            <a:ext cx="270510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3" name="Объект 10"/>
          <p:cNvSpPr txBox="1">
            <a:spLocks/>
          </p:cNvSpPr>
          <p:nvPr/>
        </p:nvSpPr>
        <p:spPr>
          <a:xfrm>
            <a:off x="8087519" y="2505075"/>
            <a:ext cx="270510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sp>
        <p:nvSpPr>
          <p:cNvPr id="15" name="Текст 9"/>
          <p:cNvSpPr txBox="1">
            <a:spLocks/>
          </p:cNvSpPr>
          <p:nvPr/>
        </p:nvSpPr>
        <p:spPr>
          <a:xfrm>
            <a:off x="8087520" y="1690688"/>
            <a:ext cx="2705100" cy="823912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marL="0" indent="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None/>
              <a:defRPr sz="24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20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8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600" b="1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/>
          </a:p>
        </p:txBody>
      </p:sp>
      <p:sp>
        <p:nvSpPr>
          <p:cNvPr id="16" name="Объект 10"/>
          <p:cNvSpPr txBox="1">
            <a:spLocks/>
          </p:cNvSpPr>
          <p:nvPr/>
        </p:nvSpPr>
        <p:spPr>
          <a:xfrm>
            <a:off x="8087520" y="2514600"/>
            <a:ext cx="2705100" cy="368458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endParaRPr lang="ru-RU" dirty="0"/>
          </a:p>
        </p:txBody>
      </p:sp>
      <p:pic>
        <p:nvPicPr>
          <p:cNvPr id="18" name="Рисунок 17">
            <a:extLst>
              <a:ext uri="{FF2B5EF4-FFF2-40B4-BE49-F238E27FC236}">
                <a16:creationId xmlns:a16="http://schemas.microsoft.com/office/drawing/2014/main" id="{24CD3DC3-E6DD-4777-A890-B8C809755BBD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3625"/>
          <a:stretch/>
        </p:blipFill>
        <p:spPr>
          <a:xfrm>
            <a:off x="7532914" y="87083"/>
            <a:ext cx="4659086" cy="6872207"/>
          </a:xfrm>
          <a:prstGeom prst="rect">
            <a:avLst/>
          </a:prstGeom>
        </p:spPr>
      </p:pic>
      <p:pic>
        <p:nvPicPr>
          <p:cNvPr id="14" name="Рисунок 13">
            <a:extLst>
              <a:ext uri="{FF2B5EF4-FFF2-40B4-BE49-F238E27FC236}">
                <a16:creationId xmlns:a16="http://schemas.microsoft.com/office/drawing/2014/main" id="{8C330627-C880-42E2-B489-C98E972469A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0208" y="-99776"/>
            <a:ext cx="3937018" cy="3519488"/>
          </a:xfrm>
          <a:prstGeom prst="rect">
            <a:avLst/>
          </a:prstGeom>
          <a:scene3d>
            <a:camera prst="orthographicFront">
              <a:rot lat="0" lon="0" rev="0"/>
            </a:camera>
            <a:lightRig rig="threePt" dir="t"/>
          </a:scene3d>
        </p:spPr>
      </p:pic>
      <p:sp>
        <p:nvSpPr>
          <p:cNvPr id="17" name="TextBox 16">
            <a:extLst>
              <a:ext uri="{FF2B5EF4-FFF2-40B4-BE49-F238E27FC236}">
                <a16:creationId xmlns:a16="http://schemas.microsoft.com/office/drawing/2014/main" id="{8A6F24A8-2B91-4417-A0DB-19209080AFA5}"/>
              </a:ext>
            </a:extLst>
          </p:cNvPr>
          <p:cNvSpPr txBox="1"/>
          <p:nvPr/>
        </p:nvSpPr>
        <p:spPr>
          <a:xfrm>
            <a:off x="102251" y="143315"/>
            <a:ext cx="5625449" cy="212365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Слісаренко Л. В. </a:t>
            </a:r>
          </a:p>
          <a:p>
            <a:r>
              <a:rPr lang="uk-UA" sz="4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 сценічних образах</a:t>
            </a:r>
            <a:endParaRPr lang="ru-RU" sz="44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21720264-18AD-4B8E-883E-530DF35C4ABB}"/>
              </a:ext>
            </a:extLst>
          </p:cNvPr>
          <p:cNvSpPr txBox="1"/>
          <p:nvPr/>
        </p:nvSpPr>
        <p:spPr>
          <a:xfrm>
            <a:off x="4616782" y="3693654"/>
            <a:ext cx="2500556" cy="52322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sz="2800" b="1" dirty="0">
                <a:solidFill>
                  <a:schemeClr val="bg1"/>
                </a:solidFill>
              </a:rPr>
              <a:t>«Жив-був пес»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949691F-2C6A-43F6-9787-28D1DF617026}"/>
              </a:ext>
            </a:extLst>
          </p:cNvPr>
          <p:cNvSpPr txBox="1"/>
          <p:nvPr/>
        </p:nvSpPr>
        <p:spPr>
          <a:xfrm>
            <a:off x="8087518" y="5971054"/>
            <a:ext cx="349720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3200" b="1" dirty="0">
                <a:solidFill>
                  <a:schemeClr val="bg1"/>
                </a:solidFill>
              </a:rPr>
              <a:t>«Станція»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42025998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0.25 0 E" pathEditMode="relative" ptsTypes="">
                                      <p:cBhvr>
                                        <p:cTn id="6" dur="2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4" descr="Изображение">
            <a:extLst>
              <a:ext uri="{FF2B5EF4-FFF2-40B4-BE49-F238E27FC236}">
                <a16:creationId xmlns:a16="http://schemas.microsoft.com/office/drawing/2014/main" id="{209348E2-8979-4B18-B69E-BB648C779DB0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808" r="1668"/>
          <a:stretch/>
        </p:blipFill>
        <p:spPr bwMode="auto">
          <a:xfrm>
            <a:off x="530846" y="2892602"/>
            <a:ext cx="4405110" cy="3328427"/>
          </a:xfrm>
          <a:prstGeom prst="rect">
            <a:avLst/>
          </a:prstGeom>
          <a:noFill/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10" name="TextBox 9"/>
          <p:cNvSpPr txBox="1"/>
          <p:nvPr/>
        </p:nvSpPr>
        <p:spPr>
          <a:xfrm flipH="1">
            <a:off x="530846" y="-228878"/>
            <a:ext cx="36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altLang="ru-RU" sz="4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«Известия»</a:t>
            </a:r>
            <a:endParaRPr lang="ru-RU" sz="40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530846" y="1331862"/>
            <a:ext cx="3601104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alt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Газета </a:t>
            </a:r>
            <a:r>
              <a:rPr lang="ru-RU" alt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Олександрійського</a:t>
            </a:r>
            <a:r>
              <a:rPr lang="ru-RU" alt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b="1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повітового</a:t>
            </a:r>
            <a:r>
              <a:rPr lang="ru-RU" altLang="ru-RU" sz="2000" b="1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земства за 26.04 1916 року</a:t>
            </a:r>
            <a:endParaRPr lang="ru-RU" sz="20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Содержимое 2">
            <a:extLst>
              <a:ext uri="{FF2B5EF4-FFF2-40B4-BE49-F238E27FC236}">
                <a16:creationId xmlns:a16="http://schemas.microsoft.com/office/drawing/2014/main" id="{FF05D230-F893-42DE-84AF-FD01694E3D2F}"/>
              </a:ext>
            </a:extLst>
          </p:cNvPr>
          <p:cNvSpPr txBox="1">
            <a:spLocks noChangeArrowheads="1"/>
          </p:cNvSpPr>
          <p:nvPr/>
        </p:nvSpPr>
        <p:spPr>
          <a:xfrm>
            <a:off x="5049431" y="505728"/>
            <a:ext cx="6709431" cy="6069244"/>
          </a:xfrm>
          <a:prstGeom prst="rect">
            <a:avLst/>
          </a:prstGeom>
        </p:spPr>
        <p:txBody>
          <a:bodyPr/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>
              <a:lnSpc>
                <a:spcPct val="100000"/>
              </a:lnSpc>
              <a:buFontTx/>
              <a:buNone/>
            </a:pPr>
            <a:r>
              <a:rPr lang="ru-RU" altLang="ru-RU" sz="2000" b="1" dirty="0"/>
              <a:t>    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«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Місцеві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активісти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драматичного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мистецтва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містечка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Червона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Кам’янка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переважно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із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місцевих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педагогів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дали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дві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вистави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для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милосердя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ранених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в час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війни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.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Завідуючий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першої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земської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школи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Гаценко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С</a:t>
            </a:r>
            <a:r>
              <a:rPr lang="uk-UA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ергій</a:t>
            </a:r>
            <a:r>
              <a:rPr lang="uk-UA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Ф</a:t>
            </a:r>
            <a:r>
              <a:rPr lang="uk-UA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едорович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дякуючи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праці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енергії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і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досвіду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якого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вистави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мали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великий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успіх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. Театр не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міг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вмістити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всіх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бажаючих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. Участь брали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вихованець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Одеської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консерваторії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Грабовський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учителька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Ракуленко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.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Лісничий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Прижибора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подякував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розпорядчика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вистави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та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учасників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». У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цій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же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газеті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від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3.05.1916 року говориться,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що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організатор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театральних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вистав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Гаценко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С.Ф.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дякує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uk-UA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місцевому поміщику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Ф.Ф.Півняку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за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пожертвування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на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обладнання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театру. Тут же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вказується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,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що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у фонд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милосердя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перераховано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208 </a:t>
            </a:r>
            <a:r>
              <a:rPr lang="ru-RU" altLang="ru-RU" sz="2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крб</a:t>
            </a:r>
            <a:r>
              <a:rPr lang="ru-RU" altLang="ru-RU" sz="2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. 78 коп.</a:t>
            </a:r>
          </a:p>
          <a:p>
            <a:endParaRPr lang="ru-RU" altLang="ru-RU" sz="2000" dirty="0"/>
          </a:p>
        </p:txBody>
      </p:sp>
      <p:pic>
        <p:nvPicPr>
          <p:cNvPr id="14" name="Picture 4" descr="IMG">
            <a:extLst>
              <a:ext uri="{FF2B5EF4-FFF2-40B4-BE49-F238E27FC236}">
                <a16:creationId xmlns:a16="http://schemas.microsoft.com/office/drawing/2014/main" id="{31832029-8A21-4E5C-A12E-1A8037F16C8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print">
            <a:lum bright="12000" contrast="18000"/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5507" r="2857"/>
          <a:stretch/>
        </p:blipFill>
        <p:spPr bwMode="auto">
          <a:xfrm>
            <a:off x="401053" y="2655302"/>
            <a:ext cx="4648377" cy="3697372"/>
          </a:xfrm>
          <a:prstGeom prst="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55000" dist="18000" dir="5400000" algn="tl" rotWithShape="0">
              <a:srgbClr val="000000">
                <a:alpha val="40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sp>
        <p:nvSpPr>
          <p:cNvPr id="15" name="TextBox 14"/>
          <p:cNvSpPr txBox="1"/>
          <p:nvPr/>
        </p:nvSpPr>
        <p:spPr>
          <a:xfrm>
            <a:off x="721895" y="5887453"/>
            <a:ext cx="7553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uk-UA" dirty="0">
                <a:solidFill>
                  <a:schemeClr val="bg2">
                    <a:lumMod val="25000"/>
                  </a:schemeClr>
                </a:solidFill>
                <a:latin typeface="Arial Black" panose="020B0A04020102020204" pitchFamily="34" charset="0"/>
              </a:rPr>
              <a:t>нині</a:t>
            </a:r>
            <a:endParaRPr lang="ru-RU" dirty="0">
              <a:solidFill>
                <a:schemeClr val="bg2">
                  <a:lumMod val="2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7347140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0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2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2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3" fill="hold">
                            <p:stCondLst>
                              <p:cond delay="1000"/>
                            </p:stCondLst>
                            <p:childTnLst>
                              <p:par>
                                <p:cTn id="24" presetID="16" presetClass="entr" presetSubtype="21" fill="hold" nodeType="after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7" presetID="16" presetClass="entr" presetSubtype="21" fill="hold" grpId="0" nodeType="withEffect">
                                  <p:stCondLst>
                                    <p:cond delay="100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3" grpId="0"/>
      <p:bldP spid="15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Rectangle 2">
            <a:extLst>
              <a:ext uri="{FF2B5EF4-FFF2-40B4-BE49-F238E27FC236}">
                <a16:creationId xmlns:a16="http://schemas.microsoft.com/office/drawing/2014/main" id="{9D60C8A5-9245-4675-8C65-A61D12F20CD9}"/>
              </a:ext>
            </a:extLst>
          </p:cNvPr>
          <p:cNvSpPr txBox="1">
            <a:spLocks noChangeArrowheads="1"/>
          </p:cNvSpPr>
          <p:nvPr/>
        </p:nvSpPr>
        <p:spPr>
          <a:xfrm>
            <a:off x="622300" y="164410"/>
            <a:ext cx="6596209" cy="830650"/>
          </a:xfrm>
          <a:prstGeom prst="rect">
            <a:avLst/>
          </a:prstGeom>
        </p:spPr>
        <p:txBody>
          <a:bodyPr/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Засновники театру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grpSp>
        <p:nvGrpSpPr>
          <p:cNvPr id="17" name="Группа 16"/>
          <p:cNvGrpSpPr/>
          <p:nvPr/>
        </p:nvGrpSpPr>
        <p:grpSpPr>
          <a:xfrm>
            <a:off x="622300" y="956508"/>
            <a:ext cx="18571715" cy="5676029"/>
            <a:chOff x="277142" y="1005726"/>
            <a:chExt cx="21113973" cy="8150682"/>
          </a:xfrm>
        </p:grpSpPr>
        <p:sp>
          <p:nvSpPr>
            <p:cNvPr id="15" name="Скругленный прямоугольник 14"/>
            <p:cNvSpPr/>
            <p:nvPr/>
          </p:nvSpPr>
          <p:spPr>
            <a:xfrm>
              <a:off x="15810551" y="1005726"/>
              <a:ext cx="5580564" cy="66233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3" name="Скругленный прямоугольник 12"/>
            <p:cNvSpPr/>
            <p:nvPr/>
          </p:nvSpPr>
          <p:spPr>
            <a:xfrm>
              <a:off x="3941640" y="1108897"/>
              <a:ext cx="3598149" cy="66233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2" name="Скругленный прямоугольник 11"/>
            <p:cNvSpPr/>
            <p:nvPr/>
          </p:nvSpPr>
          <p:spPr>
            <a:xfrm>
              <a:off x="8214187" y="1108897"/>
              <a:ext cx="3123784" cy="66233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sp>
          <p:nvSpPr>
            <p:cNvPr id="11" name="Скругленный прямоугольник 10"/>
            <p:cNvSpPr/>
            <p:nvPr/>
          </p:nvSpPr>
          <p:spPr>
            <a:xfrm>
              <a:off x="277142" y="1108898"/>
              <a:ext cx="3123784" cy="6623397"/>
            </a:xfrm>
            <a:prstGeom prst="roundRect">
              <a:avLst/>
            </a:prstGeom>
            <a:solidFill>
              <a:schemeClr val="bg1">
                <a:lumMod val="8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  <p:pic>
          <p:nvPicPr>
            <p:cNvPr id="2" name="Picture 4" descr="IMG0818A">
              <a:extLst>
                <a:ext uri="{FF2B5EF4-FFF2-40B4-BE49-F238E27FC236}">
                  <a16:creationId xmlns:a16="http://schemas.microsoft.com/office/drawing/2014/main" id="{D74E3841-E66A-45D7-8510-308382C7032D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6194614" y="2305963"/>
              <a:ext cx="4812437" cy="400341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4" name="Picture 5" descr="Пиндик В">
              <a:extLst>
                <a:ext uri="{FF2B5EF4-FFF2-40B4-BE49-F238E27FC236}">
                  <a16:creationId xmlns:a16="http://schemas.microsoft.com/office/drawing/2014/main" id="{B9E82DB4-6229-4F55-9FC9-1508C6DCFEC4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357741" y="2301164"/>
              <a:ext cx="2802829" cy="400341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5" name="Picture 6" descr="Рисунок1">
              <a:extLst>
                <a:ext uri="{FF2B5EF4-FFF2-40B4-BE49-F238E27FC236}">
                  <a16:creationId xmlns:a16="http://schemas.microsoft.com/office/drawing/2014/main" id="{2B5B4ECA-12B7-4655-B4DE-0632B806A619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81499" y="2325473"/>
              <a:ext cx="2658250" cy="398390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6" name="Picture 5" descr="hjjjiu">
              <a:extLst>
                <a:ext uri="{FF2B5EF4-FFF2-40B4-BE49-F238E27FC236}">
                  <a16:creationId xmlns:a16="http://schemas.microsoft.com/office/drawing/2014/main" id="{CCDA6917-0229-40EA-A92B-ABDF73786E6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1012410" y="5837277"/>
              <a:ext cx="2099761" cy="3319131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7" name="Picture 4" descr="Рисунок2">
              <a:extLst>
                <a:ext uri="{FF2B5EF4-FFF2-40B4-BE49-F238E27FC236}">
                  <a16:creationId xmlns:a16="http://schemas.microsoft.com/office/drawing/2014/main" id="{8A0ED481-1BAA-4D92-9AB9-CE239B01E3CE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4106837" y="2354734"/>
              <a:ext cx="3296021" cy="4025674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8" name="TextBox 7"/>
            <p:cNvSpPr txBox="1"/>
            <p:nvPr/>
          </p:nvSpPr>
          <p:spPr>
            <a:xfrm>
              <a:off x="625641" y="1474201"/>
              <a:ext cx="2514108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uk-UA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Пиндик</a:t>
              </a:r>
              <a:r>
                <a:rPr lang="uk-UA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 В.С.</a:t>
              </a:r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9" name="TextBox 8"/>
            <p:cNvSpPr txBox="1"/>
            <p:nvPr/>
          </p:nvSpPr>
          <p:spPr>
            <a:xfrm>
              <a:off x="8605015" y="1474199"/>
              <a:ext cx="233269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Лисисй</a:t>
              </a:r>
              <a:r>
                <a:rPr lang="uk-UA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 М.С.</a:t>
              </a:r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4253625" y="1474200"/>
              <a:ext cx="2722220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Мезенцев М.Г.</a:t>
              </a:r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endParaRPr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17434487" y="1425012"/>
              <a:ext cx="2056973" cy="461665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uk-UA" sz="2400" dirty="0" err="1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Бутенко</a:t>
              </a:r>
              <a:r>
                <a:rPr lang="uk-UA" sz="2400" dirty="0">
                  <a:solidFill>
                    <a:schemeClr val="tx1">
                      <a:lumMod val="65000"/>
                      <a:lumOff val="35000"/>
                    </a:schemeClr>
                  </a:solidFill>
                  <a:latin typeface="Arial Black" panose="020B0A04020102020204" pitchFamily="34" charset="0"/>
                </a:rPr>
                <a:t> О.</a:t>
              </a:r>
              <a:endParaRPr lang="ru-RU" sz="24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endParaRPr>
            </a:p>
          </p:txBody>
        </p:sp>
      </p:grpSp>
      <p:pic>
        <p:nvPicPr>
          <p:cNvPr id="18" name="Picture 5" descr="12df">
            <a:extLst>
              <a:ext uri="{FF2B5EF4-FFF2-40B4-BE49-F238E27FC236}">
                <a16:creationId xmlns:a16="http://schemas.microsoft.com/office/drawing/2014/main" id="{DBD7E85C-AE26-4282-88FE-963F16B81D97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091" y="4433200"/>
            <a:ext cx="2471587" cy="227151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9" name="Picture 4" descr="IMG0814A">
            <a:extLst>
              <a:ext uri="{FF2B5EF4-FFF2-40B4-BE49-F238E27FC236}">
                <a16:creationId xmlns:a16="http://schemas.microsoft.com/office/drawing/2014/main" id="{3B10A3F7-294E-4022-A2BC-26510476B0C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3347" y="4617392"/>
            <a:ext cx="2281489" cy="214142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Rectangle 2">
            <a:extLst>
              <a:ext uri="{FF2B5EF4-FFF2-40B4-BE49-F238E27FC236}">
                <a16:creationId xmlns:a16="http://schemas.microsoft.com/office/drawing/2014/main" id="{0E2D686B-B5F9-48D2-8379-8070BC643AB8}"/>
              </a:ext>
            </a:extLst>
          </p:cNvPr>
          <p:cNvSpPr txBox="1">
            <a:spLocks noChangeArrowheads="1"/>
          </p:cNvSpPr>
          <p:nvPr/>
        </p:nvSpPr>
        <p:spPr>
          <a:xfrm>
            <a:off x="8299810" y="72359"/>
            <a:ext cx="3530326" cy="1110047"/>
          </a:xfrm>
          <a:prstGeom prst="rect">
            <a:avLst/>
          </a:prstGeom>
        </p:spPr>
        <p:txBody>
          <a:bodyPr>
            <a:normAutofit fontScale="90000" lnSpcReduction="10000"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Світлини з архіву: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034E0236-07AF-4C9E-B685-01D9C27D9F86}"/>
              </a:ext>
            </a:extLst>
          </p:cNvPr>
          <p:cNvSpPr txBox="1"/>
          <p:nvPr/>
        </p:nvSpPr>
        <p:spPr>
          <a:xfrm>
            <a:off x="3017858" y="4959944"/>
            <a:ext cx="4638257" cy="184665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Ось </a:t>
            </a:r>
            <a:r>
              <a:rPr lang="ru-RU" alt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одіну</a:t>
            </a: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коралі</a:t>
            </a: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й </a:t>
            </a:r>
            <a:r>
              <a:rPr lang="ru-RU" alt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намисто</a:t>
            </a: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Що</a:t>
            </a: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на </a:t>
            </a:r>
            <a:r>
              <a:rPr lang="ru-RU" alt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сонці</a:t>
            </a: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блищать</a:t>
            </a: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, як роса. ...</a:t>
            </a:r>
          </a:p>
          <a:p>
            <a:pPr>
              <a:lnSpc>
                <a:spcPct val="80000"/>
              </a:lnSpc>
            </a:pP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У степах </a:t>
            </a:r>
            <a:r>
              <a:rPr lang="ru-RU" alt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променистих</a:t>
            </a: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і </a:t>
            </a:r>
            <a:r>
              <a:rPr lang="ru-RU" alt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чистих</a:t>
            </a:r>
            <a:endParaRPr lang="ru-RU" alt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>
              <a:lnSpc>
                <a:spcPct val="80000"/>
              </a:lnSpc>
            </a:pPr>
            <a:r>
              <a:rPr lang="ru-RU" alt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Розцвіта</a:t>
            </a: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</a:t>
            </a:r>
            <a:r>
              <a:rPr lang="ru-RU" altLang="ru-RU" sz="2400" b="1" dirty="0" err="1">
                <a:solidFill>
                  <a:schemeClr val="tx1">
                    <a:lumMod val="65000"/>
                    <a:lumOff val="35000"/>
                  </a:schemeClr>
                </a:solidFill>
              </a:rPr>
              <a:t>України</a:t>
            </a:r>
            <a:r>
              <a:rPr lang="ru-RU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краса.</a:t>
            </a:r>
            <a:endParaRPr lang="uk-UA" alt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pPr algn="ctr">
              <a:lnSpc>
                <a:spcPct val="80000"/>
              </a:lnSpc>
            </a:pPr>
            <a:r>
              <a:rPr lang="uk-UA" altLang="ru-RU" sz="2400" b="1" dirty="0">
                <a:solidFill>
                  <a:schemeClr val="tx1">
                    <a:lumMod val="65000"/>
                    <a:lumOff val="35000"/>
                  </a:schemeClr>
                </a:solidFill>
              </a:rPr>
              <a:t>                                  О. Тараненко</a:t>
            </a:r>
            <a:endParaRPr lang="ru-RU" altLang="ru-RU" sz="2400" b="1" dirty="0">
              <a:solidFill>
                <a:schemeClr val="tx1">
                  <a:lumMod val="65000"/>
                  <a:lumOff val="35000"/>
                </a:schemeClr>
              </a:solidFill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422312372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875E-6 2.96296E-6 L -0.94414 0.01365 " pathEditMode="relative" rAng="0" ptsTypes="AA">
                                      <p:cBhvr>
                                        <p:cTn id="6" dur="2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47214" y="671"/>
                                    </p:animMotion>
                                  </p:childTnLst>
                                </p:cTn>
                              </p:par>
                              <p:par>
                                <p:cTn id="7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2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-533400" y="-304800"/>
            <a:ext cx="8915400" cy="2164080"/>
          </a:xfrm>
          <a:prstGeom prst="parallelogram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9218" name="Rectangle 2">
            <a:extLst>
              <a:ext uri="{FF2B5EF4-FFF2-40B4-BE49-F238E27FC236}">
                <a16:creationId xmlns:a16="http://schemas.microsoft.com/office/drawing/2014/main" id="{B001F78B-2B12-4749-85A5-7118964FCBF1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178021" y="437335"/>
            <a:ext cx="8341138" cy="1341755"/>
          </a:xfrm>
        </p:spPr>
        <p:txBody>
          <a:bodyPr/>
          <a:lstStyle/>
          <a:p>
            <a:pPr eaLnBrk="1" hangingPunct="1"/>
            <a:r>
              <a:rPr lang="uk-UA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Театрали 30-х рр. ХХ ст.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9220" name="Picture 4" descr="11206117_1645958749025601_8761948781200670163_n">
            <a:extLst>
              <a:ext uri="{FF2B5EF4-FFF2-40B4-BE49-F238E27FC236}">
                <a16:creationId xmlns:a16="http://schemas.microsoft.com/office/drawing/2014/main" id="{FC37CADB-F5EE-4F16-88FB-1E8897FB6DE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4702" y="2279367"/>
            <a:ext cx="5643657" cy="424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" name="Picture 4" descr="IMG0812A">
            <a:extLst>
              <a:ext uri="{FF2B5EF4-FFF2-40B4-BE49-F238E27FC236}">
                <a16:creationId xmlns:a16="http://schemas.microsoft.com/office/drawing/2014/main" id="{99BA2261-9C64-4419-8C2F-268FCA2E0290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31280" y="2279367"/>
            <a:ext cx="4482988" cy="42445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 descr="IMG0817A">
            <a:extLst>
              <a:ext uri="{FF2B5EF4-FFF2-40B4-BE49-F238E27FC236}">
                <a16:creationId xmlns:a16="http://schemas.microsoft.com/office/drawing/2014/main" id="{BAB563CD-0D35-460A-8F5E-DEDD0C705B6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19159" y="100684"/>
            <a:ext cx="2270489" cy="2015059"/>
          </a:xfrm>
          <a:prstGeom prst="rect">
            <a:avLst/>
          </a:prstGeom>
          <a:noFill/>
        </p:spPr>
      </p:pic>
    </p:spTree>
    <p:extLst>
      <p:ext uri="{BB962C8B-B14F-4D97-AF65-F5344CB8AC3E}">
        <p14:creationId xmlns:p14="http://schemas.microsoft.com/office/powerpoint/2010/main" val="3118657170"/>
      </p:ext>
    </p:extLst>
  </p:cSld>
  <p:clrMapOvr>
    <a:masterClrMapping/>
  </p:clrMapOvr>
  <p:transition spd="slow">
    <p:push dir="d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500"/>
                            </p:stCondLst>
                            <p:childTnLst>
                              <p:par>
                                <p:cTn id="10" presetID="2" presetClass="entr" presetSubtype="1" decel="10000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92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4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2" presetClass="entr" presetSubtype="2" decel="10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2" presetID="2" presetClass="entr" presetSubtype="8" decel="36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92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92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араллелограмм 3"/>
          <p:cNvSpPr/>
          <p:nvPr/>
        </p:nvSpPr>
        <p:spPr>
          <a:xfrm>
            <a:off x="-868680" y="-325358"/>
            <a:ext cx="8583029" cy="2303642"/>
          </a:xfrm>
          <a:prstGeom prst="parallelogram">
            <a:avLst/>
          </a:prstGeom>
          <a:solidFill>
            <a:schemeClr val="bg2"/>
          </a:solidFill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0" name="Объект 4">
            <a:extLst>
              <a:ext uri="{FF2B5EF4-FFF2-40B4-BE49-F238E27FC236}">
                <a16:creationId xmlns:a16="http://schemas.microsoft.com/office/drawing/2014/main" id="{F1E94D22-C7A2-4CF0-BF01-AD495B0806F6}"/>
              </a:ext>
            </a:extLst>
          </p:cNvPr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913701" y="-1087315"/>
            <a:ext cx="4735741" cy="6314322"/>
          </a:xfrm>
          <a:prstGeom prst="rect">
            <a:avLst/>
          </a:prstGeom>
        </p:spPr>
      </p:pic>
      <p:pic>
        <p:nvPicPr>
          <p:cNvPr id="11268" name="Picture 4" descr="IMG0822A">
            <a:extLst>
              <a:ext uri="{FF2B5EF4-FFF2-40B4-BE49-F238E27FC236}">
                <a16:creationId xmlns:a16="http://schemas.microsoft.com/office/drawing/2014/main" id="{BFF8B8DC-445D-448A-94B3-76B11D4BEE4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704748" y="1609361"/>
            <a:ext cx="4195763" cy="273480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269" name="Picture 5" descr="IMG0821A">
            <a:extLst>
              <a:ext uri="{FF2B5EF4-FFF2-40B4-BE49-F238E27FC236}">
                <a16:creationId xmlns:a16="http://schemas.microsoft.com/office/drawing/2014/main" id="{FA1DEA52-8DDB-4160-ADF6-78E73127248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79397" y="4214584"/>
            <a:ext cx="3145060" cy="269166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Рисунок 6">
            <a:extLst>
              <a:ext uri="{FF2B5EF4-FFF2-40B4-BE49-F238E27FC236}">
                <a16:creationId xmlns:a16="http://schemas.microsoft.com/office/drawing/2014/main" id="{66146305-2EFC-48E1-99AA-A2B12DA1B07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6677219" y="1391469"/>
            <a:ext cx="3932237" cy="7097325"/>
          </a:xfrm>
          <a:prstGeom prst="rect">
            <a:avLst/>
          </a:prstGeom>
        </p:spPr>
      </p:pic>
      <p:pic>
        <p:nvPicPr>
          <p:cNvPr id="8" name="Объект 5">
            <a:extLst>
              <a:ext uri="{FF2B5EF4-FFF2-40B4-BE49-F238E27FC236}">
                <a16:creationId xmlns:a16="http://schemas.microsoft.com/office/drawing/2014/main" id="{E0F05B7D-4DC4-4B11-821B-960E4B2A37E5}"/>
              </a:ext>
            </a:extLst>
          </p:cNvPr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4225021" y="532080"/>
            <a:ext cx="2404168" cy="4274076"/>
          </a:xfrm>
          <a:prstGeom prst="rect">
            <a:avLst/>
          </a:prstGeom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C385500D-0718-4DAC-9C63-6EE445A77C7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2724119" y="3871203"/>
            <a:ext cx="3218171" cy="3218171"/>
          </a:xfrm>
        </p:spPr>
      </p:pic>
      <p:sp>
        <p:nvSpPr>
          <p:cNvPr id="11266" name="Rectangle 2">
            <a:extLst>
              <a:ext uri="{FF2B5EF4-FFF2-40B4-BE49-F238E27FC236}">
                <a16:creationId xmlns:a16="http://schemas.microsoft.com/office/drawing/2014/main" id="{8D220465-3797-4819-A75B-3A035CDF707A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20040" y="163681"/>
            <a:ext cx="10515600" cy="1325563"/>
          </a:xfrm>
        </p:spPr>
        <p:txBody>
          <a:bodyPr>
            <a:normAutofit/>
          </a:bodyPr>
          <a:lstStyle/>
          <a:p>
            <a:pPr eaLnBrk="1" hangingPunct="1"/>
            <a:r>
              <a:rPr lang="uk-UA" altLang="ru-RU" sz="40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Рукописи  </a:t>
            </a:r>
            <a:r>
              <a:rPr lang="uk-UA" altLang="ru-RU" sz="40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В.С.Пиндика</a:t>
            </a:r>
            <a:endParaRPr lang="ru-RU" altLang="ru-RU" sz="40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85766077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>
            <a:extLst>
              <a:ext uri="{FF2B5EF4-FFF2-40B4-BE49-F238E27FC236}">
                <a16:creationId xmlns:a16="http://schemas.microsoft.com/office/drawing/2014/main" id="{ABAF137D-E448-4E00-AB03-6D33C682188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4378" y="192504"/>
            <a:ext cx="5005137" cy="643288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5678907" y="192505"/>
            <a:ext cx="5317068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Застеба</a:t>
            </a:r>
            <a:r>
              <a:rPr lang="uk-U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М.І. не лише зумів розшифрувати частину рукописів, а й видав книгу спогадів </a:t>
            </a:r>
            <a:r>
              <a:rPr lang="uk-UA" sz="2800" dirty="0" err="1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Пиндика</a:t>
            </a:r>
            <a:r>
              <a:rPr lang="uk-UA" sz="2800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 В.С.</a:t>
            </a:r>
            <a:endParaRPr lang="ru-RU" sz="2800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ый треугольник 6"/>
          <p:cNvSpPr/>
          <p:nvPr/>
        </p:nvSpPr>
        <p:spPr>
          <a:xfrm flipH="1">
            <a:off x="10058400" y="0"/>
            <a:ext cx="2133600" cy="6858000"/>
          </a:xfrm>
          <a:prstGeom prst="rtTriangle">
            <a:avLst/>
          </a:prstGeom>
          <a:solidFill>
            <a:schemeClr val="bg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 rotWithShape="1">
          <a:blip r:embed="rId3"/>
          <a:srcRect l="10490" t="9683" r="12918" b="9263"/>
          <a:stretch/>
        </p:blipFill>
        <p:spPr>
          <a:xfrm>
            <a:off x="367871" y="2956142"/>
            <a:ext cx="2674609" cy="3684301"/>
          </a:xfrm>
          <a:prstGeom prst="rect">
            <a:avLst/>
          </a:prstGeom>
        </p:spPr>
      </p:pic>
      <p:pic>
        <p:nvPicPr>
          <p:cNvPr id="3" name="Рисунок 2">
            <a:extLst>
              <a:ext uri="{FF2B5EF4-FFF2-40B4-BE49-F238E27FC236}">
                <a16:creationId xmlns:a16="http://schemas.microsoft.com/office/drawing/2014/main" id="{C6DDD2CB-9873-4EAA-AFFD-DDC13795A862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80462" y="2822388"/>
            <a:ext cx="2882330" cy="3843107"/>
          </a:xfrm>
          <a:prstGeom prst="rect">
            <a:avLst/>
          </a:prstGeom>
        </p:spPr>
      </p:pic>
      <p:pic>
        <p:nvPicPr>
          <p:cNvPr id="11" name="Рисунок 10">
            <a:extLst>
              <a:ext uri="{FF2B5EF4-FFF2-40B4-BE49-F238E27FC236}">
                <a16:creationId xmlns:a16="http://schemas.microsoft.com/office/drawing/2014/main" id="{09F75652-2678-4348-8571-5B5DDCEEEED5}"/>
              </a:ext>
            </a:extLst>
          </p:cNvPr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6184134">
            <a:off x="7532896" y="2830406"/>
            <a:ext cx="4810670" cy="36080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70598392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Параллелограмм 1"/>
          <p:cNvSpPr/>
          <p:nvPr/>
        </p:nvSpPr>
        <p:spPr>
          <a:xfrm>
            <a:off x="-914400" y="-335280"/>
            <a:ext cx="7574280" cy="2225040"/>
          </a:xfrm>
          <a:prstGeom prst="parallelogram">
            <a:avLst/>
          </a:prstGeom>
          <a:solidFill>
            <a:schemeClr val="bg2">
              <a:lumMod val="9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314" name="Rectangle 2">
            <a:extLst>
              <a:ext uri="{FF2B5EF4-FFF2-40B4-BE49-F238E27FC236}">
                <a16:creationId xmlns:a16="http://schemas.microsoft.com/office/drawing/2014/main" id="{25A50FED-A017-468E-A0ED-E9E1ADD23BFD}"/>
              </a:ext>
            </a:extLst>
          </p:cNvPr>
          <p:cNvSpPr>
            <a:spLocks noGrp="1" noChangeArrowheads="1"/>
          </p:cNvSpPr>
          <p:nvPr>
            <p:ph type="title"/>
          </p:nvPr>
        </p:nvSpPr>
        <p:spPr>
          <a:xfrm>
            <a:off x="388674" y="133307"/>
            <a:ext cx="5539686" cy="2072640"/>
          </a:xfrm>
        </p:spPr>
        <p:txBody>
          <a:bodyPr/>
          <a:lstStyle/>
          <a:p>
            <a:pPr eaLnBrk="1" hangingPunct="1"/>
            <a:r>
              <a:rPr lang="uk-UA" altLang="ru-RU" dirty="0">
                <a:solidFill>
                  <a:schemeClr val="tx1">
                    <a:lumMod val="65000"/>
                    <a:lumOff val="35000"/>
                  </a:schemeClr>
                </a:solidFill>
                <a:latin typeface="Arial Black" panose="020B0A04020102020204" pitchFamily="34" charset="0"/>
              </a:rPr>
              <a:t>Фото репетицій: </a:t>
            </a:r>
            <a:endParaRPr lang="ru-RU" altLang="ru-RU" dirty="0">
              <a:solidFill>
                <a:schemeClr val="tx1">
                  <a:lumMod val="65000"/>
                  <a:lumOff val="35000"/>
                </a:schemeClr>
              </a:solidFill>
              <a:latin typeface="Arial Black" panose="020B0A04020102020204" pitchFamily="34" charset="0"/>
            </a:endParaRPr>
          </a:p>
        </p:txBody>
      </p:sp>
      <p:pic>
        <p:nvPicPr>
          <p:cNvPr id="13317" name="Picture 5" descr="P1010029">
            <a:extLst>
              <a:ext uri="{FF2B5EF4-FFF2-40B4-BE49-F238E27FC236}">
                <a16:creationId xmlns:a16="http://schemas.microsoft.com/office/drawing/2014/main" id="{62EA1335-841F-4B09-BDD5-2E8955AB13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8674" y="2205947"/>
            <a:ext cx="6134046" cy="42489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Объект 2">
            <a:extLst>
              <a:ext uri="{FF2B5EF4-FFF2-40B4-BE49-F238E27FC236}">
                <a16:creationId xmlns:a16="http://schemas.microsoft.com/office/drawing/2014/main" id="{3923BA95-A4F3-41A9-8DAC-1AFACAE3DCE9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25642" y="309004"/>
            <a:ext cx="4130037" cy="3119996"/>
          </a:xfrm>
        </p:spPr>
      </p:pic>
      <p:pic>
        <p:nvPicPr>
          <p:cNvPr id="5" name="Рисунок 4">
            <a:extLst>
              <a:ext uri="{FF2B5EF4-FFF2-40B4-BE49-F238E27FC236}">
                <a16:creationId xmlns:a16="http://schemas.microsoft.com/office/drawing/2014/main" id="{80AD57FF-7247-42F5-9654-7D51592825F4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7777143" y="3076310"/>
            <a:ext cx="2627037" cy="41300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4379561"/>
      </p:ext>
    </p:extLst>
  </p:cSld>
  <p:clrMapOvr>
    <a:masterClrMapping/>
  </p:clrMapOvr>
  <p:transition spd="slow">
    <p:push dir="r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133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3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133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33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8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314" grpId="0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517</TotalTime>
  <Words>464</Words>
  <Application>Microsoft Office PowerPoint</Application>
  <PresentationFormat>Широкоэкранный</PresentationFormat>
  <Paragraphs>47</Paragraphs>
  <Slides>15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5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15</vt:i4>
      </vt:variant>
    </vt:vector>
  </HeadingPairs>
  <TitlesOfParts>
    <vt:vector size="21" baseType="lpstr">
      <vt:lpstr>Arial</vt:lpstr>
      <vt:lpstr>Arial Black</vt:lpstr>
      <vt:lpstr>Calibri</vt:lpstr>
      <vt:lpstr>Calibri Light</vt:lpstr>
      <vt:lpstr>Times New Roman</vt:lpstr>
      <vt:lpstr>Тема Office</vt:lpstr>
      <vt:lpstr>Театр - Життя</vt:lpstr>
      <vt:lpstr>Мета завдання дослідження</vt:lpstr>
      <vt:lpstr>Презентация PowerPoint</vt:lpstr>
      <vt:lpstr>Презентация PowerPoint</vt:lpstr>
      <vt:lpstr>Презентация PowerPoint</vt:lpstr>
      <vt:lpstr>Театрали 30-х рр. ХХ ст.</vt:lpstr>
      <vt:lpstr>Рукописи  В.С.Пиндика</vt:lpstr>
      <vt:lpstr>Презентация PowerPoint</vt:lpstr>
      <vt:lpstr>Фото репетицій: </vt:lpstr>
      <vt:lpstr>“Наталка Полтавка”</vt:lpstr>
      <vt:lpstr>Презентация PowerPoint</vt:lpstr>
      <vt:lpstr>Презентация PowerPoint</vt:lpstr>
      <vt:lpstr>Презентация PowerPoint</vt:lpstr>
      <vt:lpstr>Презентация PowerPoint</vt:lpstr>
      <vt:lpstr>Використані джерела:</vt:lpstr>
    </vt:vector>
  </TitlesOfParts>
  <Company>SPecialiST RePack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Театр - Життя</dc:title>
  <dc:creator>Admin</dc:creator>
  <cp:lastModifiedBy>Admin</cp:lastModifiedBy>
  <cp:revision>38</cp:revision>
  <dcterms:created xsi:type="dcterms:W3CDTF">2023-04-04T19:00:01Z</dcterms:created>
  <dcterms:modified xsi:type="dcterms:W3CDTF">2023-04-05T12:51:47Z</dcterms:modified>
</cp:coreProperties>
</file>