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60" r:id="rId3"/>
    <p:sldId id="258" r:id="rId4"/>
    <p:sldId id="257" r:id="rId5"/>
    <p:sldId id="261" r:id="rId6"/>
    <p:sldId id="262" r:id="rId7"/>
    <p:sldId id="263" r:id="rId8"/>
    <p:sldId id="264" r:id="rId9"/>
    <p:sldId id="265" r:id="rId10"/>
    <p:sldId id="267" r:id="rId11"/>
    <p:sldId id="266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7273" autoAdjust="0"/>
  </p:normalViewPr>
  <p:slideViewPr>
    <p:cSldViewPr snapToGrid="0">
      <p:cViewPr varScale="1">
        <p:scale>
          <a:sx n="68" d="100"/>
          <a:sy n="68" d="100"/>
        </p:scale>
        <p:origin x="12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FBF538-B206-4020-98AA-71E56CA2136F}" type="datetimeFigureOut">
              <a:rPr lang="uk-UA" smtClean="0"/>
              <a:t>04.04.2023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26053A-A578-464B-9D3A-2C8FA715125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93023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6053A-A578-464B-9D3A-2C8FA7151250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7393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6053A-A578-464B-9D3A-2C8FA7151250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4355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6053A-A578-464B-9D3A-2C8FA7151250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817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6053A-A578-464B-9D3A-2C8FA7151250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82675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6053A-A578-464B-9D3A-2C8FA7151250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35051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6053A-A578-464B-9D3A-2C8FA7151250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73949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6499" y="306200"/>
            <a:ext cx="9628096" cy="1425669"/>
          </a:xfrm>
          <a:noFill/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591080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51DCD-0F3A-4509-A120-CCF90511546F}" type="datetimeFigureOut">
              <a:rPr lang="uk-UA" smtClean="0"/>
              <a:t>04.04.2023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A1466-1C1C-44DF-81FB-EC7AC3A76658}" type="slidenum">
              <a:rPr lang="uk-UA" smtClean="0"/>
              <a:t>‹№›</a:t>
            </a:fld>
            <a:endParaRPr lang="uk-UA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703" y="1970974"/>
            <a:ext cx="9310595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76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51DCD-0F3A-4509-A120-CCF90511546F}" type="datetimeFigureOut">
              <a:rPr lang="uk-UA" smtClean="0"/>
              <a:t>04.04.2023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A1466-1C1C-44DF-81FB-EC7AC3A7665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357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51DCD-0F3A-4509-A120-CCF90511546F}" type="datetimeFigureOut">
              <a:rPr lang="uk-UA" smtClean="0"/>
              <a:t>04.04.2023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A1466-1C1C-44DF-81FB-EC7AC3A7665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42268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51DCD-0F3A-4509-A120-CCF90511546F}" type="datetimeFigureOut">
              <a:rPr lang="uk-UA" smtClean="0"/>
              <a:t>04.04.2023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A1466-1C1C-44DF-81FB-EC7AC3A7665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4606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latin typeface="AmadeusAP" panose="04000500000000000000" pitchFamily="82" charset="0"/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>
                <a:latin typeface="AmadeusAP" panose="04000500000000000000" pitchFamily="82" charset="0"/>
              </a:defRPr>
            </a:lvl1pPr>
            <a:lvl2pPr>
              <a:defRPr sz="2800">
                <a:latin typeface="AmadeusAP" panose="04000500000000000000" pitchFamily="82" charset="0"/>
              </a:defRPr>
            </a:lvl2pPr>
            <a:lvl3pPr>
              <a:defRPr sz="2800">
                <a:latin typeface="AmadeusAP" panose="04000500000000000000" pitchFamily="82" charset="0"/>
              </a:defRPr>
            </a:lvl3pPr>
            <a:lvl4pPr>
              <a:defRPr sz="2800">
                <a:latin typeface="AmadeusAP" panose="04000500000000000000" pitchFamily="82" charset="0"/>
              </a:defRPr>
            </a:lvl4pPr>
            <a:lvl5pPr>
              <a:defRPr sz="2800">
                <a:latin typeface="AmadeusAP" panose="04000500000000000000" pitchFamily="82" charset="0"/>
              </a:defRPr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51DCD-0F3A-4509-A120-CCF90511546F}" type="datetimeFigureOut">
              <a:rPr lang="uk-UA" smtClean="0"/>
              <a:t>04.04.2023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A1466-1C1C-44DF-81FB-EC7AC3A76658}" type="slidenum">
              <a:rPr lang="uk-UA" smtClean="0"/>
              <a:t>‹№›</a:t>
            </a:fld>
            <a:endParaRPr lang="uk-UA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306" y="1217613"/>
            <a:ext cx="9807389" cy="381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92306" y="174627"/>
            <a:ext cx="9807389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76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і об'є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>
            <a:lvl1pPr>
              <a:defRPr sz="4800">
                <a:solidFill>
                  <a:schemeClr val="tx1"/>
                </a:solidFill>
                <a:latin typeface="EFN Dokument" panose="00000400000000000000" pitchFamily="2" charset="0"/>
                <a:cs typeface="EFN Dokument" panose="00000400000000000000" pitchFamily="2" charset="0"/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>
                <a:latin typeface="EFN Dokument" panose="00000400000000000000" pitchFamily="2" charset="0"/>
                <a:cs typeface="EFN Dokument" panose="00000400000000000000" pitchFamily="2" charset="0"/>
              </a:defRPr>
            </a:lvl1pPr>
            <a:lvl2pPr>
              <a:defRPr sz="2800">
                <a:latin typeface="EFN Dokument" panose="00000400000000000000" pitchFamily="2" charset="0"/>
                <a:cs typeface="EFN Dokument" panose="00000400000000000000" pitchFamily="2" charset="0"/>
              </a:defRPr>
            </a:lvl2pPr>
            <a:lvl3pPr>
              <a:defRPr sz="2800">
                <a:latin typeface="EFN Dokument" panose="00000400000000000000" pitchFamily="2" charset="0"/>
                <a:cs typeface="EFN Dokument" panose="00000400000000000000" pitchFamily="2" charset="0"/>
              </a:defRPr>
            </a:lvl3pPr>
            <a:lvl4pPr>
              <a:defRPr sz="2800">
                <a:latin typeface="EFN Dokument" panose="00000400000000000000" pitchFamily="2" charset="0"/>
                <a:cs typeface="EFN Dokument" panose="00000400000000000000" pitchFamily="2" charset="0"/>
              </a:defRPr>
            </a:lvl4pPr>
            <a:lvl5pPr>
              <a:defRPr sz="2800">
                <a:latin typeface="EFN Dokument" panose="00000400000000000000" pitchFamily="2" charset="0"/>
                <a:cs typeface="EFN Dokument" panose="00000400000000000000" pitchFamily="2" charset="0"/>
              </a:defRPr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7000"/>
            <a:ext cx="12192000" cy="381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873"/>
            <a:ext cx="12192000" cy="381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650" y="1408113"/>
            <a:ext cx="9156700" cy="381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3" t="-31250" r="10023" b="663"/>
          <a:stretch/>
        </p:blipFill>
        <p:spPr>
          <a:xfrm rot="16200000">
            <a:off x="-2926977" y="3110754"/>
            <a:ext cx="6158753" cy="66338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3" t="-16472" r="5881" b="-35294"/>
          <a:stretch/>
        </p:blipFill>
        <p:spPr>
          <a:xfrm rot="16200000">
            <a:off x="8866095" y="3070411"/>
            <a:ext cx="6239436" cy="77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24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7130" y="1709740"/>
            <a:ext cx="969981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7129" y="4589465"/>
            <a:ext cx="969981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51DCD-0F3A-4509-A120-CCF90511546F}" type="datetimeFigureOut">
              <a:rPr lang="uk-UA" smtClean="0"/>
              <a:t>04.04.2023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A1466-1C1C-44DF-81FB-EC7AC3A7665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5295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51DCD-0F3A-4509-A120-CCF90511546F}" type="datetimeFigureOut">
              <a:rPr lang="uk-UA" smtClean="0"/>
              <a:t>04.04.2023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A1466-1C1C-44DF-81FB-EC7AC3A7665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5726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51DCD-0F3A-4509-A120-CCF90511546F}" type="datetimeFigureOut">
              <a:rPr lang="uk-UA" smtClean="0"/>
              <a:t>04.04.2023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A1466-1C1C-44DF-81FB-EC7AC3A7665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4043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51DCD-0F3A-4509-A120-CCF90511546F}" type="datetimeFigureOut">
              <a:rPr lang="uk-UA" smtClean="0"/>
              <a:t>04.04.2023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A1466-1C1C-44DF-81FB-EC7AC3A7665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11528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51DCD-0F3A-4509-A120-CCF90511546F}" type="datetimeFigureOut">
              <a:rPr lang="uk-UA" smtClean="0"/>
              <a:t>04.04.2023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A1466-1C1C-44DF-81FB-EC7AC3A7665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7911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51DCD-0F3A-4509-A120-CCF90511546F}" type="datetimeFigureOut">
              <a:rPr lang="uk-UA" smtClean="0"/>
              <a:t>04.04.2023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A1466-1C1C-44DF-81FB-EC7AC3A7665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6720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2306" y="365127"/>
            <a:ext cx="9807389" cy="1006474"/>
          </a:xfrm>
          <a:prstGeom prst="rect">
            <a:avLst/>
          </a:prstGeom>
          <a:solidFill>
            <a:srgbClr val="A81C2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заголовкїа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5412" y="1825625"/>
            <a:ext cx="980738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C51DCD-0F3A-4509-A120-CCF90511546F}" type="datetimeFigureOut">
              <a:rPr lang="uk-UA" smtClean="0"/>
              <a:t>04.04.2023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A1466-1C1C-44DF-81FB-EC7AC3A7665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5153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EFN Dokument" panose="00000400000000000000" pitchFamily="2" charset="0"/>
          <a:ea typeface="+mj-ea"/>
          <a:cs typeface="EFN Dokument" panose="000004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EFN Dokument" panose="00000400000000000000" pitchFamily="2" charset="0"/>
          <a:ea typeface="+mn-ea"/>
          <a:cs typeface="EFN Dokument" panose="000004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EFN Dokument" panose="00000400000000000000" pitchFamily="2" charset="0"/>
          <a:ea typeface="+mn-ea"/>
          <a:cs typeface="EFN Dokument" panose="000004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EFN Dokument" panose="00000400000000000000" pitchFamily="2" charset="0"/>
          <a:ea typeface="+mn-ea"/>
          <a:cs typeface="EFN Dokument" panose="000004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FN Dokument" panose="00000400000000000000" pitchFamily="2" charset="0"/>
          <a:ea typeface="+mn-ea"/>
          <a:cs typeface="EFN Dokument" panose="000004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FN Dokument" panose="00000400000000000000" pitchFamily="2" charset="0"/>
          <a:ea typeface="+mn-ea"/>
          <a:cs typeface="EFN Dokument" panose="000004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4248" y="637126"/>
            <a:ext cx="9628096" cy="1425669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ВИШИВАНКА ЯК ОБЕРІГ ТА РЕЛІКВІЯ</a:t>
            </a:r>
            <a:r>
              <a:rPr lang="uk-UA" dirty="0" smtClean="0"/>
              <a:t> </a:t>
            </a:r>
            <a:r>
              <a:rPr lang="uk-UA" dirty="0" smtClean="0"/>
              <a:t>МОЄЇ СІМ’Ї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6992983" y="3744686"/>
            <a:ext cx="3675016" cy="2804160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Виконала Бик Андріана-Христина Петрівна, учениця 8 класу Сокальського ліцею ім. Олега Романіва, слухачка Сокальської МАНУМ імені Ігоря </a:t>
            </a:r>
            <a:r>
              <a:rPr lang="uk-UA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Богачевського</a:t>
            </a:r>
            <a:endParaRPr lang="uk-UA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 керівник: Бик Мирослава Богданівна, вчитель географії Сокальської МАНУМ імені Ігоря </a:t>
            </a:r>
            <a:r>
              <a:rPr lang="uk-UA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Богачевського</a:t>
            </a:r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866" y="2346431"/>
            <a:ext cx="3860801" cy="437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18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257582" y="383882"/>
            <a:ext cx="93370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Вишиванка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вийшла неймовірна, основним кольором є темно вишневий, який є символом вогню має сакральні та оберегові функції, символізує любов до людини, до життя, енергію сонця, радості. Чіткість візерунку надає чорний колір, який є символом багатства та родючості майбутньої сім`ї, пращури наділяли його магією життєвої сили рідної землі. Невеликі вкраплення зеленого – колір пробудження, колір життя, молодості, зростання та сили. І прабабуся використала у вишивці жовтий колір який є замінником золота. Маючи значення свободи, щастя, його функція в ролі золота підсилюється блиском поверхні.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1257582" y="3591158"/>
            <a:ext cx="418817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Вишита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сорочка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однією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найстаріших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технік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рахункова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гладь. Характерною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особливістю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те,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виконується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накладанням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паралельних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стібків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віддалених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один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одного на одну нитку. 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766" y="3182227"/>
            <a:ext cx="5011390" cy="35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7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605280" y="564218"/>
            <a:ext cx="92659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Софія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малюючи узори на сніжно білому полотні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мріяла створити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свою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сім’ю з коханим парубком.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не так сталось, як гадалось. Коханий моєї бабусі змушений був втікати від радянської влади, адже «добрі» сусіди донесли, що він бандерівець та зрадник радянської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Втікати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ним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прабабуся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наважилась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впустили батьки.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1381759" y="2907725"/>
            <a:ext cx="93765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В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1953 році, у віці 25 років, моя прабабуся Софія одружилася з Федором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Феденишином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І переїхала жити в його сім’ю у  сусіднє село Трійця. Вишиванка, яку вишила прабабуся, була найгарнішим елементом її весільного вбрання.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865" y="4477385"/>
            <a:ext cx="2190750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9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312898" y="567958"/>
            <a:ext cx="9347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Тому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вишиванку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позичали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княгині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коли ходили селом хата в хату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запрошували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весілля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красу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вишити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могла не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жінка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адже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Трійці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люди жили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бідно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не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грошей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тканину,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гарні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нитки, та й часу не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тому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займатись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господарством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Прабабуся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Софія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відмовляла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нікому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хотіла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вишиванка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принесла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щастя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долю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молодим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сім’ям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911" y="3691465"/>
            <a:ext cx="3829050" cy="259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63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219199" y="454783"/>
            <a:ext cx="94228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Вишиванка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майже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свою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певну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історію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якась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таїна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душа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моїх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пращурів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Прабабуся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вишивала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для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вихваляння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 так,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«перед людьми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соромно, а перед Богом – не страшно».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0321" y="2792326"/>
            <a:ext cx="3347896" cy="3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2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09511" y="406401"/>
            <a:ext cx="929075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Я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щаслива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збереглася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старовинна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вишивка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яка стане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родинним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оберегом з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покоління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покоління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І колись уже я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своїм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онукам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розповідатиму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історію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бабусиної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вишиванки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556" y="2956002"/>
            <a:ext cx="2657226" cy="35407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2783" y="2956002"/>
            <a:ext cx="2224710" cy="35407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7493" y="2968723"/>
            <a:ext cx="2636483" cy="351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68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3262490" y="2009422"/>
            <a:ext cx="530951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6000" b="1" cap="none" spc="0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Дякую за увагу!</a:t>
            </a:r>
            <a:endParaRPr lang="uk-UA" sz="6000" b="1" cap="none" spc="0" dirty="0">
              <a:ln w="22225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2807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35726" y="867682"/>
            <a:ext cx="10763793" cy="4351338"/>
          </a:xfrm>
        </p:spPr>
        <p:txBody>
          <a:bodyPr>
            <a:normAutofit fontScale="92500"/>
          </a:bodyPr>
          <a:lstStyle/>
          <a:p>
            <a:pPr algn="just"/>
            <a:r>
              <a:rPr lang="uk-UA" dirty="0"/>
              <a:t>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Актуальність дослідження.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давніх – давен існувала така традиція: кожен повинен знати свій рід до сьомого коліна поіменно. Кожна людина є частинкою свого роду, колись знання дбайливо  передавались з покоління в покоління. Але сьогодні мало хто може розповісти, звідки бере початок його рід, перерахувати імена пращурів. Згадкою про важливі події життя роду і тих предків, що перейшли вічну межу є дорогі та пам’ятні речі - сімейні реліквії. У кожної сім’ї свої реліквії, які передають з покоління в покоління своєрідний захисний код для свого роду.</a:t>
            </a:r>
          </a:p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 дослідження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реліквія роду. </a:t>
            </a: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дослідження: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вишиванка, як оберіг та реліквія нашої сім’ї.</a:t>
            </a:r>
          </a:p>
        </p:txBody>
      </p:sp>
    </p:spTree>
    <p:extLst>
      <p:ext uri="{BB962C8B-B14F-4D97-AF65-F5344CB8AC3E}">
        <p14:creationId xmlns:p14="http://schemas.microsoft.com/office/powerpoint/2010/main" val="342361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Релівкія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іч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яку особливо 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шанують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зберігають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пам'ять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минуле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Місце для вмісту 4"/>
          <p:cNvSpPr>
            <a:spLocks noGrp="1"/>
          </p:cNvSpPr>
          <p:nvPr>
            <p:ph idx="1"/>
          </p:nvPr>
        </p:nvSpPr>
        <p:spPr>
          <a:xfrm>
            <a:off x="1341888" y="2002970"/>
            <a:ext cx="9657807" cy="2972209"/>
          </a:xfrm>
        </p:spPr>
        <p:txBody>
          <a:bodyPr/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Вишивка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унікальне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графіки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422" y="2908662"/>
            <a:ext cx="3102651" cy="32078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2079" y="2789508"/>
            <a:ext cx="2584609" cy="34461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306" y="2908662"/>
            <a:ext cx="2195977" cy="347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70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Вишиванка прабабусі Софії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526306" y="1825625"/>
            <a:ext cx="4446495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Cучасні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етнографи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стверджують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вишиванці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зашифровано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генетичний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Старі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люди кажуть, що через руки до речі пристає людська душа. Якщо вірити цьому то душа моєї покійної прабабусі Софії живе у її вишиванці</a:t>
            </a:r>
            <a:r>
              <a:rPr lang="uk-UA" dirty="0"/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9041"/>
          <a:stretch/>
        </p:blipFill>
        <p:spPr>
          <a:xfrm rot="5400000">
            <a:off x="1372081" y="2232126"/>
            <a:ext cx="4633707" cy="382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42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280160" y="523578"/>
            <a:ext cx="928333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dirty="0" smtClean="0"/>
              <a:t>      Мода </a:t>
            </a:r>
            <a:r>
              <a:rPr lang="uk-UA" sz="2800" dirty="0"/>
              <a:t>на вишиванки в Україні була поширена ще в 1920-х та 1930-х роках, коли її носили всі від простих селян до керівників. Наприкінці 1950-х вишиванка знову набула популярності. Ще однією хвилею моди на вишитий одяг є 1990-ті роки, коли Україна виборола свою незалежність, саме тоді моя бабуся Галя привезла декілька вишиванок від своєї мами, моєї прабабусі Софії.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314965" y="2271298"/>
            <a:ext cx="2991178" cy="571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07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271450" y="258970"/>
            <a:ext cx="95184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dirty="0" smtClean="0"/>
              <a:t>     </a:t>
            </a:r>
            <a:r>
              <a:rPr lang="uk-UA" sz="3200" dirty="0" smtClean="0"/>
              <a:t>Одна </a:t>
            </a:r>
            <a:r>
              <a:rPr lang="uk-UA" sz="3200" dirty="0"/>
              <a:t>з вишиванок відрізнялася своєю красою і технікою вишивки. Лаконічна і неймовірно виразна в змісті, візерунок якому майже сотня років.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7889"/>
          <a:stretch/>
        </p:blipFill>
        <p:spPr>
          <a:xfrm>
            <a:off x="6446134" y="2486169"/>
            <a:ext cx="3409066" cy="40514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4725" y="2467047"/>
            <a:ext cx="3236919" cy="389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3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341119" y="912950"/>
            <a:ext cx="956201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 </a:t>
            </a:r>
            <a:r>
              <a:rPr lang="ru-RU" sz="2400" dirty="0" smtClean="0"/>
              <a:t>     </a:t>
            </a:r>
            <a:r>
              <a:rPr lang="ru-RU" sz="3200" dirty="0" smtClean="0"/>
              <a:t>В </a:t>
            </a:r>
            <a:r>
              <a:rPr lang="ru-RU" sz="3200" dirty="0" err="1"/>
              <a:t>селі</a:t>
            </a:r>
            <a:r>
              <a:rPr lang="ru-RU" sz="3200" dirty="0"/>
              <a:t> </a:t>
            </a:r>
            <a:r>
              <a:rPr lang="ru-RU" sz="3200" dirty="0" err="1"/>
              <a:t>Нивиці</a:t>
            </a:r>
            <a:r>
              <a:rPr lang="ru-RU" sz="3200" dirty="0"/>
              <a:t> </a:t>
            </a:r>
            <a:r>
              <a:rPr lang="ru-RU" sz="3200" dirty="0" err="1"/>
              <a:t>Львівської</a:t>
            </a:r>
            <a:r>
              <a:rPr lang="ru-RU" sz="3200" dirty="0"/>
              <a:t> </a:t>
            </a:r>
            <a:r>
              <a:rPr lang="ru-RU" sz="3200" dirty="0" err="1"/>
              <a:t>області</a:t>
            </a:r>
            <a:r>
              <a:rPr lang="ru-RU" sz="3200" dirty="0"/>
              <a:t> </a:t>
            </a:r>
            <a:r>
              <a:rPr lang="ru-RU" sz="3200" dirty="0" err="1"/>
              <a:t>Радехівського</a:t>
            </a:r>
            <a:r>
              <a:rPr lang="ru-RU" sz="3200" dirty="0"/>
              <a:t> району на </a:t>
            </a:r>
            <a:r>
              <a:rPr lang="ru-RU" sz="3200" dirty="0" err="1"/>
              <a:t>хуторі</a:t>
            </a:r>
            <a:r>
              <a:rPr lang="ru-RU" sz="3200" dirty="0"/>
              <a:t> Потоки, 4 </a:t>
            </a:r>
            <a:r>
              <a:rPr lang="ru-RU" sz="3200" dirty="0" err="1"/>
              <a:t>червня</a:t>
            </a:r>
            <a:r>
              <a:rPr lang="ru-RU" sz="3200" dirty="0"/>
              <a:t> 1928 року в </a:t>
            </a:r>
            <a:r>
              <a:rPr lang="ru-RU" sz="3200" dirty="0" err="1"/>
              <a:t>сім’ї</a:t>
            </a:r>
            <a:r>
              <a:rPr lang="ru-RU" sz="3200" dirty="0"/>
              <a:t> </a:t>
            </a:r>
            <a:r>
              <a:rPr lang="ru-RU" sz="3200" dirty="0" err="1"/>
              <a:t>Сцімборського</a:t>
            </a:r>
            <a:r>
              <a:rPr lang="ru-RU" sz="3200" dirty="0"/>
              <a:t> </a:t>
            </a:r>
            <a:r>
              <a:rPr lang="ru-RU" sz="3200" dirty="0" err="1"/>
              <a:t>Миколи</a:t>
            </a:r>
            <a:r>
              <a:rPr lang="ru-RU" sz="3200" dirty="0"/>
              <a:t> та Анни, </a:t>
            </a:r>
            <a:r>
              <a:rPr lang="ru-RU" sz="3200" dirty="0" err="1"/>
              <a:t>народилася</a:t>
            </a:r>
            <a:r>
              <a:rPr lang="ru-RU" sz="3200" dirty="0"/>
              <a:t> </a:t>
            </a:r>
            <a:r>
              <a:rPr lang="ru-RU" sz="3200" dirty="0" err="1"/>
              <a:t>четверта</a:t>
            </a:r>
            <a:r>
              <a:rPr lang="ru-RU" sz="3200" dirty="0"/>
              <a:t> </a:t>
            </a:r>
            <a:r>
              <a:rPr lang="ru-RU" sz="3200" dirty="0" err="1"/>
              <a:t>донька</a:t>
            </a:r>
            <a:r>
              <a:rPr lang="ru-RU" sz="3200" dirty="0"/>
              <a:t>, яку назвали </a:t>
            </a:r>
            <a:r>
              <a:rPr lang="ru-RU" sz="3200" dirty="0" err="1"/>
              <a:t>Софією</a:t>
            </a:r>
            <a:r>
              <a:rPr lang="ru-RU" sz="3200" dirty="0"/>
              <a:t>.</a:t>
            </a:r>
            <a:endParaRPr lang="uk-UA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4819" y="3063421"/>
            <a:ext cx="3138311" cy="36085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122" y="3047981"/>
            <a:ext cx="3081866" cy="36394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t="24395"/>
          <a:stretch/>
        </p:blipFill>
        <p:spPr>
          <a:xfrm>
            <a:off x="4439194" y="3047981"/>
            <a:ext cx="3161212" cy="358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0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372" y="3457303"/>
            <a:ext cx="5762150" cy="331796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6071" y="0"/>
            <a:ext cx="5271172" cy="3518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8238" y="200297"/>
            <a:ext cx="52164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Святковий вишиваний</a:t>
            </a:r>
          </a:p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одяг жителів </a:t>
            </a:r>
          </a:p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села </a:t>
            </a:r>
            <a:r>
              <a:rPr lang="uk-UA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Нивиці</a:t>
            </a: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1928-1932 рр.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610" y="2377440"/>
            <a:ext cx="6153819" cy="461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90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Історія створення вишиванки</a:t>
            </a:r>
            <a:endParaRPr lang="uk-UA" dirty="0"/>
          </a:p>
        </p:txBody>
      </p:sp>
      <p:sp>
        <p:nvSpPr>
          <p:cNvPr id="3" name="Прямокутник 2"/>
          <p:cNvSpPr/>
          <p:nvPr/>
        </p:nvSpPr>
        <p:spPr>
          <a:xfrm>
            <a:off x="1407401" y="1483016"/>
            <a:ext cx="91541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Вишитий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власноруч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одяг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одним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працьовитості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дівчини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збиралась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шлюбу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сестра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моєї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прабабусі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Настя,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подарувала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дорогу на той час тканину,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купну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яку купили в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магазині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пообіцяла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пошити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вишиванку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того щоб отримати омріяного кольору і якості нитки, прабабуся Софія  ходила в сусіднє село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Станіславчик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10 км, щоб обміняти сільськогосподарські товари (курячі яйця, молоко, сир) в крамниці на нитки.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7281333" y="3573820"/>
            <a:ext cx="352213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Вишита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сорочка вийшла неймовірно гарна, адже узор був придуманий моєю прабабусею, нитки також вона підбирала сама. Колись люди жили в гармонії з природою отримували енергію від землі і були наділені здатністю самостійно творити.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8555" r="12546" b="68474"/>
          <a:stretch/>
        </p:blipFill>
        <p:spPr>
          <a:xfrm>
            <a:off x="1281457" y="3533424"/>
            <a:ext cx="5424439" cy="288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28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kr-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ukr-theme</Template>
  <TotalTime>245</TotalTime>
  <Words>880</Words>
  <Application>Microsoft Office PowerPoint</Application>
  <PresentationFormat>Широкий екран</PresentationFormat>
  <Paragraphs>35</Paragraphs>
  <Slides>15</Slides>
  <Notes>6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21" baseType="lpstr">
      <vt:lpstr>AmadeusAP</vt:lpstr>
      <vt:lpstr>Arial</vt:lpstr>
      <vt:lpstr>Calibri</vt:lpstr>
      <vt:lpstr>EFN Dokument</vt:lpstr>
      <vt:lpstr>Times New Roman</vt:lpstr>
      <vt:lpstr>ukr-theme</vt:lpstr>
      <vt:lpstr>ВИШИВАНКА ЯК ОБЕРІГ ТА РЕЛІКВІЯ МОЄЇ СІМ’Ї</vt:lpstr>
      <vt:lpstr>Презентація PowerPoint</vt:lpstr>
      <vt:lpstr> Релівкія – це річ, яку особливо шанують і зберігають як пам'ять про минуле.</vt:lpstr>
      <vt:lpstr>Вишиванка прабабусі Софії</vt:lpstr>
      <vt:lpstr>Презентація PowerPoint</vt:lpstr>
      <vt:lpstr>Презентація PowerPoint</vt:lpstr>
      <vt:lpstr>Презентація PowerPoint</vt:lpstr>
      <vt:lpstr>Презентація PowerPoint</vt:lpstr>
      <vt:lpstr>Історія створення вишиванки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РЕЛІКВІЯ МОЄЇ СІМ’Ї</dc:title>
  <dc:creator>HP</dc:creator>
  <cp:lastModifiedBy>HP</cp:lastModifiedBy>
  <cp:revision>23</cp:revision>
  <dcterms:created xsi:type="dcterms:W3CDTF">2023-01-02T17:24:31Z</dcterms:created>
  <dcterms:modified xsi:type="dcterms:W3CDTF">2023-04-04T17:28:43Z</dcterms:modified>
</cp:coreProperties>
</file>