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58" r:id="rId5"/>
    <p:sldId id="259" r:id="rId6"/>
    <p:sldId id="270" r:id="rId7"/>
    <p:sldId id="272" r:id="rId8"/>
    <p:sldId id="271" r:id="rId9"/>
    <p:sldId id="273" r:id="rId10"/>
    <p:sldId id="276" r:id="rId11"/>
    <p:sldId id="278" r:id="rId12"/>
    <p:sldId id="274" r:id="rId1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EDE8EA"/>
    <a:srgbClr val="F0F0F0"/>
    <a:srgbClr val="B2B2B2"/>
    <a:srgbClr val="202020"/>
    <a:srgbClr val="323232"/>
    <a:srgbClr val="CC3300"/>
    <a:srgbClr val="CC0000"/>
    <a:srgbClr val="FF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081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susha\Downloads\Telegram%20Desktop\&#1050;&#1085;&#1080;&#1075;&#1072;1%20(3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susha\Downloads\Telegram%20Desktop\&#1050;&#1085;&#1080;&#1075;&#1072;1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15157939368243"/>
          <c:y val="0.0350960774972209"/>
          <c:w val="0.792310055249575"/>
          <c:h val="0.7787835477211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Час, с</c:v>
                </c:pt>
              </c:strCache>
            </c:strRef>
          </c:tx>
          <c:spPr>
            <a:gradFill>
              <a:gsLst>
                <a:gs pos="0">
                  <a:srgbClr val="E43698"/>
                </a:gs>
                <a:gs pos="100000">
                  <a:srgbClr val="8A398F"/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ru-RU" sz="18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Century Schoolbook" panose="02040604050505020304" charset="0"/>
                        <a:ea typeface="Century Schoolbook" panose="02040604050505020304" charset="0"/>
                        <a:cs typeface="Century Schoolbook" panose="02040604050505020304" charset="0"/>
                        <a:sym typeface="Century Schoolbook" panose="02040604050505020304" charset="0"/>
                      </a:defRPr>
                    </a:pPr>
                    <a:r>
                      <a:rPr sz="1800" b="1">
                        <a:solidFill>
                          <a:schemeClr val="tx2">
                            <a:lumMod val="50000"/>
                          </a:schemeClr>
                        </a:solidFill>
                        <a:latin typeface="Century Schoolbook" panose="02040604050505020304" charset="0"/>
                        <a:ea typeface="Century Schoolbook" panose="02040604050505020304" charset="0"/>
                        <a:cs typeface="Century Schoolbook" panose="02040604050505020304" charset="0"/>
                        <a:sym typeface="Century Schoolbook" panose="02040604050505020304" charset="0"/>
                      </a:rPr>
                      <a:t>4.52</a:t>
                    </a:r>
                    <a:endParaRPr sz="1800" b="1">
                      <a:solidFill>
                        <a:schemeClr val="tx2">
                          <a:lumMod val="50000"/>
                        </a:schemeClr>
                      </a:solidFill>
                      <a:latin typeface="Century Schoolbook" panose="02040604050505020304" charset="0"/>
                      <a:ea typeface="Century Schoolbook" panose="02040604050505020304" charset="0"/>
                      <a:cs typeface="Century Schoolbook" panose="02040604050505020304" charset="0"/>
                      <a:sym typeface="Century Schoolbook" panose="0204060405050502030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ru-RU" sz="18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Century Schoolbook" panose="02040604050505020304" charset="0"/>
                        <a:ea typeface="Century Schoolbook" panose="02040604050505020304" charset="0"/>
                        <a:cs typeface="Century Schoolbook" panose="02040604050505020304" charset="0"/>
                        <a:sym typeface="Century Schoolbook" panose="02040604050505020304" charset="0"/>
                      </a:defRPr>
                    </a:pPr>
                    <a:r>
                      <a:rPr sz="1800" b="1">
                        <a:solidFill>
                          <a:schemeClr val="tx2">
                            <a:lumMod val="50000"/>
                          </a:schemeClr>
                        </a:solidFill>
                        <a:latin typeface="Century Schoolbook" panose="02040604050505020304" charset="0"/>
                        <a:ea typeface="Century Schoolbook" panose="02040604050505020304" charset="0"/>
                        <a:cs typeface="Century Schoolbook" panose="02040604050505020304" charset="0"/>
                        <a:sym typeface="Century Schoolbook" panose="02040604050505020304" charset="0"/>
                      </a:rPr>
                      <a:t>4.47</a:t>
                    </a:r>
                    <a:endParaRPr sz="1800" b="1">
                      <a:solidFill>
                        <a:schemeClr val="tx2">
                          <a:lumMod val="50000"/>
                        </a:schemeClr>
                      </a:solidFill>
                      <a:latin typeface="Century Schoolbook" panose="02040604050505020304" charset="0"/>
                      <a:ea typeface="Century Schoolbook" panose="02040604050505020304" charset="0"/>
                      <a:cs typeface="Century Schoolbook" panose="02040604050505020304" charset="0"/>
                      <a:sym typeface="Century Schoolbook" panose="0204060405050502030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ru-RU" sz="1800" b="1" i="0" u="none" strike="noStrike" kern="1200" baseline="0">
                        <a:solidFill>
                          <a:schemeClr val="tx2">
                            <a:lumMod val="50000"/>
                          </a:schemeClr>
                        </a:solidFill>
                        <a:latin typeface="Century Schoolbook" panose="02040604050505020304" charset="0"/>
                        <a:ea typeface="Century Schoolbook" panose="02040604050505020304" charset="0"/>
                        <a:cs typeface="Century Schoolbook" panose="02040604050505020304" charset="0"/>
                        <a:sym typeface="Century Schoolbook" panose="02040604050505020304" charset="0"/>
                      </a:defRPr>
                    </a:pPr>
                    <a:r>
                      <a:rPr sz="1800" b="1">
                        <a:solidFill>
                          <a:schemeClr val="tx2">
                            <a:lumMod val="50000"/>
                          </a:schemeClr>
                        </a:solidFill>
                        <a:latin typeface="Century Schoolbook" panose="02040604050505020304" charset="0"/>
                        <a:ea typeface="Century Schoolbook" panose="02040604050505020304" charset="0"/>
                        <a:cs typeface="Century Schoolbook" panose="02040604050505020304" charset="0"/>
                        <a:sym typeface="Century Schoolbook" panose="02040604050505020304" charset="0"/>
                      </a:rPr>
                      <a:t>3.04</a:t>
                    </a:r>
                    <a:endParaRPr sz="1800" b="1">
                      <a:solidFill>
                        <a:schemeClr val="tx2">
                          <a:lumMod val="50000"/>
                        </a:schemeClr>
                      </a:solidFill>
                      <a:latin typeface="Century Schoolbook" panose="02040604050505020304" charset="0"/>
                      <a:ea typeface="Century Schoolbook" panose="02040604050505020304" charset="0"/>
                      <a:cs typeface="Century Schoolbook" panose="02040604050505020304" charset="0"/>
                      <a:sym typeface="Century Schoolbook" panose="0204060405050502030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Schoolbook" panose="02040604050505020304" charset="0"/>
                    <a:ea typeface="Century Schoolbook" panose="02040604050505020304" charset="0"/>
                    <a:cs typeface="Century Schoolbook" panose="02040604050505020304" charset="0"/>
                    <a:sym typeface="Century Schoolbook" panose="0204060405050502030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Лист1!$F$1:$F$4</c:f>
              <c:strCache>
                <c:ptCount val="4"/>
                <c:pt idx="0">
                  <c:v>Крила подібної до Х форми</c:v>
                </c:pt>
                <c:pt idx="1">
                  <c:v>Крила Біплан</c:v>
                </c:pt>
                <c:pt idx="2">
                  <c:v>Крила зворотної стрілоподібності</c:v>
                </c:pt>
                <c:pt idx="3">
                  <c:v>Крила зі згинами поверхні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4.522</c:v>
                </c:pt>
                <c:pt idx="1">
                  <c:v>4.472</c:v>
                </c:pt>
                <c:pt idx="2">
                  <c:v>3.62</c:v>
                </c:pt>
                <c:pt idx="3">
                  <c:v>3.046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Довжина, м</c:v>
                </c:pt>
              </c:strCache>
            </c:strRef>
          </c:tx>
          <c:spPr>
            <a:gradFill>
              <a:gsLst>
                <a:gs pos="0">
                  <a:srgbClr val="FECF40"/>
                </a:gs>
                <a:gs pos="100000">
                  <a:srgbClr val="FF0000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Schoolbook" panose="02040604050505020304" charset="0"/>
                    <a:ea typeface="Century Schoolbook" panose="02040604050505020304" charset="0"/>
                    <a:cs typeface="Century Schoolbook" panose="02040604050505020304" charset="0"/>
                    <a:sym typeface="Century Schoolbook" panose="0204060405050502030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Лист1!$F$1:$F$4</c:f>
              <c:strCache>
                <c:ptCount val="4"/>
                <c:pt idx="0">
                  <c:v>Крила подібної до Х форми</c:v>
                </c:pt>
                <c:pt idx="1">
                  <c:v>Крила Біплан</c:v>
                </c:pt>
                <c:pt idx="2">
                  <c:v>Крила зворотної стрілоподібності</c:v>
                </c:pt>
                <c:pt idx="3">
                  <c:v>Крила зі згинами поверхні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13</c:v>
                </c:pt>
                <c:pt idx="1">
                  <c:v>14.14</c:v>
                </c:pt>
                <c:pt idx="2">
                  <c:v>15.04</c:v>
                </c:pt>
                <c:pt idx="3">
                  <c:v>13.08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435072"/>
        <c:axId val="255795200"/>
      </c:barChart>
      <c:catAx>
        <c:axId val="15443507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 w="6350" cap="flat" cmpd="sng" algn="ctr">
            <a:solidFill>
              <a:schemeClr val="tx1"/>
            </a:solidFill>
            <a:prstDash val="solid"/>
            <a:round/>
          </a:ln>
        </c:spPr>
        <c:txPr>
          <a:bodyPr rot="54000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Century Schoolbook" panose="02040604050505020304" charset="0"/>
                <a:cs typeface="Century Schoolbook" panose="02040604050505020304" charset="0"/>
                <a:sym typeface="Century Schoolbook" panose="02040604050505020304" charset="0"/>
              </a:defRPr>
            </a:pPr>
          </a:p>
        </c:txPr>
        <c:crossAx val="255795200"/>
        <c:crosses val="autoZero"/>
        <c:auto val="1"/>
        <c:lblAlgn val="ctr"/>
        <c:lblOffset val="100"/>
        <c:noMultiLvlLbl val="0"/>
      </c:catAx>
      <c:valAx>
        <c:axId val="25579520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alpha val="31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6350" cap="flat" cmpd="sng" algn="ctr">
            <a:solidFill>
              <a:schemeClr val="tx1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Century Schoolbook" panose="02040604050505020304" charset="0"/>
                <a:cs typeface="Century Schoolbook" panose="02040604050505020304" charset="0"/>
                <a:sym typeface="Century Schoolbook" panose="02040604050505020304" charset="0"/>
              </a:defRPr>
            </a:pPr>
          </a:p>
        </c:txPr>
        <c:crossAx val="154435072"/>
        <c:crosses val="autoZero"/>
        <c:crossBetween val="between"/>
      </c:valAx>
      <c:spPr>
        <a:noFill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Century Schoolbook" panose="02040604050505020304" charset="0"/>
                <a:cs typeface="Century Schoolbook" panose="02040604050505020304" charset="0"/>
                <a:sym typeface="Century Schoolbook" panose="02040604050505020304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Century Schoolbook" panose="02040604050505020304" charset="0"/>
                <a:cs typeface="Century Schoolbook" panose="02040604050505020304" charset="0"/>
                <a:sym typeface="Century Schoolbook" panose="02040604050505020304" charset="0"/>
              </a:defRPr>
            </a:pPr>
          </a:p>
        </c:txPr>
      </c:legendEntry>
      <c:layout>
        <c:manualLayout>
          <c:xMode val="edge"/>
          <c:yMode val="edge"/>
          <c:x val="0.829053431598342"/>
          <c:y val="0.424774384967239"/>
          <c:w val="0.164037309995394"/>
          <c:h val="0.184695265174929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800" b="1" i="0" u="none" strike="noStrike" kern="1200" baseline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Century Schoolbook" panose="02040604050505020304" charset="0"/>
              <a:cs typeface="Century Schoolbook" panose="02040604050505020304" charset="0"/>
              <a:sym typeface="Century Schoolbook" panose="02040604050505020304" charset="0"/>
            </a:defRPr>
          </a:pPr>
        </a:p>
      </c:txPr>
    </c:legend>
    <c:plotVisOnly val="1"/>
    <c:dispBlanksAs val="gap"/>
    <c:showDLblsOverMax val="0"/>
  </c:chart>
  <c:txPr>
    <a:bodyPr rot="-60000"/>
    <a:lstStyle/>
    <a:p>
      <a:pPr>
        <a:defRPr lang="ru-RU" sz="1800" b="1">
          <a:solidFill>
            <a:schemeClr val="tx2">
              <a:lumMod val="50000"/>
            </a:schemeClr>
          </a:solidFill>
          <a:latin typeface="Century Schoolbook" panose="02040604050505020304" charset="0"/>
          <a:ea typeface="Century Schoolbook" panose="02040604050505020304" charset="0"/>
          <a:cs typeface="Century Schoolbook" panose="02040604050505020304" charset="0"/>
          <a:sym typeface="Century Schoolbook" panose="0204060405050502030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69822306997289"/>
          <c:y val="0.0327218641546852"/>
          <c:w val="0.741188749622962"/>
          <c:h val="0.76784002644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Лист1!$B$8</c:f>
              <c:strCache>
                <c:ptCount val="1"/>
                <c:pt idx="0">
                  <c:v>Час, с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100000">
                  <a:srgbClr val="FF3D3D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Schoolbook" panose="02040604050505020304" charset="0"/>
                    <a:ea typeface="Century Schoolbook" panose="02040604050505020304" charset="0"/>
                    <a:cs typeface="Century Schoolbook" panose="02040604050505020304" charset="0"/>
                    <a:sym typeface="Century Schoolbook" panose="0204060405050502030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Лист1!$F$1:$F$4</c:f>
              <c:strCache>
                <c:ptCount val="4"/>
                <c:pt idx="0">
                  <c:v>Крила подібної до Х форми</c:v>
                </c:pt>
                <c:pt idx="1">
                  <c:v>Крила Біплан</c:v>
                </c:pt>
                <c:pt idx="2">
                  <c:v>Крила зворотної стрілоподібності</c:v>
                </c:pt>
                <c:pt idx="3">
                  <c:v>Крила зі згинами поверхні</c:v>
                </c:pt>
              </c:strCache>
            </c:strRef>
          </c:cat>
          <c:val>
            <c:numRef>
              <c:f>Лист1!$B$9:$B$12</c:f>
              <c:numCache>
                <c:formatCode>General</c:formatCode>
                <c:ptCount val="4"/>
                <c:pt idx="0">
                  <c:v>1.78</c:v>
                </c:pt>
                <c:pt idx="1">
                  <c:v>2.2</c:v>
                </c:pt>
                <c:pt idx="2">
                  <c:v>2.86</c:v>
                </c:pt>
                <c:pt idx="3">
                  <c:v>1.26</c:v>
                </c:pt>
              </c:numCache>
            </c:numRef>
          </c:val>
        </c:ser>
        <c:ser>
          <c:idx val="1"/>
          <c:order val="1"/>
          <c:tx>
            <c:strRef>
              <c:f>Лист1!$D$8</c:f>
              <c:strCache>
                <c:ptCount val="1"/>
                <c:pt idx="0">
                  <c:v>Довжина, м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rgbClr val="29F80E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Schoolbook" panose="02040604050505020304" charset="0"/>
                    <a:ea typeface="Century Schoolbook" panose="02040604050505020304" charset="0"/>
                    <a:cs typeface="Century Schoolbook" panose="02040604050505020304" charset="0"/>
                    <a:sym typeface="Century Schoolbook" panose="0204060405050502030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Лист1!$F$1:$F$4</c:f>
              <c:strCache>
                <c:ptCount val="4"/>
                <c:pt idx="0">
                  <c:v>Крила подібної до Х форми</c:v>
                </c:pt>
                <c:pt idx="1">
                  <c:v>Крила Біплан</c:v>
                </c:pt>
                <c:pt idx="2">
                  <c:v>Крила зворотної стрілоподібності</c:v>
                </c:pt>
                <c:pt idx="3">
                  <c:v>Крила зі згинами поверхні</c:v>
                </c:pt>
              </c:strCache>
            </c:strRef>
          </c:cat>
          <c:val>
            <c:numRef>
              <c:f>Лист1!$D$9:$D$12</c:f>
              <c:numCache>
                <c:formatCode>General</c:formatCode>
                <c:ptCount val="4"/>
                <c:pt idx="0">
                  <c:v>6</c:v>
                </c:pt>
                <c:pt idx="1">
                  <c:v>7.8</c:v>
                </c:pt>
                <c:pt idx="2">
                  <c:v>8.91</c:v>
                </c:pt>
                <c:pt idx="3">
                  <c:v>5.78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4434560"/>
        <c:axId val="255796928"/>
      </c:barChart>
      <c:catAx>
        <c:axId val="154434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50" cap="flat" cmpd="sng" algn="ctr">
            <a:solidFill>
              <a:schemeClr val="tx1"/>
            </a:solidFill>
            <a:prstDash val="solid"/>
            <a:round/>
          </a:ln>
        </c:spPr>
        <c:txPr>
          <a:bodyPr rot="540000" spcFirstLastPara="0" vertOverflow="ellipsis" vert="horz" wrap="square" anchor="ctr" anchorCtr="0"/>
          <a:lstStyle/>
          <a:p>
            <a:pPr>
              <a:defRPr lang="ru-RU"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Century Schoolbook" panose="02040604050505020304" charset="0"/>
                <a:cs typeface="Century Schoolbook" panose="02040604050505020304" charset="0"/>
                <a:sym typeface="Century Schoolbook" panose="02040604050505020304" charset="0"/>
              </a:defRPr>
            </a:pPr>
          </a:p>
        </c:txPr>
        <c:crossAx val="255796928"/>
        <c:crosses val="autoZero"/>
        <c:auto val="1"/>
        <c:lblAlgn val="ctr"/>
        <c:lblOffset val="100"/>
        <c:noMultiLvlLbl val="0"/>
      </c:catAx>
      <c:valAx>
        <c:axId val="25579692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alpha val="22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6350" cap="flat" cmpd="sng" algn="ctr">
            <a:solidFill>
              <a:schemeClr val="tx1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Century Schoolbook" panose="02040604050505020304" charset="0"/>
                <a:cs typeface="Century Schoolbook" panose="02040604050505020304" charset="0"/>
                <a:sym typeface="Century Schoolbook" panose="02040604050505020304" charset="0"/>
              </a:defRPr>
            </a:pPr>
          </a:p>
        </c:txPr>
        <c:crossAx val="154434560"/>
        <c:crosses val="autoZero"/>
        <c:crossBetween val="between"/>
      </c:valAx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Century Schoolbook" panose="02040604050505020304" charset="0"/>
                <a:cs typeface="Century Schoolbook" panose="02040604050505020304" charset="0"/>
                <a:sym typeface="Century Schoolbook" panose="02040604050505020304" charset="0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Century Schoolbook" panose="02040604050505020304" charset="0"/>
                <a:cs typeface="Century Schoolbook" panose="02040604050505020304" charset="0"/>
                <a:sym typeface="Century Schoolbook" panose="02040604050505020304" charset="0"/>
              </a:defRPr>
            </a:pPr>
          </a:p>
        </c:txPr>
      </c:legendEntry>
      <c:layout>
        <c:manualLayout>
          <c:xMode val="edge"/>
          <c:yMode val="edge"/>
          <c:x val="0.84287016983928"/>
          <c:y val="0.42910447761194"/>
          <c:w val="0.155420038755272"/>
          <c:h val="0.242653917910448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ru-RU" sz="1800" b="1" i="0" u="none" strike="noStrike" kern="1200" baseline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Century Schoolbook" panose="02040604050505020304" charset="0"/>
              <a:cs typeface="Century Schoolbook" panose="02040604050505020304" charset="0"/>
              <a:sym typeface="Century Schoolbook" panose="02040604050505020304" charset="0"/>
            </a:defRPr>
          </a:pPr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lang="ru-RU" sz="1800" b="1">
          <a:solidFill>
            <a:schemeClr val="tx2">
              <a:lumMod val="50000"/>
            </a:schemeClr>
          </a:solidFill>
          <a:latin typeface="Century Schoolbook" panose="02040604050505020304" charset="0"/>
          <a:ea typeface="Century Schoolbook" panose="02040604050505020304" charset="0"/>
          <a:cs typeface="Century Schoolbook" panose="02040604050505020304" charset="0"/>
          <a:sym typeface="Century Schoolbook" panose="02040604050505020304" charset="0"/>
        </a:defRPr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805180" y="452120"/>
            <a:ext cx="10982325" cy="23876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en-US" sz="4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АЕРОДИНАМІЧНІ ВЛАСТИВОСТІ ЛІТАКА В ЗАЛЕЖНОСТІ ВІД ФОРМИ КРИЛА</a:t>
            </a:r>
            <a:endParaRPr lang="en-US" sz="44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  <a:sym typeface="+mn-ea"/>
            </a:endParaRPr>
          </a:p>
        </p:txBody>
      </p:sp>
      <p:sp>
        <p:nvSpPr>
          <p:cNvPr id="4" name="Subtitle 4"/>
          <p:cNvSpPr>
            <a:spLocks noGrp="1"/>
          </p:cNvSpPr>
          <p:nvPr>
            <p:ph type="subTitle" idx="1"/>
          </p:nvPr>
        </p:nvSpPr>
        <p:spPr>
          <a:xfrm>
            <a:off x="2623185" y="2287270"/>
            <a:ext cx="9371330" cy="2282825"/>
          </a:xfrm>
        </p:spPr>
        <p:txBody>
          <a:bodyPr>
            <a:normAutofit lnSpcReduction="20000"/>
          </a:bodyPr>
          <a:p>
            <a:pPr algn="r">
              <a:buClrTx/>
              <a:buSzTx/>
              <a:buFontTx/>
            </a:pPr>
            <a:r>
              <a:rPr lang="ru-RU" altLang="en-US" sz="2400" b="1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Беркета Анастас</a:t>
            </a:r>
            <a:r>
              <a:rPr lang="uk-UA" altLang="ru-RU" sz="2400" b="1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ія Олександрівна</a:t>
            </a: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,</a:t>
            </a:r>
            <a:endParaRPr lang="en-US" sz="24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+mj-ea"/>
              <a:cs typeface="Century Schoolbook" panose="02040604050505020304" charset="0"/>
            </a:endParaRPr>
          </a:p>
          <a:p>
            <a:pPr algn="r">
              <a:buClrTx/>
              <a:buSzTx/>
              <a:buFontTx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учениця </a:t>
            </a:r>
            <a:r>
              <a:rPr lang="uk-UA" alt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10</a:t>
            </a: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 класу Політехнічного ліцею </a:t>
            </a:r>
            <a:endParaRPr lang="en-US" sz="24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+mj-ea"/>
              <a:cs typeface="Century Schoolbook" panose="02040604050505020304" charset="0"/>
              <a:sym typeface="+mn-ea"/>
            </a:endParaRPr>
          </a:p>
          <a:p>
            <a:pPr algn="r">
              <a:buClrTx/>
              <a:buSzTx/>
              <a:buFontTx/>
            </a:pPr>
            <a:r>
              <a:rPr 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НТУУ «КПІ» м.Києва</a:t>
            </a:r>
            <a:r>
              <a:rPr lang="uk-UA" alt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. Київська МАН</a:t>
            </a:r>
            <a:endParaRPr lang="uk-UA" altLang="en-US" sz="24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+mj-ea"/>
              <a:cs typeface="Century Schoolbook" panose="02040604050505020304" charset="0"/>
              <a:sym typeface="+mn-ea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3100705" y="3352800"/>
            <a:ext cx="8893810" cy="34975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</a:pPr>
            <a:r>
              <a:rPr lang="en-US" sz="20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Науковий керівник:  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+mj-ea"/>
              <a:cs typeface="Century Schoolbook" panose="02040604050505020304" charset="0"/>
              <a:sym typeface="+mn-ea"/>
            </a:endParaRPr>
          </a:p>
          <a:p>
            <a:pPr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</a:pPr>
            <a:r>
              <a:rPr lang="en-US" sz="2000" b="1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Козленко Олег Володимирович</a:t>
            </a:r>
            <a:r>
              <a:rPr lang="uk-UA" altLang="en-US" sz="2000" b="1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, </a:t>
            </a:r>
            <a:r>
              <a:rPr lang="uk-UA" altLang="en-US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  <a:sym typeface="+mn-ea"/>
              </a:rPr>
              <a:t>завідувач </a:t>
            </a:r>
            <a:r>
              <a:rPr lang="uk-UA" altLang="en-US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</a:rPr>
              <a:t>наукової лабораторії  кріогенної техніки фізико-математичного факультету Національноготехнічного університету України "Київський Політехнічний інститут імені Ігоря Сікорського"</a:t>
            </a:r>
            <a:endParaRPr lang="en-US" sz="20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+mj-ea"/>
              <a:cs typeface="Century Schoolbook" panose="02040604050505020304" charset="0"/>
            </a:endParaRPr>
          </a:p>
          <a:p>
            <a:pPr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</a:pPr>
            <a:r>
              <a:rPr lang="en-US" sz="2000" b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</a:rPr>
              <a:t>Педагогічний керівник:</a:t>
            </a:r>
            <a:endParaRPr lang="en-US" sz="2000" b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+mj-ea"/>
              <a:cs typeface="Century Schoolbook" panose="02040604050505020304" charset="0"/>
            </a:endParaRPr>
          </a:p>
          <a:p>
            <a:pPr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</a:pPr>
            <a:r>
              <a:rPr lang="en-US" sz="2000" b="1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</a:rPr>
              <a:t>Коваленко Оксана Анатоліївна,</a:t>
            </a:r>
            <a:r>
              <a:rPr lang="uk-UA" altLang="en-US" b="1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</a:rPr>
              <a:t> </a:t>
            </a:r>
            <a:r>
              <a:rPr lang="uk-UA" altLang="en-US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</a:rPr>
              <a:t>викладач вищої </a:t>
            </a:r>
            <a:r>
              <a:rPr lang="en-US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</a:rPr>
              <a:t>категорії, старший вчитель Політехнічного ліцею </a:t>
            </a:r>
            <a:endParaRPr lang="en-US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+mj-ea"/>
              <a:cs typeface="Century Schoolbook" panose="02040604050505020304" charset="0"/>
            </a:endParaRPr>
          </a:p>
          <a:p>
            <a:pPr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</a:pPr>
            <a:r>
              <a:rPr lang="en-US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ea typeface="+mj-ea"/>
                <a:cs typeface="Century Schoolbook" panose="02040604050505020304" charset="0"/>
              </a:rPr>
              <a:t>НТУУ «КПІ» міста Києва</a:t>
            </a:r>
            <a:endParaRPr lang="en-US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+mj-ea"/>
              <a:cs typeface="Century Schoolbook" panose="02040604050505020304" charset="0"/>
            </a:endParaRPr>
          </a:p>
          <a:p>
            <a:pPr>
              <a:lnSpc>
                <a:spcPct val="100000"/>
              </a:lnSpc>
            </a:pPr>
            <a:endParaRPr lang="en-US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ea typeface="+mj-ea"/>
              <a:cs typeface="Century Schoolbook" panose="02040604050505020304" charset="0"/>
            </a:endParaRPr>
          </a:p>
        </p:txBody>
      </p:sp>
      <p:pic>
        <p:nvPicPr>
          <p:cNvPr id="6" name="Изображение 5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800000">
            <a:off x="-194945" y="2880995"/>
            <a:ext cx="4018280" cy="38207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ее содержимое 1"/>
          <p:cNvSpPr>
            <a:spLocks noGrp="1"/>
          </p:cNvSpPr>
          <p:nvPr>
            <p:ph sz="quarter" idx="13"/>
          </p:nvPr>
        </p:nvSpPr>
        <p:spPr>
          <a:xfrm>
            <a:off x="838200" y="369933"/>
            <a:ext cx="10515600" cy="5558971"/>
          </a:xfrm>
        </p:spPr>
        <p:txBody>
          <a:bodyPr>
            <a:normAutofit fontScale="25000"/>
          </a:bodyPr>
          <a:p>
            <a:pPr algn="l">
              <a:lnSpc>
                <a:spcPct val="150000"/>
              </a:lnSpc>
              <a:spcBef>
                <a:spcPts val="0"/>
              </a:spcBef>
              <a:buFont typeface="+mj-lt"/>
            </a:pPr>
            <a:r>
              <a:rPr lang="ru-RU" altLang="en-US" sz="9600" b="1" u="sng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Список використаних джерел:</a:t>
            </a:r>
            <a:endParaRPr lang="ru-RU" altLang="en-US" sz="9600" b="1" u="sng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en-US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Гельфгат І.М., Генденштейн Л.Е., Кирик Л.А. 1001 задача по физике с ответами, указаниями, решениями. – Харьков: Моби-Дик, 2001.</a:t>
            </a: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en-US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Кузьмичев В.Е. Законы и формулы физики / Отв. ред. В.К.Тартаковский. – К.: Наукова думка, 1989. </a:t>
            </a: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en-US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Богданов. О. Непревзойдённый «Руслан» и его творцы. История создания самолёта Ан-124.- Видавництво: ГП«Антонов», 2019.</a:t>
            </a: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en-US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https://uk.wikipedia.org/wiki/Крило_літака</a:t>
            </a: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en-US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https://bgaa.by/sites/default/files/inline-files/aerodinamika_i_dinamika.pdf</a:t>
            </a: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t="11458" b="26193"/>
          <a:stretch>
            <a:fillRect/>
          </a:stretch>
        </p:blipFill>
        <p:spPr>
          <a:xfrm>
            <a:off x="4799330" y="2515235"/>
            <a:ext cx="2769235" cy="3837940"/>
          </a:xfrm>
          <a:prstGeom prst="snip2Diag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2" name="Изображение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4076065" y="466725"/>
            <a:ext cx="7356475" cy="2301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Изображение 99"/>
          <p:cNvPicPr/>
          <p:nvPr/>
        </p:nvPicPr>
        <p:blipFill>
          <a:blip r:embed="rId3"/>
          <a:stretch>
            <a:fillRect/>
          </a:stretch>
        </p:blipFill>
        <p:spPr>
          <a:xfrm>
            <a:off x="864870" y="-190500"/>
            <a:ext cx="4019550" cy="3722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Замещающее содержимое 1"/>
          <p:cNvPicPr>
            <a:picLocks noChangeAspect="1"/>
          </p:cNvPicPr>
          <p:nvPr>
            <p:ph sz="quarter" idx="13"/>
          </p:nvPr>
        </p:nvPicPr>
        <p:blipFill>
          <a:blip r:embed="rId4"/>
          <a:srcRect l="9581" t="15125" r="13328" b="29232"/>
          <a:stretch>
            <a:fillRect/>
          </a:stretch>
        </p:blipFill>
        <p:spPr>
          <a:xfrm>
            <a:off x="697865" y="2873375"/>
            <a:ext cx="3526155" cy="3394075"/>
          </a:xfrm>
          <a:prstGeom prst="snip2Diag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875" y="2719705"/>
            <a:ext cx="3580130" cy="3633470"/>
          </a:xfrm>
          <a:prstGeom prst="snip2Diag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Изображение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4904740" y="-948055"/>
            <a:ext cx="8255635" cy="7044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Замещающее содержимое 102"/>
          <p:cNvPicPr>
            <a:picLocks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08990" y="2435860"/>
            <a:ext cx="6047740" cy="3400425"/>
          </a:xfrm>
          <a:prstGeom prst="snip2DiagRect">
            <a:avLst/>
          </a:prstGeom>
          <a:noFill/>
          <a:ln w="9525">
            <a:solidFill>
              <a:schemeClr val="bg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ее содержимое 1"/>
          <p:cNvSpPr>
            <a:spLocks noGrp="1"/>
          </p:cNvSpPr>
          <p:nvPr>
            <p:ph sz="quarter" idx="13"/>
          </p:nvPr>
        </p:nvSpPr>
        <p:spPr>
          <a:xfrm>
            <a:off x="652780" y="349885"/>
            <a:ext cx="11256010" cy="5815330"/>
          </a:xfrm>
        </p:spPr>
        <p:txBody>
          <a:bodyPr>
            <a:noAutofit/>
          </a:bodyPr>
          <a:p>
            <a:pPr algn="l" defTabSz="914400" fontAlgn="base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uk-UA" altLang="ru-RU" sz="2500" b="1" u="sng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Мета</a:t>
            </a: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:  дослідження аеродинамічних властивостей моделей літаків з різними формами крила.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  <a:sym typeface="+mn-ea"/>
            </a:endParaRPr>
          </a:p>
          <a:p>
            <a:pPr algn="l" defTabSz="914400" fontAlgn="base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uk-UA" altLang="ru-RU" sz="2500" b="1" u="sng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Завдання</a:t>
            </a: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:</a:t>
            </a:r>
            <a:endParaRPr lang="uk-UA" altLang="ru-RU" sz="2500" u="sng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 algn="l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Вивчити характеристики різних форм крила моделей літаків; 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  <a:sym typeface="+mn-ea"/>
            </a:endParaRPr>
          </a:p>
          <a:p>
            <a:pPr marL="342900" indent="-342900" algn="l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розробити креслення нових форм крила літаків та створити відповідні моделі літаків; 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  <a:sym typeface="+mn-ea"/>
            </a:endParaRPr>
          </a:p>
          <a:p>
            <a:pPr marL="342900" indent="-342900" algn="l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запустити чотири моделі літаків з різними формами крила та виміряти час і довжину польоту;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  <a:sym typeface="+mn-ea"/>
            </a:endParaRPr>
          </a:p>
          <a:p>
            <a:pPr marL="342900" indent="-342900" algn="l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дослідити аеродинамічні характеристики кожної з чотирьох форм крила.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  <a:sym typeface="+mn-ea"/>
            </a:endParaRPr>
          </a:p>
          <a:p>
            <a:pPr algn="l" fontAlgn="ba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lang="uk-UA" altLang="ru-RU" sz="2500" b="1" u="sng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Гіпотеза</a:t>
            </a: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: час та довжина польоту літака залежить від форми крила.</a:t>
            </a:r>
            <a:endParaRPr lang="uk-UA" altLang="ru-RU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l" defTabSz="914400" fontAlgn="base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uk-UA" altLang="ru-RU" sz="2500" b="1" u="sng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Об’єкт</a:t>
            </a: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: моделі літаків з різними формами крила.</a:t>
            </a:r>
            <a:endParaRPr lang="uk-UA" altLang="ru-RU" sz="2500" b="1" u="sng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 algn="l" defTabSz="914400" fontAlgn="base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uk-UA" altLang="ru-RU" sz="2500" b="1" u="sng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Предмет дослідження</a:t>
            </a:r>
            <a:r>
              <a:rPr lang="uk-UA" altLang="ru-RU" sz="2500" u="sng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:</a:t>
            </a: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 аеродинамічні властивості різних форм крила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 algn="l" defTabSz="914400" fontAlgn="base"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моделей літаків.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2755265"/>
            <a:ext cx="3427095" cy="34004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rcRect l="28440" t="21598" r="10309" b="18927"/>
          <a:stretch>
            <a:fillRect/>
          </a:stretch>
        </p:blipFill>
        <p:spPr>
          <a:xfrm>
            <a:off x="4526915" y="179070"/>
            <a:ext cx="2711450" cy="35109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3"/>
          <a:srcRect t="12710" b="9153"/>
          <a:stretch>
            <a:fillRect/>
          </a:stretch>
        </p:blipFill>
        <p:spPr>
          <a:xfrm>
            <a:off x="4227195" y="3965575"/>
            <a:ext cx="3736975" cy="21901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8" name="Изображение 107"/>
          <p:cNvPicPr/>
          <p:nvPr/>
        </p:nvPicPr>
        <p:blipFill>
          <a:blip r:embed="rId4"/>
          <a:stretch>
            <a:fillRect/>
          </a:stretch>
        </p:blipFill>
        <p:spPr>
          <a:xfrm>
            <a:off x="1897380" y="922020"/>
            <a:ext cx="2025650" cy="202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 r="13680" b="15361"/>
          <a:stretch>
            <a:fillRect/>
          </a:stretch>
        </p:blipFill>
        <p:spPr>
          <a:xfrm>
            <a:off x="7470775" y="711835"/>
            <a:ext cx="4048760" cy="29781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rcRect l="14828" r="23594" b="7229"/>
          <a:stretch>
            <a:fillRect/>
          </a:stretch>
        </p:blipFill>
        <p:spPr>
          <a:xfrm>
            <a:off x="8254365" y="3965575"/>
            <a:ext cx="2091055" cy="2029460"/>
          </a:xfrm>
          <a:prstGeom prst="rect">
            <a:avLst/>
          </a:prstGeom>
          <a:ln w="76200">
            <a:solidFill>
              <a:schemeClr val="bg1">
                <a:alpha val="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" name="Изображение 78" descr="IMG_0369"/>
          <p:cNvPicPr>
            <a:picLocks noChangeAspect="1"/>
          </p:cNvPicPr>
          <p:nvPr/>
        </p:nvPicPr>
        <p:blipFill>
          <a:blip r:embed="rId1">
            <a:lum bright="18000"/>
          </a:blip>
          <a:srcRect l="5521" t="28701" r="7735" b="16312"/>
          <a:stretch>
            <a:fillRect/>
          </a:stretch>
        </p:blipFill>
        <p:spPr>
          <a:xfrm>
            <a:off x="236220" y="228600"/>
            <a:ext cx="6146165" cy="29222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Изображение 1" descr="IMG_0372"/>
          <p:cNvPicPr>
            <a:picLocks noChangeAspect="1"/>
          </p:cNvPicPr>
          <p:nvPr/>
        </p:nvPicPr>
        <p:blipFill>
          <a:blip r:embed="rId2">
            <a:lum bright="12000"/>
          </a:blip>
          <a:srcRect l="3543" t="37458" r="9281" b="34539"/>
          <a:stretch>
            <a:fillRect/>
          </a:stretch>
        </p:blipFill>
        <p:spPr>
          <a:xfrm>
            <a:off x="6490970" y="228600"/>
            <a:ext cx="5536565" cy="13500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9" name="Изображение 79" descr="IMG_0373"/>
          <p:cNvPicPr>
            <a:picLocks noChangeAspect="1"/>
          </p:cNvPicPr>
          <p:nvPr/>
        </p:nvPicPr>
        <p:blipFill>
          <a:blip r:embed="rId3">
            <a:lum bright="18000"/>
          </a:blip>
          <a:srcRect l="5078" t="37874" r="7735" b="25945"/>
          <a:stretch>
            <a:fillRect/>
          </a:stretch>
        </p:blipFill>
        <p:spPr>
          <a:xfrm>
            <a:off x="236220" y="3623945"/>
            <a:ext cx="7566025" cy="23545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1" name="Изображение 81" descr="IMG_0376"/>
          <p:cNvPicPr>
            <a:picLocks noChangeAspect="1"/>
          </p:cNvPicPr>
          <p:nvPr>
            <p:ph sz="quarter" idx="13"/>
          </p:nvPr>
        </p:nvPicPr>
        <p:blipFill>
          <a:blip r:embed="rId4">
            <a:lum bright="18000"/>
          </a:blip>
          <a:srcRect l="10611" t="9726" r="12816" b="4121"/>
          <a:stretch>
            <a:fillRect/>
          </a:stretch>
        </p:blipFill>
        <p:spPr>
          <a:xfrm rot="5400000">
            <a:off x="7773035" y="2423795"/>
            <a:ext cx="4364990" cy="36836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346710" y="3133090"/>
            <a:ext cx="603567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base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Крила подібної до Х форми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001395" y="6169025"/>
            <a:ext cx="603567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base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Крила зі згинами поверхні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382385" y="1607820"/>
            <a:ext cx="603567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base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Крила Біплан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156325" y="6396990"/>
            <a:ext cx="603567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r" fontAlgn="base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Крила зворотної стрілоподібності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2400300" y="133985"/>
            <a:ext cx="7390765" cy="93726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p>
            <a:pPr algn="ctr" fontAlgn="base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Діаграма залежності часу та довжини польоту 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algn="ctr" fontAlgn="base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</a:rPr>
              <a:t>від форми крила літака при запуску з руки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graphicFrame>
        <p:nvGraphicFramePr>
          <p:cNvPr id="174" name="Диаграмма 4"/>
          <p:cNvGraphicFramePr/>
          <p:nvPr>
            <p:ph sz="quarter" idx="13"/>
          </p:nvPr>
        </p:nvGraphicFramePr>
        <p:xfrm>
          <a:off x="558165" y="1421765"/>
          <a:ext cx="11028680" cy="5136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179320" y="149225"/>
            <a:ext cx="7777480" cy="93726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p>
            <a:pPr algn="ctr" fontAlgn="base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Діаграма залежності часу та довжини польоту 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algn="ctr" fontAlgn="base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</a:pPr>
            <a:r>
              <a:rPr lang="uk-UA" altLang="ru-RU" sz="2500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від форми крила літака при запуску з установки</a:t>
            </a:r>
            <a:endParaRPr lang="uk-UA" altLang="ru-RU" sz="2500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graphicFrame>
        <p:nvGraphicFramePr>
          <p:cNvPr id="177" name="Диаграмма 6"/>
          <p:cNvGraphicFramePr/>
          <p:nvPr>
            <p:ph sz="quarter" idx="13"/>
          </p:nvPr>
        </p:nvGraphicFramePr>
        <p:xfrm>
          <a:off x="497205" y="1185545"/>
          <a:ext cx="11141710" cy="544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ее содержимое 1"/>
          <p:cNvSpPr>
            <a:spLocks noGrp="1"/>
          </p:cNvSpPr>
          <p:nvPr>
            <p:ph sz="quarter" idx="13"/>
          </p:nvPr>
        </p:nvSpPr>
        <p:spPr>
          <a:xfrm>
            <a:off x="396240" y="128270"/>
            <a:ext cx="11156950" cy="5943600"/>
          </a:xfrm>
        </p:spPr>
        <p:txBody>
          <a:bodyPr>
            <a:noAutofit/>
          </a:bodyPr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altLang="ru-RU" sz="2400" b="1" u="sng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Результати:</a:t>
            </a:r>
            <a:endParaRPr lang="ru-RU" altLang="en-US" sz="2400" b="1" u="sng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  <a:sym typeface="+mn-ea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alt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Модель з крилами подібної до Х форми не може планувати без початкової швидкості, тому при її втраті, модель починає різко втрачати висоту. Завдяки великій площі крила, модель є дуже стійкою у повітрі, але тільки за умови постійної швидкості.</a:t>
            </a:r>
            <a:endParaRPr lang="ru-RU" altLang="en-US" sz="24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alt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Модель з крилами Біплан має найкращу стійкість у повітрі. При невеликій швидкості вона пролітає велику відстань, без різких втрат висоти та кабрування.</a:t>
            </a:r>
            <a:endParaRPr lang="ru-RU" altLang="en-US" sz="24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alt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Модель з крилами зворотної стрілоподібності пролітає найбільшу відстань, це видно за результатами експерименту. Модель має велику швидкість, тому може пролетіти великі відстані за короткий час.</a:t>
            </a:r>
            <a:endParaRPr lang="ru-RU" altLang="en-US" sz="24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altLang="en-US" sz="24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Модель з крилами зі згинами поверхні, у порівнянні з іншими, має найгірші результати. Через невелику площу крила, модель не утримувалась у повітрі та починала втрачати висоту дуже швидко. </a:t>
            </a:r>
            <a:endParaRPr lang="ru-RU" altLang="en-US" sz="24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ее содержимое 1"/>
          <p:cNvSpPr>
            <a:spLocks noGrp="1"/>
          </p:cNvSpPr>
          <p:nvPr>
            <p:ph sz="quarter" idx="13"/>
          </p:nvPr>
        </p:nvSpPr>
        <p:spPr>
          <a:xfrm>
            <a:off x="467995" y="551815"/>
            <a:ext cx="11156315" cy="5558790"/>
          </a:xfrm>
        </p:spPr>
        <p:txBody>
          <a:bodyPr>
            <a:normAutofit fontScale="25000"/>
          </a:bodyPr>
          <a:p>
            <a:pPr algn="l" fontAlgn="base">
              <a:lnSpc>
                <a:spcPct val="100000"/>
              </a:lnSpc>
              <a:spcBef>
                <a:spcPct val="20000"/>
              </a:spcBef>
            </a:pPr>
            <a:r>
              <a:rPr lang="uk-UA" altLang="ru-RU" sz="9600" b="1" u="sng" dirty="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Висновки:</a:t>
            </a:r>
            <a:endParaRPr lang="uk-UA" altLang="ru-RU" sz="9600" b="1" u="sng" dirty="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altLang="en-US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Аеродинамічні характеристики літака суттєво залежать від форми його крила;</a:t>
            </a: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uk-UA" altLang="ru-RU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Н</a:t>
            </a:r>
            <a:r>
              <a:rPr lang="ru-RU" altLang="en-US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айбільші показники часу та довжини польоту були отримані у моделі з формою крила зворотної стрілоподібності;</a:t>
            </a: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uk-UA" altLang="ru-RU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П</a:t>
            </a:r>
            <a:r>
              <a:rPr lang="ru-RU" altLang="en-US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оказники часу та довжини польоту у моделей з різними формами крил є незалежними один від одного;</a:t>
            </a: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altLang="en-US" sz="9600">
                <a:solidFill>
                  <a:schemeClr val="tx2">
                    <a:lumMod val="50000"/>
                  </a:schemeClr>
                </a:solidFill>
                <a:latin typeface="Century Schoolbook" panose="02040604050505020304" charset="0"/>
                <a:cs typeface="Century Schoolbook" panose="02040604050505020304" charset="0"/>
                <a:sym typeface="+mn-ea"/>
              </a:rPr>
              <a:t>Для запуску моделей з різними формами крила, краще підбирати траєкторію та силу,  зважаючи на особливості моделі; при запуску в однакових умовах з установки моделі показали гірші результати ніж при запуску з руки.</a:t>
            </a: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  <a:p>
            <a:pPr marL="342900" indent="-342900" algn="l">
              <a:spcBef>
                <a:spcPts val="0"/>
              </a:spcBef>
              <a:buAutoNum type="arabicPeriod"/>
            </a:pPr>
            <a:endParaRPr lang="ru-RU" altLang="en-US" sz="9600">
              <a:solidFill>
                <a:schemeClr val="tx2">
                  <a:lumMod val="50000"/>
                </a:schemeClr>
              </a:solidFill>
              <a:latin typeface="Century Schoolbook" panose="02040604050505020304" charset="0"/>
              <a:cs typeface="Century Schoolbook" panose="020406040505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3164</Words>
  <Application>WPS Presentation</Application>
  <PresentationFormat>宽屏</PresentationFormat>
  <Paragraphs>58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</vt:lpstr>
      <vt:lpstr>SimSun</vt:lpstr>
      <vt:lpstr>Wingdings</vt:lpstr>
      <vt:lpstr>Calibri Light</vt:lpstr>
      <vt:lpstr>Century Schoolbook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Ksusha</cp:lastModifiedBy>
  <cp:revision>53</cp:revision>
  <dcterms:created xsi:type="dcterms:W3CDTF">2022-12-18T17:34:00Z</dcterms:created>
  <dcterms:modified xsi:type="dcterms:W3CDTF">2023-04-10T17:18:38Z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1049-11.2.0.11513</vt:lpwstr>
  </property>
  <property fmtid="{D5CDD505-2E9C-101B-9397-08002B2CF9AE}" pid="3" name="ICV">
    <vt:lpwstr>CA5A3B53F2CA410F98FE14E2D4E951F5</vt:lpwstr>
  </property>
</Properties>
</file>