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68" r:id="rId5"/>
    <p:sldId id="269" r:id="rId6"/>
    <p:sldId id="270" r:id="rId7"/>
    <p:sldId id="271" r:id="rId8"/>
    <p:sldId id="272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3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j</c:v>
                </c:pt>
                <c:pt idx="1">
                  <c:v>im</c:v>
                </c:pt>
                <c:pt idx="2">
                  <c:v>v</c:v>
                </c:pt>
                <c:pt idx="3">
                  <c:v>g</c:v>
                </c:pt>
                <c:pt idx="4">
                  <c:v>s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19.399999999999999</c:v>
                </c:pt>
                <c:pt idx="1">
                  <c:v>22.2</c:v>
                </c:pt>
                <c:pt idx="2">
                  <c:v>38.800000000000004</c:v>
                </c:pt>
                <c:pt idx="3">
                  <c:v>11.1</c:v>
                </c:pt>
                <c:pt idx="4">
                  <c:v>8.3000000000000007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66-43CA-AC84-FAC1C9D912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j</c:v>
                </c:pt>
                <c:pt idx="1">
                  <c:v>im</c:v>
                </c:pt>
                <c:pt idx="2">
                  <c:v>v</c:v>
                </c:pt>
                <c:pt idx="3">
                  <c:v>g</c:v>
                </c:pt>
                <c:pt idx="4">
                  <c:v>s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29.6</c:v>
                </c:pt>
                <c:pt idx="1">
                  <c:v>27.7</c:v>
                </c:pt>
                <c:pt idx="2">
                  <c:v>31.4</c:v>
                </c:pt>
                <c:pt idx="3">
                  <c:v>9.2000000000000011</c:v>
                </c:pt>
                <c:pt idx="4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66-43CA-AC84-FAC1C9D912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j</c:v>
                </c:pt>
                <c:pt idx="1">
                  <c:v>im</c:v>
                </c:pt>
                <c:pt idx="2">
                  <c:v>v</c:v>
                </c:pt>
                <c:pt idx="3">
                  <c:v>g</c:v>
                </c:pt>
                <c:pt idx="4">
                  <c:v>s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22.2</c:v>
                </c:pt>
                <c:pt idx="1">
                  <c:v>30.5</c:v>
                </c:pt>
                <c:pt idx="2">
                  <c:v>33.300000000000004</c:v>
                </c:pt>
                <c:pt idx="3">
                  <c:v>8.3000000000000007</c:v>
                </c:pt>
                <c:pt idx="4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66-43CA-AC84-FAC1C9D91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921344"/>
        <c:axId val="139437760"/>
        <c:axId val="146474880"/>
      </c:line3DChart>
      <c:catAx>
        <c:axId val="180921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uk-UA" sz="1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</a:t>
                </a:r>
                <a:r>
                  <a:rPr lang="uk-UA" sz="1800" b="1" baseline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Спектр онтогенетичних станів популяції</a:t>
                </a:r>
                <a:endParaRPr lang="uk-UA" sz="1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sz="1800" b="1" i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Anacamptis</a:t>
                </a:r>
                <a:r>
                  <a:rPr lang="en-US" sz="1800" b="1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i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palustris</a:t>
                </a:r>
                <a:endParaRPr lang="uk-UA" sz="1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22015937516615244"/>
              <c:y val="0.8208429209506704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uk-UA"/>
          </a:p>
        </c:txPr>
        <c:crossAx val="139437760"/>
        <c:crosses val="autoZero"/>
        <c:auto val="1"/>
        <c:lblAlgn val="ctr"/>
        <c:lblOffset val="100"/>
        <c:noMultiLvlLbl val="0"/>
      </c:catAx>
      <c:valAx>
        <c:axId val="13943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921344"/>
        <c:crosses val="autoZero"/>
        <c:crossBetween val="between"/>
      </c:valAx>
      <c:serAx>
        <c:axId val="146474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39437760"/>
        <c:crosses val="autoZero"/>
      </c:serAx>
    </c:plotArea>
    <c:legend>
      <c:legendPos val="r"/>
      <c:overlay val="0"/>
      <c:txPr>
        <a:bodyPr/>
        <a:lstStyle/>
        <a:p>
          <a:pPr>
            <a:defRPr sz="180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j</c:v>
                </c:pt>
                <c:pt idx="1">
                  <c:v>im</c:v>
                </c:pt>
                <c:pt idx="2">
                  <c:v>v</c:v>
                </c:pt>
                <c:pt idx="3">
                  <c:v>g</c:v>
                </c:pt>
                <c:pt idx="4">
                  <c:v>s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23.8</c:v>
                </c:pt>
                <c:pt idx="1">
                  <c:v>28.5</c:v>
                </c:pt>
                <c:pt idx="2">
                  <c:v>31.7</c:v>
                </c:pt>
                <c:pt idx="3">
                  <c:v>6.3</c:v>
                </c:pt>
                <c:pt idx="4">
                  <c:v>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85-4878-850C-B82C9D0841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j</c:v>
                </c:pt>
                <c:pt idx="1">
                  <c:v>im</c:v>
                </c:pt>
                <c:pt idx="2">
                  <c:v>v</c:v>
                </c:pt>
                <c:pt idx="3">
                  <c:v>g</c:v>
                </c:pt>
                <c:pt idx="4">
                  <c:v>s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</c:v>
                </c:pt>
                <c:pt idx="1">
                  <c:v>46.6</c:v>
                </c:pt>
                <c:pt idx="2">
                  <c:v>15.5</c:v>
                </c:pt>
                <c:pt idx="3">
                  <c:v>8.8000000000000007</c:v>
                </c:pt>
                <c:pt idx="4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85-4878-850C-B82C9D0841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j</c:v>
                </c:pt>
                <c:pt idx="1">
                  <c:v>im</c:v>
                </c:pt>
                <c:pt idx="2">
                  <c:v>v</c:v>
                </c:pt>
                <c:pt idx="3">
                  <c:v>g</c:v>
                </c:pt>
                <c:pt idx="4">
                  <c:v>s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26.6</c:v>
                </c:pt>
                <c:pt idx="1">
                  <c:v>22.2</c:v>
                </c:pt>
                <c:pt idx="2">
                  <c:v>33.300000000000004</c:v>
                </c:pt>
                <c:pt idx="3">
                  <c:v>6.6</c:v>
                </c:pt>
                <c:pt idx="4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85-4878-850C-B82C9D084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897536"/>
        <c:axId val="139439488"/>
        <c:axId val="194531968"/>
      </c:line3DChart>
      <c:catAx>
        <c:axId val="184897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uk-UA" sz="20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 2</a:t>
                </a:r>
                <a:r>
                  <a:rPr lang="uk-UA" sz="2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0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Спектр онтогенетичних станів популяції </a:t>
                </a:r>
                <a:r>
                  <a:rPr lang="ru-RU" sz="2000" b="1" i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Gladiolus</a:t>
                </a:r>
                <a:r>
                  <a:rPr lang="ru-RU" sz="2000" b="1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i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tenuis</a:t>
                </a:r>
                <a:endParaRPr lang="uk-UA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16880315469287266"/>
              <c:y val="0.8549703345905289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uk-UA"/>
          </a:p>
        </c:txPr>
        <c:crossAx val="139439488"/>
        <c:crosses val="autoZero"/>
        <c:auto val="1"/>
        <c:lblAlgn val="ctr"/>
        <c:lblOffset val="100"/>
        <c:noMultiLvlLbl val="0"/>
      </c:catAx>
      <c:valAx>
        <c:axId val="139439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897536"/>
        <c:crosses val="autoZero"/>
        <c:crossBetween val="between"/>
      </c:valAx>
      <c:serAx>
        <c:axId val="194531968"/>
        <c:scaling>
          <c:orientation val="minMax"/>
        </c:scaling>
        <c:delete val="0"/>
        <c:axPos val="b"/>
        <c:majorTickMark val="out"/>
        <c:minorTickMark val="none"/>
        <c:tickLblPos val="nextTo"/>
        <c:crossAx val="139439488"/>
        <c:crosses val="autoZero"/>
      </c:serAx>
    </c:plotArea>
    <c:legend>
      <c:legendPos val="r"/>
      <c:overlay val="0"/>
      <c:txPr>
        <a:bodyPr/>
        <a:lstStyle/>
        <a:p>
          <a:pPr>
            <a:defRPr sz="180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j</c:v>
                </c:pt>
                <c:pt idx="1">
                  <c:v>im</c:v>
                </c:pt>
                <c:pt idx="2">
                  <c:v>v</c:v>
                </c:pt>
                <c:pt idx="3">
                  <c:v>g</c:v>
                </c:pt>
                <c:pt idx="4">
                  <c:v>s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18.5</c:v>
                </c:pt>
                <c:pt idx="1">
                  <c:v>18.5</c:v>
                </c:pt>
                <c:pt idx="2">
                  <c:v>37</c:v>
                </c:pt>
                <c:pt idx="3">
                  <c:v>11.1</c:v>
                </c:pt>
                <c:pt idx="4">
                  <c:v>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6F-4A73-875B-3A6EFD424F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j</c:v>
                </c:pt>
                <c:pt idx="1">
                  <c:v>im</c:v>
                </c:pt>
                <c:pt idx="2">
                  <c:v>v</c:v>
                </c:pt>
                <c:pt idx="3">
                  <c:v>g</c:v>
                </c:pt>
                <c:pt idx="4">
                  <c:v>s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25</c:v>
                </c:pt>
                <c:pt idx="1">
                  <c:v>22.2</c:v>
                </c:pt>
                <c:pt idx="2">
                  <c:v>41.6</c:v>
                </c:pt>
                <c:pt idx="3">
                  <c:v>11.1</c:v>
                </c:pt>
                <c:pt idx="4">
                  <c:v>8.3000000000000007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6F-4A73-875B-3A6EFD424F5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j</c:v>
                </c:pt>
                <c:pt idx="1">
                  <c:v>im</c:v>
                </c:pt>
                <c:pt idx="2">
                  <c:v>v</c:v>
                </c:pt>
                <c:pt idx="3">
                  <c:v>g</c:v>
                </c:pt>
                <c:pt idx="4">
                  <c:v>s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24.4</c:v>
                </c:pt>
                <c:pt idx="1">
                  <c:v>20</c:v>
                </c:pt>
                <c:pt idx="2">
                  <c:v>35.5</c:v>
                </c:pt>
                <c:pt idx="3">
                  <c:v>13.3</c:v>
                </c:pt>
                <c:pt idx="4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6F-4A73-875B-3A6EFD424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478464"/>
        <c:axId val="139441216"/>
        <c:axId val="186411520"/>
      </c:line3DChart>
      <c:catAx>
        <c:axId val="84478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uk-UA" sz="1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 3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Спектр онтогенетичних станів популяції </a:t>
                </a:r>
                <a:r>
                  <a:rPr lang="uk-UA" sz="1800" b="1" i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Fritillaria</a:t>
                </a:r>
                <a:r>
                  <a:rPr lang="uk-UA" sz="1800" b="1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800" b="1" i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meleagroides</a:t>
                </a:r>
                <a:endParaRPr lang="uk-UA" sz="1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uk-UA"/>
          </a:p>
        </c:txPr>
        <c:crossAx val="139441216"/>
        <c:crosses val="autoZero"/>
        <c:auto val="1"/>
        <c:lblAlgn val="ctr"/>
        <c:lblOffset val="100"/>
        <c:noMultiLvlLbl val="0"/>
      </c:catAx>
      <c:valAx>
        <c:axId val="139441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478464"/>
        <c:crosses val="autoZero"/>
        <c:crossBetween val="between"/>
      </c:valAx>
      <c:serAx>
        <c:axId val="186411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39441216"/>
        <c:crosses val="autoZero"/>
      </c:serAx>
    </c:plotArea>
    <c:legend>
      <c:legendPos val="r"/>
      <c:overlay val="0"/>
      <c:txPr>
        <a:bodyPr/>
        <a:lstStyle/>
        <a:p>
          <a:pPr>
            <a:defRPr sz="160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63D18-B4BA-4F76-9B49-7CF8BD05A03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1E0FD-4F44-4F65-AD9B-8157C8FB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9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E1D4-A83B-4DB4-9C06-FF84FB11999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340E-768C-4304-8635-B0030B5F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7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E1D4-A83B-4DB4-9C06-FF84FB11999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340E-768C-4304-8635-B0030B5F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6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E1D4-A83B-4DB4-9C06-FF84FB11999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340E-768C-4304-8635-B0030B5F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0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E1D4-A83B-4DB4-9C06-FF84FB11999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340E-768C-4304-8635-B0030B5F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3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E1D4-A83B-4DB4-9C06-FF84FB11999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340E-768C-4304-8635-B0030B5F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5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E1D4-A83B-4DB4-9C06-FF84FB11999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340E-768C-4304-8635-B0030B5F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0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E1D4-A83B-4DB4-9C06-FF84FB11999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340E-768C-4304-8635-B0030B5F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5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E1D4-A83B-4DB4-9C06-FF84FB11999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340E-768C-4304-8635-B0030B5F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8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E1D4-A83B-4DB4-9C06-FF84FB11999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340E-768C-4304-8635-B0030B5F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3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E1D4-A83B-4DB4-9C06-FF84FB11999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340E-768C-4304-8635-B0030B5F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E1D4-A83B-4DB4-9C06-FF84FB11999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340E-768C-4304-8635-B0030B5F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1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7E1D4-A83B-4DB4-9C06-FF84FB11999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F340E-768C-4304-8635-B0030B5F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6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818" y="117763"/>
            <a:ext cx="10674927" cy="24730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ПОПУЛЯЦІЙ РІДКІСНИХ ЛУЧНИХ РОСЛИН ОКОЛИЦЬ ПОДІЛЬСЬКОГО РАЙОНУ М. ПОЛТАВА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509" y="4203032"/>
            <a:ext cx="5763491" cy="2654968"/>
          </a:xfrm>
          <a:solidFill>
            <a:schemeClr val="accent6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l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 Марина Олександрівна,</a:t>
            </a:r>
          </a:p>
          <a:p>
            <a:pPr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10-Б класу комунального закладу «Полтавська загальноосвітня школа І-ІІІ ступенів №2 Полтавської міської ради Полтавської області»</a:t>
            </a:r>
          </a:p>
          <a:p>
            <a:pPr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Полтавське територіальне відділення МАН України</a:t>
            </a:r>
          </a:p>
          <a:p>
            <a:pPr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Полтава</a:t>
            </a:r>
          </a:p>
          <a:p>
            <a:pPr algn="l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керівник: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Топчій Олена Олександрівна, учитель хімії та біології комунального закладу «Полтавська загальноосвітня школа І-ІІІ ступенів №2 Полтавської міської ради Полтавської області»</a:t>
            </a:r>
          </a:p>
        </p:txBody>
      </p:sp>
    </p:spTree>
    <p:extLst>
      <p:ext uri="{BB962C8B-B14F-4D97-AF65-F5344CB8AC3E}">
        <p14:creationId xmlns:p14="http://schemas.microsoft.com/office/powerpoint/2010/main" val="7809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0179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і завдання дослідження.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даного дослідження – вивчення стану популяцій рідкісних лучних рослин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Подільського району м.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олтава.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досягнення мети були поставлені наступні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 стан популяцій рідкісних лучних видів;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щільність, вікову та просторову структури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ценопопуляцій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58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218" y="11083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ПОПУЛЯЦІЙ РІДКІСНИХ ЛУЧНИХ РОСЛИН РЕГІОНУ ДОСЛІДЖЕННЯ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5" y="773617"/>
            <a:ext cx="2750126" cy="4971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27" y="1384471"/>
            <a:ext cx="4140944" cy="3466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90" y="1981200"/>
            <a:ext cx="3020292" cy="45304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8560" y="5817762"/>
            <a:ext cx="2318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Зозулинець болотний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Anacamptis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palustris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51263" y="6488668"/>
            <a:ext cx="3432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Косарики тонкі (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Gladiolus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tenuis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65875" y="4851441"/>
            <a:ext cx="4031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Рябчик малий (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Fritillaria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meleagroides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" y="179705"/>
            <a:ext cx="11658600" cy="2700655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популяції </a:t>
            </a:r>
            <a:r>
              <a:rPr lang="uk-UA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Anacamptis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palustris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 переважаючими у віковій структурі є молоді особини (j,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v). Молода група є більш чисельною ніж зріла, їх співвідношення коливається в межах 72–80% до 20–27% відповідно. Таким чином, кількість особин ювенільної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віргінільної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стадій переважає представників генеративної та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сенільної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79872229"/>
              </p:ext>
            </p:extLst>
          </p:nvPr>
        </p:nvGraphicFramePr>
        <p:xfrm>
          <a:off x="2026920" y="2133600"/>
          <a:ext cx="9966960" cy="4328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6680" y="5200015"/>
            <a:ext cx="35051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Проективне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покриття тільки рослин виду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Palustris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становить 3–4%. Просторова структура популяцій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компактно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-дифузного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типу.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133985"/>
            <a:ext cx="11551920" cy="14966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Індивідуальний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 проективного покриття для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Gladiolus tenuis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вивченій ділянці становить 4–5%. Просторова структура популяцій дифузного типу. Середня щільність даної популяції – 6 ос./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87259990"/>
              </p:ext>
            </p:extLst>
          </p:nvPr>
        </p:nvGraphicFramePr>
        <p:xfrm>
          <a:off x="198120" y="1417320"/>
          <a:ext cx="7863840" cy="544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61960" y="1905139"/>
            <a:ext cx="41300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Вікові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спектри виду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tenuis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дослідженій території характеризуються чітко вираженими максимумами на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іматурних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віргінільних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особинах.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 особин є чисельнішою ніж зріла, їх співвідношення коливається в межах 80–90% до 10–20% відповідно.</a:t>
            </a:r>
          </a:p>
        </p:txBody>
      </p:sp>
    </p:spTree>
    <p:extLst>
      <p:ext uri="{BB962C8B-B14F-4D97-AF65-F5344CB8AC3E}">
        <p14:creationId xmlns:p14="http://schemas.microsoft.com/office/powerpoint/2010/main" val="24285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3353"/>
            <a:ext cx="11887200" cy="19854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особин виду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Fritillaria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meleagroides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2019-2021 років до фази цвітіння дорівнює 12 штук.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–дифузного типу. Аналіз вікових спектрів показує що переважаючими протягом трьох років були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віргінільні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особини (v) – 36% серед всіх стадій. Як і в інших видів молоді особини (p, j,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v) були більш чисельними ніж зрілі 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g+s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01106997"/>
              </p:ext>
            </p:extLst>
          </p:nvPr>
        </p:nvGraphicFramePr>
        <p:xfrm>
          <a:off x="3718560" y="1402080"/>
          <a:ext cx="8321040" cy="454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2400" y="5534561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щільність популяції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meleagroides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дорівнює 4 особин на м</a:t>
            </a:r>
            <a:r>
              <a:rPr lang="uk-UA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складає близько 2-3% всієї дослідженої території. Щільність популяції збільшилася із 3 до 5 ос./м</a:t>
            </a:r>
            <a:r>
              <a:rPr lang="uk-UA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9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2849880" cy="10207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аналізуючи просторову структуру популяцій ми засвідчили переважання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-дифузного розміщення особин. Це є ознакою середнього навантаження впливів людини та сільського господарства. Тільки в популяції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Gladiolus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tenuis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особини розміщуються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дифузно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говорить про посилений антропогенний вплив та інші фактори.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цих видів піддається високому антропогенному впливу, і характеризується зменшенням особин. Крім виду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meleagroides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має тенденцію на збільшення кількості представників популяції.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69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06640" cy="1325563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Криворучко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Т.В. Еколого-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ценотичні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особливості рідкісних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ефемероїдів Полтавщини // Екологія. Біологічні науки. – Полтава,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 (37). – С. 174-180.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Єлін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 Я. 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 луків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боліт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/ Ю. Я. 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Єлін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М.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Грисюк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К. : Радянська школа, 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- 221 с.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56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4814" y="2873829"/>
            <a:ext cx="7362371" cy="12337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410</Words>
  <Application>Microsoft Office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СТАН ПОПУЛЯЦІЙ РІДКІСНИХ ЛУЧНИХ РОСЛИН ОКОЛИЦЬ ПОДІЛЬСЬКОГО РАЙОНУ М. ПОЛТАВА</vt:lpstr>
      <vt:lpstr>Презентация PowerPoint</vt:lpstr>
      <vt:lpstr>СТАН ПОПУЛЯЦІЙ РІДКІСНИХ ЛУЧНИХ РОСЛИН РЕГІОНУ ДОСЛІДЖЕННЯ </vt:lpstr>
      <vt:lpstr>Презентация PowerPoint</vt:lpstr>
      <vt:lpstr>Презентация PowerPoint</vt:lpstr>
      <vt:lpstr>Презентация PowerPoint</vt:lpstr>
      <vt:lpstr>Висновок</vt:lpstr>
      <vt:lpstr>Список використаних джерел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Eugene</cp:lastModifiedBy>
  <cp:revision>31</cp:revision>
  <dcterms:created xsi:type="dcterms:W3CDTF">2021-12-06T16:20:58Z</dcterms:created>
  <dcterms:modified xsi:type="dcterms:W3CDTF">2023-03-31T09:44:27Z</dcterms:modified>
</cp:coreProperties>
</file>