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8" r:id="rId3"/>
    <p:sldId id="262" r:id="rId4"/>
    <p:sldId id="263" r:id="rId5"/>
    <p:sldId id="277" r:id="rId6"/>
    <p:sldId id="272" r:id="rId7"/>
    <p:sldId id="273" r:id="rId8"/>
    <p:sldId id="278" r:id="rId9"/>
    <p:sldId id="283" r:id="rId10"/>
    <p:sldId id="279" r:id="rId11"/>
    <p:sldId id="284" r:id="rId12"/>
    <p:sldId id="280" r:id="rId13"/>
    <p:sldId id="281" r:id="rId14"/>
    <p:sldId id="286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49999-5C72-4C46-8231-EBE2393A4723}" type="datetimeFigureOut">
              <a:rPr lang="uk-UA" smtClean="0"/>
              <a:pPr/>
              <a:t>23.04.2023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74CC0-BA86-4913-9032-8FF05282BF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2111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74CC0-BA86-4913-9032-8FF05282BF2A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0357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9416" y="188640"/>
            <a:ext cx="676875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sz="3600" dirty="0">
              <a:solidFill>
                <a:schemeClr val="bg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3600" b="1" dirty="0">
                <a:latin typeface="Comic Sans MS" pitchFamily="66" charset="0"/>
                <a:ea typeface="Times New Roman"/>
                <a:cs typeface="Times New Roman"/>
              </a:rPr>
              <a:t> </a:t>
            </a:r>
            <a:endParaRPr lang="uk-UA" sz="3600" dirty="0">
              <a:effectLst/>
              <a:latin typeface="Comic Sans MS" pitchFamily="66" charset="0"/>
              <a:ea typeface="Calibri"/>
              <a:cs typeface="Times New Roman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85786" y="428604"/>
            <a:ext cx="7572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РОЗВИТОК РАДІОМОВЛЕННЯ НА ОХТИРЩИНІ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367822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657406"/>
            <a:ext cx="3857652" cy="2986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85786" y="4786322"/>
            <a:ext cx="7643866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Бездрабко</a:t>
            </a:r>
            <a:r>
              <a:rPr lang="uk-UA" sz="16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Єлизавета Станіславівна</a:t>
            </a:r>
            <a:r>
              <a:rPr lang="uk-UA" sz="16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Охтирська загальноосвітня школа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І-ІІІ ступенів № 8 Охтирської міської ради Сумської області; 8 клас; Сумське територіальне відділення МАН України; м. Охтирка Сумської області.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Керівник </a:t>
            </a:r>
            <a:r>
              <a:rPr lang="uk-UA" sz="1600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проєкту</a:t>
            </a:r>
            <a:r>
              <a:rPr lang="uk-UA" sz="16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uk-UA" sz="1600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Литовченко</a:t>
            </a:r>
            <a:r>
              <a:rPr lang="uk-UA" sz="16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Ольга Олександрівна, керівник гуртка Комунального позашкільного навчального закладу «Охтирський міський центр позашкільної освіти-Мала академія наук учнівської молоді»</a:t>
            </a:r>
            <a:endParaRPr lang="uk-UA" sz="1600" dirty="0" smtClean="0"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466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Администратор\Desktop\ДОСЛЫДНИК\Ліза\изображение_viber_2023-04-09_13-41-50-250.jpg"/>
          <p:cNvPicPr>
            <a:picLocks noChangeAspect="1" noChangeArrowheads="1"/>
          </p:cNvPicPr>
          <p:nvPr/>
        </p:nvPicPr>
        <p:blipFill>
          <a:blip r:embed="rId2">
            <a:lum bright="40000" contrast="40000"/>
          </a:blip>
          <a:srcRect/>
          <a:stretch>
            <a:fillRect/>
          </a:stretch>
        </p:blipFill>
        <p:spPr bwMode="auto">
          <a:xfrm>
            <a:off x="214282" y="428604"/>
            <a:ext cx="8786874" cy="621510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2286016" cy="1820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33575" y="0"/>
            <a:ext cx="8810425" cy="338554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uk-UA" sz="1600" b="1" dirty="0" smtClean="0">
                <a:solidFill>
                  <a:schemeClr val="bg1"/>
                </a:solidFill>
                <a:latin typeface="Comic Sans MS" pitchFamily="66" charset="0"/>
              </a:rPr>
              <a:t>Хвильові радіоприймачі  моєї родини, які зберігаються у дідуся Івана Федоровича 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3071810"/>
            <a:ext cx="314327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Радіоприймач “А</a:t>
            </a:r>
            <a:r>
              <a:rPr lang="en-US" sz="12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TLANFA</a:t>
            </a:r>
            <a:r>
              <a:rPr lang="uk-UA" sz="12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” придбаний в кінці 90 –х років (20 грн.).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5857892"/>
            <a:ext cx="2238113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12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“К</a:t>
            </a:r>
            <a:r>
              <a:rPr lang="en-US" sz="12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IPO</a:t>
            </a:r>
            <a:r>
              <a:rPr lang="uk-UA" sz="12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” придбаний в 2010 р.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10934" y="3000372"/>
            <a:ext cx="253306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12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Понад 50 років радіоприймачу</a:t>
            </a:r>
          </a:p>
          <a:p>
            <a:r>
              <a:rPr lang="uk-UA" sz="1200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“Океан”</a:t>
            </a:r>
            <a:r>
              <a:rPr lang="uk-UA" sz="12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(97 крб.).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500042"/>
            <a:ext cx="350046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Радіола </a:t>
            </a:r>
            <a:r>
              <a:rPr lang="uk-UA" sz="1200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“Урал”</a:t>
            </a:r>
            <a:r>
              <a:rPr lang="uk-UA" sz="12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з'явилася в родині в 1981 році, коштувала 100 крб.</a:t>
            </a:r>
            <a:endParaRPr lang="ru-RU" sz="1200" dirty="0"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6286520"/>
            <a:ext cx="3903633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12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“ М</a:t>
            </a:r>
            <a:r>
              <a:rPr lang="en-US" sz="12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ASON</a:t>
            </a:r>
            <a:r>
              <a:rPr lang="uk-UA" sz="12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” придбаний на початку 2000-х (60 грн.)</a:t>
            </a:r>
            <a:endParaRPr lang="ru-RU" sz="1200" dirty="0"/>
          </a:p>
        </p:txBody>
      </p:sp>
      <p:pic>
        <p:nvPicPr>
          <p:cNvPr id="11266" name="Picture 2" descr="Радіо &quot;Океан 214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142984"/>
            <a:ext cx="2571768" cy="18002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8" name="Picture 4" descr="Радіола Урал 1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28604"/>
            <a:ext cx="2428892" cy="128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714628"/>
            <a:ext cx="5524496" cy="414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85786" y="0"/>
            <a:ext cx="75724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chemeClr val="bg1"/>
                </a:solidFill>
                <a:latin typeface="Comic Sans MS" pitchFamily="66" charset="0"/>
              </a:rPr>
              <a:t>Хвильові радіоприймачі  родини, які зберігаються у мене вдома </a:t>
            </a:r>
            <a:endParaRPr lang="ru-RU" sz="1600" dirty="0">
              <a:latin typeface="Comic Sans MS" pitchFamily="66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347474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7158" y="500042"/>
            <a:ext cx="335758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b="1" dirty="0" smtClean="0">
                <a:latin typeface="Comic Sans MS" pitchFamily="66" charset="0"/>
              </a:rPr>
              <a:t>Один з найпоширеніших радіоприймачів у </a:t>
            </a:r>
            <a:r>
              <a:rPr lang="uk-UA" sz="1200" b="1" dirty="0" err="1" smtClean="0">
                <a:latin typeface="Comic Sans MS" pitchFamily="66" charset="0"/>
              </a:rPr>
              <a:t>охтирчан</a:t>
            </a:r>
            <a:r>
              <a:rPr lang="uk-UA" sz="1200" b="1" dirty="0" smtClean="0">
                <a:latin typeface="Comic Sans MS" pitchFamily="66" charset="0"/>
              </a:rPr>
              <a:t> у 80-90 роки ХХ століття  </a:t>
            </a:r>
            <a:r>
              <a:rPr lang="en-US" sz="1200" b="1" dirty="0" smtClean="0">
                <a:latin typeface="Comic Sans MS" pitchFamily="66" charset="0"/>
              </a:rPr>
              <a:t>VEF 202</a:t>
            </a:r>
            <a:endParaRPr lang="ru-RU" sz="1200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2786058"/>
            <a:ext cx="328613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“ М</a:t>
            </a:r>
            <a:r>
              <a:rPr lang="en-US" sz="12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ASON</a:t>
            </a:r>
            <a:r>
              <a:rPr lang="uk-UA" sz="12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” придбаний на початку 2000-х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6143644"/>
            <a:ext cx="250031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“ </a:t>
            </a:r>
            <a:r>
              <a:rPr lang="en-US" sz="12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YQEN</a:t>
            </a:r>
            <a:r>
              <a:rPr lang="uk-UA" sz="12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” придбаний на початку 2000-х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6215082"/>
            <a:ext cx="242887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“ </a:t>
            </a:r>
            <a:r>
              <a:rPr lang="en-US" sz="12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NEEKA</a:t>
            </a:r>
            <a:r>
              <a:rPr lang="uk-UA" sz="12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” придбаний в 20</a:t>
            </a:r>
            <a:r>
              <a:rPr lang="en-US" sz="12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15</a:t>
            </a:r>
            <a:r>
              <a:rPr lang="uk-UA" sz="12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р.</a:t>
            </a:r>
            <a:endParaRPr lang="ru-RU" sz="1200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57430"/>
            <a:ext cx="14142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357562"/>
            <a:ext cx="150018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0" y="5643578"/>
            <a:ext cx="2214578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 сучасному етапі</a:t>
            </a:r>
            <a:r>
              <a:rPr lang="en-US" sz="1200" b="1" dirty="0" smtClean="0"/>
              <a:t> </a:t>
            </a:r>
            <a:r>
              <a:rPr lang="uk-UA" sz="12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радіо  </a:t>
            </a:r>
            <a:r>
              <a:rPr lang="en-US" sz="12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FM </a:t>
            </a:r>
            <a:r>
              <a:rPr lang="uk-UA" sz="12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можна слухати в телефоні, в тому числі і передачі Охтирського радіо.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57620" y="428604"/>
            <a:ext cx="5143520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uk-UA" sz="1400" dirty="0" smtClean="0">
                <a:latin typeface="Comic Sans MS" pitchFamily="66" charset="0"/>
              </a:rPr>
              <a:t>На транзисторних приймачах слухали Українське радіо, </a:t>
            </a:r>
            <a:r>
              <a:rPr lang="uk-UA" sz="1400" dirty="0" err="1" smtClean="0">
                <a:latin typeface="Comic Sans MS" pitchFamily="66" charset="0"/>
              </a:rPr>
              <a:t>радіо</a:t>
            </a:r>
            <a:r>
              <a:rPr lang="uk-UA" sz="1400" dirty="0" smtClean="0">
                <a:latin typeface="Comic Sans MS" pitchFamily="66" charset="0"/>
              </a:rPr>
              <a:t> </a:t>
            </a:r>
            <a:r>
              <a:rPr lang="uk-UA" sz="1400" dirty="0" err="1" smtClean="0">
                <a:latin typeface="Comic Sans MS" pitchFamily="66" charset="0"/>
              </a:rPr>
              <a:t>“Маяк”</a:t>
            </a:r>
            <a:r>
              <a:rPr lang="uk-UA" sz="1400" dirty="0" smtClean="0">
                <a:latin typeface="Comic Sans MS" pitchFamily="66" charset="0"/>
              </a:rPr>
              <a:t>, </a:t>
            </a:r>
            <a:r>
              <a:rPr lang="uk-UA" sz="1400" dirty="0" err="1" smtClean="0">
                <a:latin typeface="Comic Sans MS" pitchFamily="66" charset="0"/>
              </a:rPr>
              <a:t>“Мелодія”</a:t>
            </a:r>
            <a:r>
              <a:rPr lang="uk-UA" sz="1400" dirty="0" smtClean="0">
                <a:latin typeface="Comic Sans MS" pitchFamily="66" charset="0"/>
              </a:rPr>
              <a:t>, музичні програми. Особливою популярністю користувалася </a:t>
            </a:r>
            <a:r>
              <a:rPr lang="ru-RU" sz="1400" dirty="0" err="1" smtClean="0">
                <a:latin typeface="Comic Sans MS" pitchFamily="66" charset="0"/>
              </a:rPr>
              <a:t>інформаційно-музична</a:t>
            </a:r>
            <a:r>
              <a:rPr lang="ru-RU" sz="1400" dirty="0" smtClean="0">
                <a:latin typeface="Comic Sans MS" pitchFamily="66" charset="0"/>
              </a:rPr>
              <a:t> </a:t>
            </a:r>
            <a:r>
              <a:rPr lang="ru-RU" sz="1400" dirty="0" err="1" smtClean="0">
                <a:latin typeface="Comic Sans MS" pitchFamily="66" charset="0"/>
              </a:rPr>
              <a:t>радіостанція</a:t>
            </a:r>
            <a:r>
              <a:rPr lang="ru-RU" sz="1400" dirty="0" smtClean="0">
                <a:latin typeface="Comic Sans MS" pitchFamily="66" charset="0"/>
              </a:rPr>
              <a:t> «</a:t>
            </a:r>
            <a:r>
              <a:rPr lang="ru-RU" sz="1400" dirty="0" err="1" smtClean="0">
                <a:latin typeface="Comic Sans MS" pitchFamily="66" charset="0"/>
              </a:rPr>
              <a:t>Промінь</a:t>
            </a:r>
            <a:r>
              <a:rPr lang="ru-RU" sz="1400" dirty="0" smtClean="0">
                <a:latin typeface="Comic Sans MS" pitchFamily="66" charset="0"/>
              </a:rPr>
              <a:t>». </a:t>
            </a:r>
            <a:r>
              <a:rPr lang="ru-RU" sz="1400" dirty="0" err="1" smtClean="0">
                <a:latin typeface="Comic Sans MS" pitchFamily="66" charset="0"/>
              </a:rPr>
              <a:t>Після</a:t>
            </a:r>
            <a:r>
              <a:rPr lang="ru-RU" sz="1400" dirty="0" smtClean="0">
                <a:latin typeface="Comic Sans MS" pitchFamily="66" charset="0"/>
              </a:rPr>
              <a:t> 1991 року </a:t>
            </a:r>
            <a:r>
              <a:rPr lang="ru-RU" sz="1400" dirty="0" err="1" smtClean="0">
                <a:latin typeface="Comic Sans MS" pitchFamily="66" charset="0"/>
              </a:rPr>
              <a:t>виходять</a:t>
            </a:r>
            <a:r>
              <a:rPr lang="ru-RU" sz="1400" dirty="0" smtClean="0">
                <a:latin typeface="Comic Sans MS" pitchFamily="66" charset="0"/>
              </a:rPr>
              <a:t> </a:t>
            </a:r>
            <a:r>
              <a:rPr lang="ru-RU" sz="1400" dirty="0" err="1" smtClean="0">
                <a:latin typeface="Comic Sans MS" pitchFamily="66" charset="0"/>
              </a:rPr>
              <a:t>багато</a:t>
            </a:r>
            <a:r>
              <a:rPr lang="ru-RU" sz="1400" dirty="0" smtClean="0">
                <a:latin typeface="Comic Sans MS" pitchFamily="66" charset="0"/>
              </a:rPr>
              <a:t> </a:t>
            </a:r>
            <a:r>
              <a:rPr lang="ru-RU" sz="1400" dirty="0" err="1" smtClean="0">
                <a:latin typeface="Comic Sans MS" pitchFamily="66" charset="0"/>
              </a:rPr>
              <a:t>різноманітних</a:t>
            </a:r>
            <a:r>
              <a:rPr lang="ru-RU" sz="1400" dirty="0" smtClean="0">
                <a:latin typeface="Comic Sans MS" pitchFamily="66" charset="0"/>
              </a:rPr>
              <a:t>  </a:t>
            </a:r>
            <a:r>
              <a:rPr lang="ru-RU" sz="1400" dirty="0" err="1" smtClean="0">
                <a:latin typeface="Comic Sans MS" pitchFamily="66" charset="0"/>
              </a:rPr>
              <a:t>інформаційних</a:t>
            </a:r>
            <a:r>
              <a:rPr lang="ru-RU" sz="1400" dirty="0" smtClean="0">
                <a:latin typeface="Comic Sans MS" pitchFamily="66" charset="0"/>
              </a:rPr>
              <a:t>, </a:t>
            </a:r>
            <a:r>
              <a:rPr lang="ru-RU" sz="1400" dirty="0" err="1" smtClean="0">
                <a:latin typeface="Comic Sans MS" pitchFamily="66" charset="0"/>
              </a:rPr>
              <a:t>музичних</a:t>
            </a:r>
            <a:r>
              <a:rPr lang="ru-RU" sz="1400" dirty="0" smtClean="0">
                <a:latin typeface="Comic Sans MS" pitchFamily="66" charset="0"/>
              </a:rPr>
              <a:t>, </a:t>
            </a:r>
            <a:r>
              <a:rPr lang="ru-RU" sz="1400" dirty="0" err="1" smtClean="0">
                <a:latin typeface="Comic Sans MS" pitchFamily="66" charset="0"/>
              </a:rPr>
              <a:t>розважальних</a:t>
            </a:r>
            <a:r>
              <a:rPr lang="ru-RU" sz="1400" dirty="0" smtClean="0">
                <a:latin typeface="Comic Sans MS" pitchFamily="66" charset="0"/>
              </a:rPr>
              <a:t> </a:t>
            </a:r>
            <a:r>
              <a:rPr lang="ru-RU" sz="1400" dirty="0" err="1" smtClean="0">
                <a:latin typeface="Comic Sans MS" pitchFamily="66" charset="0"/>
              </a:rPr>
              <a:t>програм</a:t>
            </a:r>
            <a:r>
              <a:rPr lang="ru-RU" sz="1400" dirty="0" smtClean="0">
                <a:latin typeface="Comic Sans MS" pitchFamily="66" charset="0"/>
              </a:rPr>
              <a:t>, </a:t>
            </a:r>
            <a:r>
              <a:rPr lang="ru-RU" sz="1400" dirty="0" err="1" smtClean="0">
                <a:latin typeface="Comic Sans MS" pitchFamily="66" charset="0"/>
              </a:rPr>
              <a:t>які</a:t>
            </a:r>
            <a:r>
              <a:rPr lang="ru-RU" sz="1400" dirty="0" smtClean="0">
                <a:latin typeface="Comic Sans MS" pitchFamily="66" charset="0"/>
              </a:rPr>
              <a:t> </a:t>
            </a:r>
            <a:r>
              <a:rPr lang="ru-RU" sz="1400" dirty="0" err="1" smtClean="0">
                <a:latin typeface="Comic Sans MS" pitchFamily="66" charset="0"/>
              </a:rPr>
              <a:t>задовольняли</a:t>
            </a:r>
            <a:r>
              <a:rPr lang="ru-RU" sz="1400" dirty="0" smtClean="0">
                <a:latin typeface="Comic Sans MS" pitchFamily="66" charset="0"/>
              </a:rPr>
              <a:t> смак  </a:t>
            </a:r>
            <a:r>
              <a:rPr lang="ru-RU" sz="1400" dirty="0" err="1" smtClean="0">
                <a:latin typeface="Comic Sans MS" pitchFamily="66" charset="0"/>
              </a:rPr>
              <a:t>радіослухачів</a:t>
            </a:r>
            <a:r>
              <a:rPr lang="ru-RU" sz="1400" dirty="0" smtClean="0">
                <a:latin typeface="Comic Sans MS" pitchFamily="66" charset="0"/>
              </a:rPr>
              <a:t>. В </a:t>
            </a:r>
            <a:r>
              <a:rPr lang="ru-RU" sz="1400" dirty="0" err="1" smtClean="0">
                <a:latin typeface="Comic Sans MS" pitchFamily="66" charset="0"/>
              </a:rPr>
              <a:t>Охтирці</a:t>
            </a:r>
            <a:r>
              <a:rPr lang="ru-RU" sz="1400" dirty="0" smtClean="0">
                <a:latin typeface="Comic Sans MS" pitchFamily="66" charset="0"/>
              </a:rPr>
              <a:t> </a:t>
            </a:r>
            <a:r>
              <a:rPr lang="ru-RU" sz="1400" dirty="0" err="1" smtClean="0">
                <a:latin typeface="Comic Sans MS" pitchFamily="66" charset="0"/>
              </a:rPr>
              <a:t>стають</a:t>
            </a:r>
            <a:r>
              <a:rPr lang="ru-RU" sz="1400" dirty="0" smtClean="0">
                <a:latin typeface="Comic Sans MS" pitchFamily="66" charset="0"/>
              </a:rPr>
              <a:t> </a:t>
            </a:r>
            <a:r>
              <a:rPr lang="ru-RU" sz="1400" dirty="0" err="1" smtClean="0">
                <a:latin typeface="Comic Sans MS" pitchFamily="66" charset="0"/>
              </a:rPr>
              <a:t>популярними</a:t>
            </a:r>
            <a:r>
              <a:rPr lang="ru-RU" sz="1400" dirty="0" smtClean="0">
                <a:latin typeface="Comic Sans MS" pitchFamily="66" charset="0"/>
              </a:rPr>
              <a:t> </a:t>
            </a:r>
            <a:r>
              <a:rPr lang="ru-RU" sz="1400" dirty="0" err="1" smtClean="0">
                <a:latin typeface="Comic Sans MS" pitchFamily="66" charset="0"/>
              </a:rPr>
              <a:t>токшоу</a:t>
            </a:r>
            <a:r>
              <a:rPr lang="ru-RU" sz="1400" dirty="0" smtClean="0">
                <a:latin typeface="Comic Sans MS" pitchFamily="66" charset="0"/>
              </a:rPr>
              <a:t>, </a:t>
            </a:r>
            <a:r>
              <a:rPr lang="ru-RU" sz="1400" dirty="0" err="1" smtClean="0">
                <a:latin typeface="Comic Sans MS" pitchFamily="66" charset="0"/>
              </a:rPr>
              <a:t>круглі</a:t>
            </a:r>
            <a:r>
              <a:rPr lang="ru-RU" sz="1400" dirty="0" smtClean="0">
                <a:latin typeface="Comic Sans MS" pitchFamily="66" charset="0"/>
              </a:rPr>
              <a:t> </a:t>
            </a:r>
            <a:r>
              <a:rPr lang="ru-RU" sz="1400" dirty="0" err="1" smtClean="0">
                <a:latin typeface="Comic Sans MS" pitchFamily="66" charset="0"/>
              </a:rPr>
              <a:t>столи</a:t>
            </a:r>
            <a:r>
              <a:rPr lang="ru-RU" sz="1400" dirty="0" smtClean="0">
                <a:latin typeface="Comic Sans MS" pitchFamily="66" charset="0"/>
              </a:rPr>
              <a:t>,</a:t>
            </a:r>
            <a:r>
              <a:rPr lang="uk-UA" sz="1400" dirty="0" smtClean="0"/>
              <a:t> </a:t>
            </a:r>
            <a:r>
              <a:rPr lang="uk-UA" sz="1400" dirty="0" smtClean="0">
                <a:latin typeface="Comic Sans MS" pitchFamily="66" charset="0"/>
              </a:rPr>
              <a:t>тематичні передачі</a:t>
            </a:r>
            <a:r>
              <a:rPr lang="ru-RU" sz="1400" dirty="0" smtClean="0">
                <a:latin typeface="Comic Sans MS" pitchFamily="66" charset="0"/>
              </a:rPr>
              <a:t>, </a:t>
            </a:r>
            <a:r>
              <a:rPr lang="ru-RU" sz="1400" dirty="0" err="1" smtClean="0">
                <a:latin typeface="Comic Sans MS" pitchFamily="66" charset="0"/>
              </a:rPr>
              <a:t>зустрічі</a:t>
            </a:r>
            <a:r>
              <a:rPr lang="ru-RU" sz="1400" dirty="0" smtClean="0">
                <a:latin typeface="Comic Sans MS" pitchFamily="66" charset="0"/>
              </a:rPr>
              <a:t>, </a:t>
            </a:r>
            <a:r>
              <a:rPr lang="ru-RU" sz="1400" dirty="0" err="1" smtClean="0">
                <a:latin typeface="Comic Sans MS" pitchFamily="66" charset="0"/>
              </a:rPr>
              <a:t>музичні</a:t>
            </a:r>
            <a:r>
              <a:rPr lang="ru-RU" sz="1400" dirty="0" smtClean="0">
                <a:latin typeface="Comic Sans MS" pitchFamily="66" charset="0"/>
              </a:rPr>
              <a:t> </a:t>
            </a:r>
            <a:r>
              <a:rPr lang="ru-RU" sz="1400" dirty="0" err="1" smtClean="0">
                <a:latin typeface="Comic Sans MS" pitchFamily="66" charset="0"/>
              </a:rPr>
              <a:t>вітальні</a:t>
            </a:r>
            <a:r>
              <a:rPr lang="ru-RU" sz="1400" dirty="0" smtClean="0">
                <a:latin typeface="Comic Sans MS" pitchFamily="66" charset="0"/>
              </a:rPr>
              <a:t>. 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728" y="2714620"/>
            <a:ext cx="2214562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 err="1" smtClean="0">
                <a:latin typeface="Comic Sans MS" pitchFamily="66" charset="0"/>
              </a:rPr>
              <a:t>Незважаючи</a:t>
            </a:r>
            <a:r>
              <a:rPr lang="ru-RU" sz="1400" dirty="0" smtClean="0">
                <a:latin typeface="Comic Sans MS" pitchFamily="66" charset="0"/>
              </a:rPr>
              <a:t> на </a:t>
            </a:r>
            <a:r>
              <a:rPr lang="ru-RU" sz="1400" dirty="0" err="1" smtClean="0">
                <a:latin typeface="Comic Sans MS" pitchFamily="66" charset="0"/>
              </a:rPr>
              <a:t>широку</a:t>
            </a:r>
            <a:r>
              <a:rPr lang="ru-RU" sz="1400" dirty="0" smtClean="0">
                <a:latin typeface="Comic Sans MS" pitchFamily="66" charset="0"/>
              </a:rPr>
              <a:t> </a:t>
            </a:r>
            <a:r>
              <a:rPr lang="ru-RU" sz="1400" dirty="0" err="1" smtClean="0">
                <a:latin typeface="Comic Sans MS" pitchFamily="66" charset="0"/>
              </a:rPr>
              <a:t>палітру</a:t>
            </a:r>
            <a:r>
              <a:rPr lang="ru-RU" sz="1400" dirty="0" smtClean="0">
                <a:latin typeface="Comic Sans MS" pitchFamily="66" charset="0"/>
              </a:rPr>
              <a:t> та тематику </a:t>
            </a:r>
            <a:r>
              <a:rPr lang="ru-RU" sz="1400" dirty="0" err="1" smtClean="0">
                <a:latin typeface="Comic Sans MS" pitchFamily="66" charset="0"/>
              </a:rPr>
              <a:t>інформаційного</a:t>
            </a:r>
            <a:r>
              <a:rPr lang="ru-RU" sz="1400" dirty="0" smtClean="0">
                <a:latin typeface="Comic Sans MS" pitchFamily="66" charset="0"/>
              </a:rPr>
              <a:t> </a:t>
            </a:r>
            <a:r>
              <a:rPr lang="ru-RU" sz="1400" dirty="0" err="1" smtClean="0">
                <a:latin typeface="Comic Sans MS" pitchFamily="66" charset="0"/>
              </a:rPr>
              <a:t>і</a:t>
            </a:r>
            <a:r>
              <a:rPr lang="ru-RU" sz="1400" dirty="0" smtClean="0">
                <a:latin typeface="Comic Sans MS" pitchFamily="66" charset="0"/>
              </a:rPr>
              <a:t> культурного продукту в </a:t>
            </a:r>
            <a:r>
              <a:rPr lang="ru-RU" sz="1400" dirty="0" err="1" smtClean="0">
                <a:latin typeface="Comic Sans MS" pitchFamily="66" charset="0"/>
              </a:rPr>
              <a:t>електронних</a:t>
            </a:r>
            <a:r>
              <a:rPr lang="ru-RU" sz="1400" dirty="0" smtClean="0">
                <a:latin typeface="Comic Sans MS" pitchFamily="66" charset="0"/>
              </a:rPr>
              <a:t> ЗМІ, </a:t>
            </a:r>
            <a:r>
              <a:rPr lang="ru-RU" sz="1400" dirty="0" err="1" smtClean="0">
                <a:latin typeface="Comic Sans MS" pitchFamily="66" charset="0"/>
              </a:rPr>
              <a:t>мої</a:t>
            </a:r>
            <a:r>
              <a:rPr lang="ru-RU" sz="1400" dirty="0" smtClean="0">
                <a:latin typeface="Comic Sans MS" pitchFamily="66" charset="0"/>
              </a:rPr>
              <a:t> земляки </a:t>
            </a:r>
            <a:r>
              <a:rPr lang="ru-RU" sz="1400" dirty="0" err="1" smtClean="0">
                <a:latin typeface="Comic Sans MS" pitchFamily="66" charset="0"/>
              </a:rPr>
              <a:t>і</a:t>
            </a:r>
            <a:r>
              <a:rPr lang="ru-RU" sz="1400" dirty="0" smtClean="0">
                <a:latin typeface="Comic Sans MS" pitchFamily="66" charset="0"/>
              </a:rPr>
              <a:t> </a:t>
            </a:r>
            <a:r>
              <a:rPr lang="ru-RU" sz="1400" dirty="0" err="1" smtClean="0">
                <a:latin typeface="Comic Sans MS" pitchFamily="66" charset="0"/>
              </a:rPr>
              <a:t>далі</a:t>
            </a:r>
            <a:r>
              <a:rPr lang="ru-RU" sz="1400" dirty="0" smtClean="0">
                <a:latin typeface="Comic Sans MS" pitchFamily="66" charset="0"/>
              </a:rPr>
              <a:t> </a:t>
            </a:r>
            <a:r>
              <a:rPr lang="ru-RU" sz="1400" dirty="0" err="1" smtClean="0">
                <a:latin typeface="Comic Sans MS" pitchFamily="66" charset="0"/>
              </a:rPr>
              <a:t>з</a:t>
            </a:r>
            <a:r>
              <a:rPr lang="ru-RU" sz="1400" dirty="0" smtClean="0">
                <a:latin typeface="Comic Sans MS" pitchFamily="66" charset="0"/>
              </a:rPr>
              <a:t> </a:t>
            </a:r>
            <a:r>
              <a:rPr lang="ru-RU" sz="1400" dirty="0" err="1" smtClean="0">
                <a:latin typeface="Comic Sans MS" pitchFamily="66" charset="0"/>
              </a:rPr>
              <a:t>цікавістю</a:t>
            </a:r>
            <a:r>
              <a:rPr lang="ru-RU" sz="1400" dirty="0" smtClean="0">
                <a:latin typeface="Comic Sans MS" pitchFamily="66" charset="0"/>
              </a:rPr>
              <a:t> </a:t>
            </a:r>
            <a:r>
              <a:rPr lang="ru-RU" sz="1400" dirty="0" err="1" smtClean="0">
                <a:latin typeface="Comic Sans MS" pitchFamily="66" charset="0"/>
              </a:rPr>
              <a:t>дізнаються</a:t>
            </a:r>
            <a:r>
              <a:rPr lang="ru-RU" sz="1400" dirty="0" smtClean="0">
                <a:latin typeface="Comic Sans MS" pitchFamily="66" charset="0"/>
              </a:rPr>
              <a:t> </a:t>
            </a:r>
            <a:r>
              <a:rPr lang="ru-RU" sz="1400" dirty="0" err="1" smtClean="0">
                <a:latin typeface="Comic Sans MS" pitchFamily="66" charset="0"/>
              </a:rPr>
              <a:t>місцеві</a:t>
            </a:r>
            <a:r>
              <a:rPr lang="ru-RU" sz="1400" dirty="0" smtClean="0">
                <a:latin typeface="Comic Sans MS" pitchFamily="66" charset="0"/>
              </a:rPr>
              <a:t>, </a:t>
            </a:r>
            <a:r>
              <a:rPr lang="ru-RU" sz="1400" dirty="0" err="1" smtClean="0">
                <a:latin typeface="Comic Sans MS" pitchFamily="66" charset="0"/>
              </a:rPr>
              <a:t>регіональні</a:t>
            </a:r>
            <a:r>
              <a:rPr lang="ru-RU" sz="1400" dirty="0" smtClean="0">
                <a:latin typeface="Comic Sans MS" pitchFamily="66" charset="0"/>
              </a:rPr>
              <a:t> та </a:t>
            </a:r>
            <a:r>
              <a:rPr lang="ru-RU" sz="1400" dirty="0" err="1" smtClean="0">
                <a:latin typeface="Comic Sans MS" pitchFamily="66" charset="0"/>
              </a:rPr>
              <a:t>державні</a:t>
            </a:r>
            <a:r>
              <a:rPr lang="ru-RU" sz="1400" dirty="0" smtClean="0">
                <a:latin typeface="Comic Sans MS" pitchFamily="66" charset="0"/>
              </a:rPr>
              <a:t> </a:t>
            </a:r>
            <a:r>
              <a:rPr lang="ru-RU" sz="1400" dirty="0" err="1" smtClean="0">
                <a:latin typeface="Comic Sans MS" pitchFamily="66" charset="0"/>
              </a:rPr>
              <a:t>новини</a:t>
            </a:r>
            <a:r>
              <a:rPr lang="ru-RU" sz="1400" dirty="0" smtClean="0">
                <a:latin typeface="Comic Sans MS" pitchFamily="66" charset="0"/>
              </a:rPr>
              <a:t> через </a:t>
            </a:r>
            <a:r>
              <a:rPr lang="ru-RU" sz="1400" dirty="0" err="1" smtClean="0">
                <a:latin typeface="Comic Sans MS" pitchFamily="66" charset="0"/>
              </a:rPr>
              <a:t>радіо</a:t>
            </a:r>
            <a:r>
              <a:rPr lang="ru-RU" sz="1400" dirty="0" smtClean="0">
                <a:latin typeface="Comic Sans MS" pitchFamily="66" charset="0"/>
              </a:rPr>
              <a:t>.</a:t>
            </a:r>
            <a:endParaRPr lang="ru-RU" sz="1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3513330" cy="19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857620" y="1714488"/>
            <a:ext cx="4929222" cy="403187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1400" dirty="0" smtClean="0">
                <a:latin typeface="Comic Sans MS" pitchFamily="66" charset="0"/>
              </a:rPr>
              <a:t>   </a:t>
            </a:r>
          </a:p>
          <a:p>
            <a:pPr algn="just"/>
            <a:endParaRPr lang="uk-UA" sz="1400" dirty="0" smtClean="0">
              <a:latin typeface="Comic Sans MS" pitchFamily="66" charset="0"/>
            </a:endParaRPr>
          </a:p>
          <a:p>
            <a:pPr algn="just"/>
            <a:r>
              <a:rPr lang="uk-UA" sz="1400" dirty="0" smtClean="0">
                <a:latin typeface="Comic Sans MS" pitchFamily="66" charset="0"/>
              </a:rPr>
              <a:t>   Найпопулярнішим </a:t>
            </a:r>
            <a:r>
              <a:rPr lang="uk-UA" sz="1400" dirty="0" err="1" smtClean="0">
                <a:latin typeface="Comic Sans MS" pitchFamily="66" charset="0"/>
              </a:rPr>
              <a:t>проєктом</a:t>
            </a:r>
            <a:r>
              <a:rPr lang="uk-UA" sz="1400" dirty="0" smtClean="0">
                <a:latin typeface="Comic Sans MS" pitchFamily="66" charset="0"/>
              </a:rPr>
              <a:t> на місцевому радіо за останні роки став спільний </a:t>
            </a:r>
            <a:r>
              <a:rPr lang="uk-UA" sz="1400" dirty="0" err="1" smtClean="0">
                <a:latin typeface="Comic Sans MS" pitchFamily="66" charset="0"/>
              </a:rPr>
              <a:t>проєкт</a:t>
            </a:r>
            <a:r>
              <a:rPr lang="uk-UA" sz="1400" dirty="0" smtClean="0">
                <a:latin typeface="Comic Sans MS" pitchFamily="66" charset="0"/>
              </a:rPr>
              <a:t> ТРК </a:t>
            </a:r>
            <a:r>
              <a:rPr lang="uk-UA" sz="1400" dirty="0" err="1" smtClean="0">
                <a:latin typeface="Comic Sans MS" pitchFamily="66" charset="0"/>
              </a:rPr>
              <a:t>“Охтирка”</a:t>
            </a:r>
            <a:r>
              <a:rPr lang="uk-UA" sz="1400" dirty="0" smtClean="0">
                <a:latin typeface="Comic Sans MS" pitchFamily="66" charset="0"/>
              </a:rPr>
              <a:t> та Охтирського міського центру позашкільної освіти-Мала академія наук учнівської молоді </a:t>
            </a:r>
            <a:r>
              <a:rPr lang="uk-UA" sz="1400" dirty="0" err="1" smtClean="0">
                <a:latin typeface="Comic Sans MS" pitchFamily="66" charset="0"/>
              </a:rPr>
              <a:t>“Школа</a:t>
            </a:r>
            <a:r>
              <a:rPr lang="uk-UA" sz="1400" dirty="0" smtClean="0">
                <a:latin typeface="Comic Sans MS" pitchFamily="66" charset="0"/>
              </a:rPr>
              <a:t> радіожурналістики на хвилі 103,7” в прямому ефірі, який тривав протягом 2021 року та частково в 2022 році у Охтирській громаді. До </a:t>
            </a:r>
            <a:r>
              <a:rPr lang="uk-UA" sz="1400" dirty="0" err="1" smtClean="0">
                <a:latin typeface="Comic Sans MS" pitchFamily="66" charset="0"/>
              </a:rPr>
              <a:t>проєкту</a:t>
            </a:r>
            <a:r>
              <a:rPr lang="uk-UA" sz="1400" dirty="0" smtClean="0">
                <a:latin typeface="Comic Sans MS" pitchFamily="66" charset="0"/>
              </a:rPr>
              <a:t> долучилося більше 500 молодих </a:t>
            </a:r>
            <a:r>
              <a:rPr lang="uk-UA" sz="1400" dirty="0" err="1" smtClean="0">
                <a:latin typeface="Comic Sans MS" pitchFamily="66" charset="0"/>
              </a:rPr>
              <a:t>охтирчан</a:t>
            </a:r>
            <a:r>
              <a:rPr lang="uk-UA" sz="1400" dirty="0" smtClean="0">
                <a:latin typeface="Comic Sans MS" pitchFamily="66" charset="0"/>
              </a:rPr>
              <a:t>, які самостійно готували інформаційний матеріал та у ролі дикторів </a:t>
            </a:r>
            <a:r>
              <a:rPr lang="uk-UA" sz="1400" b="1" dirty="0" smtClean="0">
                <a:latin typeface="Comic Sans MS" pitchFamily="66" charset="0"/>
              </a:rPr>
              <a:t>щоденно</a:t>
            </a:r>
            <a:r>
              <a:rPr lang="uk-UA" sz="1400" dirty="0" smtClean="0">
                <a:latin typeface="Comic Sans MS" pitchFamily="66" charset="0"/>
              </a:rPr>
              <a:t> знайомили жителів міста з освітянськими новинами, своїми здобутками,  дослідженнями, спілкувалися з журналістами </a:t>
            </a:r>
            <a:r>
              <a:rPr lang="uk-UA" sz="1400" dirty="0" err="1" smtClean="0">
                <a:latin typeface="Comic Sans MS" pitchFamily="66" charset="0"/>
              </a:rPr>
              <a:t>“Суспільного”</a:t>
            </a:r>
            <a:r>
              <a:rPr lang="uk-UA" sz="1400" dirty="0" smtClean="0">
                <a:latin typeface="Comic Sans MS" pitchFamily="66" charset="0"/>
              </a:rPr>
              <a:t>. Завдяки </a:t>
            </a:r>
            <a:r>
              <a:rPr lang="uk-UA" sz="1400" dirty="0" err="1" smtClean="0">
                <a:latin typeface="Comic Sans MS" pitchFamily="66" charset="0"/>
              </a:rPr>
              <a:t>проєкту</a:t>
            </a:r>
            <a:r>
              <a:rPr lang="uk-UA" sz="1400" dirty="0" smtClean="0">
                <a:latin typeface="Comic Sans MS" pitchFamily="66" charset="0"/>
              </a:rPr>
              <a:t> жителі краю занурилися в  сучасне життя та проблеми дітей і підлітків, дізналися багато цікавого про  освітню галузь Охтирської громади. </a:t>
            </a:r>
            <a:endParaRPr lang="ru-RU" sz="1400" dirty="0" smtClean="0"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5473005"/>
            <a:ext cx="5286412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200" dirty="0" smtClean="0">
                <a:latin typeface="Comic Sans MS" pitchFamily="66" charset="0"/>
              </a:rPr>
              <a:t>Потреба в інформації зробила </a:t>
            </a:r>
            <a:r>
              <a:rPr lang="uk-UA" sz="1200" b="1" dirty="0" smtClean="0">
                <a:latin typeface="Comic Sans MS" pitchFamily="66" charset="0"/>
              </a:rPr>
              <a:t>радіо </a:t>
            </a:r>
            <a:r>
              <a:rPr lang="uk-UA" sz="1200" dirty="0" smtClean="0">
                <a:latin typeface="Comic Sans MS" pitchFamily="66" charset="0"/>
              </a:rPr>
              <a:t>та інші електронні ЗМІ необхідним атрибутом життя людини. А технічні засоби-передавачі, що постійно удосконалюються, стали провідниками інформації в цей світ.  Радіопередавачі, які зберігаються у мене в родині є носіями історії і пам'яті інформаційного, культурного та технічного поступу не одного покоління.</a:t>
            </a:r>
            <a:endParaRPr lang="ru-RU" sz="1200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00240"/>
            <a:ext cx="3214710" cy="410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929058" y="142852"/>
            <a:ext cx="5000660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1400" b="1" dirty="0" smtClean="0">
                <a:latin typeface="Comic Sans MS" pitchFamily="66" charset="0"/>
              </a:rPr>
              <a:t>Сьогодні ТРК </a:t>
            </a:r>
            <a:r>
              <a:rPr lang="uk-UA" sz="1400" b="1" dirty="0" err="1" smtClean="0">
                <a:latin typeface="Comic Sans MS" pitchFamily="66" charset="0"/>
              </a:rPr>
              <a:t>“Охтирка”</a:t>
            </a:r>
            <a:r>
              <a:rPr lang="uk-UA" sz="1400" b="1" dirty="0" smtClean="0">
                <a:latin typeface="Comic Sans MS" pitchFamily="66" charset="0"/>
              </a:rPr>
              <a:t> виходить в ефір з 13 до 14 години з понеділка до п'ятниці в прямому ефірі на хвилі 103,7 та з 14 до 15 години в режимі дротового  радіо.  Аудиторія слухачів місцевого радіо  значно зросла за роки незалежності завдяки упровадженню </a:t>
            </a:r>
            <a:r>
              <a:rPr lang="uk-UA" sz="1400" b="1" dirty="0" err="1" smtClean="0">
                <a:latin typeface="Comic Sans MS" pitchFamily="66" charset="0"/>
              </a:rPr>
              <a:t>FМ-мовлення</a:t>
            </a:r>
            <a:r>
              <a:rPr lang="uk-UA" sz="1400" b="1" dirty="0" smtClean="0">
                <a:latin typeface="Comic Sans MS" pitchFamily="66" charset="0"/>
              </a:rPr>
              <a:t>. Цікавими є місцеві новини, зустрічі з фахівцями різних галузей, волонтерами, військовими, тематичні культурні і пізнавальні передачі. </a:t>
            </a:r>
            <a:endParaRPr lang="ru-RU" sz="140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572008"/>
            <a:ext cx="219078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6116" y="0"/>
            <a:ext cx="159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uk-UA" sz="2400" b="1" kern="0" dirty="0" smtClean="0">
                <a:solidFill>
                  <a:schemeClr val="bg1"/>
                </a:solidFill>
                <a:latin typeface="Comic Sans MS" pitchFamily="66" charset="0"/>
              </a:rPr>
              <a:t>Висновки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428604"/>
            <a:ext cx="80724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1. Становлення радіомовлення на </a:t>
            </a:r>
            <a:r>
              <a:rPr lang="uk-UA" sz="1400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Охтирщині</a:t>
            </a:r>
            <a:r>
              <a:rPr lang="uk-UA" sz="1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характеризується загальними тенденціями розвитку інформаційної галузі в державі в різні історичні періоди. Формування дротової радіомережі та радіофікація краю тривала до початку 70-х років ХХ століття, після чого розпочався поступовий процес занепаду дротового радіо, викликаний соціально-економічними процесами у державі. За часів незалежності на </a:t>
            </a:r>
            <a:r>
              <a:rPr lang="uk-UA" sz="1400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Охтирщині</a:t>
            </a:r>
            <a:r>
              <a:rPr lang="uk-UA" sz="1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з’являються радіокомпанії, але в основному вони державні, фінансуються місцевою владою і тільки одна приватна.</a:t>
            </a:r>
            <a:endParaRPr lang="ru-RU" sz="1400" dirty="0" smtClean="0">
              <a:latin typeface="Comic Sans MS" pitchFamily="66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 2000-х років в районі розвивається радіо </a:t>
            </a:r>
            <a:r>
              <a:rPr lang="ru-RU" sz="1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FM. </a:t>
            </a:r>
            <a:r>
              <a:rPr lang="ru-RU" sz="1400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Насьогодні</a:t>
            </a:r>
            <a:r>
              <a:rPr lang="ru-RU" sz="1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місті</a:t>
            </a:r>
            <a:r>
              <a:rPr lang="ru-RU" sz="1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здійснює</a:t>
            </a:r>
            <a:r>
              <a:rPr lang="ru-RU" sz="1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мовлення</a:t>
            </a:r>
            <a:r>
              <a:rPr lang="ru-RU" sz="1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1 </a:t>
            </a:r>
            <a:r>
              <a:rPr lang="ru-RU" sz="1400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радіокомпанія</a:t>
            </a:r>
            <a:r>
              <a:rPr lang="ru-RU" sz="1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режимі</a:t>
            </a:r>
            <a:r>
              <a:rPr lang="ru-RU" sz="1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вільного</a:t>
            </a:r>
            <a:r>
              <a:rPr lang="ru-RU" sz="1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ефіру</a:t>
            </a:r>
            <a:r>
              <a:rPr lang="ru-RU" sz="1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доротове</a:t>
            </a:r>
            <a:r>
              <a:rPr lang="ru-RU" sz="1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радіо</a:t>
            </a:r>
            <a:r>
              <a:rPr lang="ru-RU" sz="1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майже</a:t>
            </a:r>
            <a:r>
              <a:rPr lang="ru-RU" sz="1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перестало </a:t>
            </a:r>
            <a:r>
              <a:rPr lang="ru-RU" sz="1400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існувати</a:t>
            </a:r>
            <a:r>
              <a:rPr lang="ru-RU" sz="1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2571744"/>
            <a:ext cx="7929618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2. У родині зберігаються радіоприймачі різних років випусків – для прийому сигналів дротовим та хвильовим способом.  Ці предмети відображають певний період історії розвитку радіо (друга </a:t>
            </a:r>
            <a:r>
              <a:rPr lang="uk-UA" sz="140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половина ХХ - початок </a:t>
            </a:r>
            <a:r>
              <a:rPr lang="uk-UA" sz="1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ХХІ століття) краю, країни, а також і технічний розвиток </a:t>
            </a:r>
            <a:r>
              <a:rPr lang="uk-UA" sz="1400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радіогалузі</a:t>
            </a:r>
            <a:r>
              <a:rPr lang="uk-UA" sz="1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Радіоприймачі є матеріальними предметами-приладами, що супроводжують побут людей декількох поколінь в певний проміжок часу, зокрема моєї родини,  відображають їх інформаційні, духовні та культурні  потреби, захоплення. Їх можна вважати важливими предметами побутової культури нашого часу, які незабаром масово поповнять експозиції краєзнавчих музеїв. </a:t>
            </a:r>
            <a:endParaRPr lang="ru-RU" sz="1400" dirty="0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4500570"/>
            <a:ext cx="7858180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3. У радянський час радіо було ідеологічно-пропагандистським інструментом закріплення більшовицької та радянської влади.</a:t>
            </a:r>
            <a:r>
              <a:rPr lang="uk-UA" sz="1400" dirty="0" smtClean="0">
                <a:latin typeface="Comic Sans MS" pitchFamily="66" charset="0"/>
                <a:ea typeface="Calibri"/>
              </a:rPr>
              <a:t> Незважаючи на це, журналісти віднаходили цікаві матеріали, задовольняли культурні потреби місцевого населення.</a:t>
            </a:r>
            <a:r>
              <a:rPr lang="uk-UA" sz="1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З оголошенням незалежності України передачі місцевого радіо поряд з висвітленням діяльності органів влади та місцевого самоврядування стали орієнтовані на задоволення сучасного інформаційного попиту населення в різних сферах життя регіону та культурологічних і пізнавальних інтересів. Сьогодні комунальна ТРК «Охтирка»  працює у форматі суспільно-культурологічного мовлення.</a:t>
            </a:r>
            <a:r>
              <a:rPr lang="uk-UA" sz="1400" dirty="0" smtClean="0"/>
              <a:t> </a:t>
            </a:r>
            <a:endParaRPr lang="uk-UA" sz="1400" dirty="0" smtClean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G_20180109_114352 (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138" b="20210"/>
          <a:stretch>
            <a:fillRect/>
          </a:stretch>
        </p:blipFill>
        <p:spPr bwMode="auto">
          <a:xfrm>
            <a:off x="5572132" y="214290"/>
            <a:ext cx="2494516" cy="24550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1071546"/>
            <a:ext cx="47149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Наведені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результати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висновки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отримані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автором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особисто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Здійснено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вивчення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періодичних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видань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Охтирки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документів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щодо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організації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роботи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радіо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збереглися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у фондах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Охтирського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краєзнавчого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музею,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редакції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газети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«Прапор перемоги»,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архівних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відділах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ТРК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Охтирка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». Проведено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зустрічі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журналістами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ТРК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Охтирка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краєзнавцями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Проєкт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презентовано в передачі “В ефірі юні </a:t>
            </a:r>
            <a:r>
              <a:rPr kumimoji="0" lang="uk-UA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науковці”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на ТРК </a:t>
            </a:r>
            <a:r>
              <a:rPr kumimoji="0" lang="uk-UA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“Охтирка”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12.03.2023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929198"/>
            <a:ext cx="4572000" cy="132343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/>
            <a:r>
              <a:rPr lang="uk-UA" sz="16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Комплексне дослідження проведено вперше.</a:t>
            </a:r>
            <a:r>
              <a:rPr lang="uk-UA" sz="1600" dirty="0" smtClean="0">
                <a:latin typeface="Comic Sans MS" pitchFamily="66" charset="0"/>
              </a:rPr>
              <a:t> З’ясовані види радіоприймачів, які використовувалися в родині та сім'ях багатьох </a:t>
            </a:r>
            <a:r>
              <a:rPr lang="uk-UA" sz="1600" dirty="0" err="1" smtClean="0">
                <a:latin typeface="Comic Sans MS" pitchFamily="66" charset="0"/>
              </a:rPr>
              <a:t>охтирчан</a:t>
            </a:r>
            <a:r>
              <a:rPr lang="uk-UA" sz="1600" dirty="0" smtClean="0">
                <a:latin typeface="Comic Sans MS" pitchFamily="66" charset="0"/>
              </a:rPr>
              <a:t> </a:t>
            </a:r>
            <a:r>
              <a:rPr lang="uk-UA" sz="1600" smtClean="0">
                <a:latin typeface="Comic Sans MS" pitchFamily="66" charset="0"/>
              </a:rPr>
              <a:t>у середині </a:t>
            </a:r>
            <a:r>
              <a:rPr lang="uk-UA" sz="1600" dirty="0" smtClean="0">
                <a:latin typeface="Comic Sans MS" pitchFamily="66" charset="0"/>
              </a:rPr>
              <a:t>ХХ </a:t>
            </a:r>
            <a:r>
              <a:rPr lang="uk-UA" sz="1600" smtClean="0">
                <a:latin typeface="Comic Sans MS" pitchFamily="66" charset="0"/>
              </a:rPr>
              <a:t>– на початку </a:t>
            </a:r>
            <a:r>
              <a:rPr lang="uk-UA" sz="1600" dirty="0" smtClean="0">
                <a:latin typeface="Comic Sans MS" pitchFamily="66" charset="0"/>
              </a:rPr>
              <a:t>ХХІ століття.</a:t>
            </a:r>
            <a:endParaRPr lang="ru-RU" sz="1600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143380"/>
            <a:ext cx="2357454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6382" y="2571744"/>
            <a:ext cx="1973682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77682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050" y="0"/>
            <a:ext cx="4698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Список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використаних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джерел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714356"/>
            <a:ext cx="764386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Comic Sans MS" pitchFamily="66" charset="0"/>
              </a:rPr>
              <a:t>1. Артеменко А. Перша </a:t>
            </a:r>
            <a:r>
              <a:rPr lang="ru-RU" sz="1600" dirty="0" err="1" smtClean="0">
                <a:latin typeface="Comic Sans MS" pitchFamily="66" charset="0"/>
              </a:rPr>
              <a:t>Охтирська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радіостанція</a:t>
            </a:r>
            <a:r>
              <a:rPr lang="uk-UA" sz="1600" dirty="0" smtClean="0">
                <a:latin typeface="Comic Sans MS" pitchFamily="66" charset="0"/>
              </a:rPr>
              <a:t>. Прапор перемоги.  1974.  № 55. С.3.</a:t>
            </a:r>
          </a:p>
          <a:p>
            <a:pPr algn="just"/>
            <a:r>
              <a:rPr lang="uk-UA" sz="1600" dirty="0" smtClean="0">
                <a:latin typeface="Comic Sans MS" pitchFamily="66" charset="0"/>
              </a:rPr>
              <a:t>2. Артеменко В.О., </a:t>
            </a:r>
            <a:r>
              <a:rPr lang="uk-UA" sz="1600" dirty="0" err="1" smtClean="0">
                <a:latin typeface="Comic Sans MS" pitchFamily="66" charset="0"/>
              </a:rPr>
              <a:t>Проценко</a:t>
            </a:r>
            <a:r>
              <a:rPr lang="uk-UA" sz="1600" dirty="0" smtClean="0">
                <a:latin typeface="Comic Sans MS" pitchFamily="66" charset="0"/>
              </a:rPr>
              <a:t> В.Й. З історії розвитку радіомовлення на Україні. Український історичний журнал. 1975. №5. С.93-97.</a:t>
            </a:r>
            <a:endParaRPr lang="ru-RU" sz="1600" dirty="0" smtClean="0">
              <a:latin typeface="Comic Sans MS" pitchFamily="66" charset="0"/>
            </a:endParaRPr>
          </a:p>
          <a:p>
            <a:pPr algn="just"/>
            <a:r>
              <a:rPr lang="uk-UA" sz="1600" dirty="0" smtClean="0">
                <a:latin typeface="Comic Sans MS" pitchFamily="66" charset="0"/>
              </a:rPr>
              <a:t>3. </a:t>
            </a:r>
            <a:r>
              <a:rPr lang="uk-UA" sz="1600" dirty="0" err="1" smtClean="0">
                <a:latin typeface="Comic Sans MS" pitchFamily="66" charset="0"/>
              </a:rPr>
              <a:t>Брень</a:t>
            </a:r>
            <a:r>
              <a:rPr lang="uk-UA" sz="1600" dirty="0" smtClean="0">
                <a:latin typeface="Comic Sans MS" pitchFamily="66" charset="0"/>
              </a:rPr>
              <a:t> В.Д. Спогади про радіо.  Педагогічні діалоги. 2010.   № 11.  С.11.</a:t>
            </a:r>
            <a:endParaRPr lang="ru-RU" sz="1600" dirty="0" smtClean="0">
              <a:latin typeface="Comic Sans MS" pitchFamily="66" charset="0"/>
            </a:endParaRPr>
          </a:p>
          <a:p>
            <a:pPr algn="just"/>
            <a:r>
              <a:rPr lang="ru-RU" sz="1600" dirty="0" smtClean="0">
                <a:latin typeface="Comic Sans MS" pitchFamily="66" charset="0"/>
              </a:rPr>
              <a:t>4. </a:t>
            </a:r>
            <a:r>
              <a:rPr lang="ru-RU" sz="1600" dirty="0" err="1" smtClean="0">
                <a:latin typeface="Comic Sans MS" pitchFamily="66" charset="0"/>
              </a:rPr>
              <a:t>Кошак</a:t>
            </a:r>
            <a:r>
              <a:rPr lang="ru-RU" sz="1600" dirty="0" smtClean="0">
                <a:latin typeface="Comic Sans MS" pitchFamily="66" charset="0"/>
              </a:rPr>
              <a:t> О. М. Початок </a:t>
            </a:r>
            <a:r>
              <a:rPr lang="ru-RU" sz="1600" dirty="0" err="1" smtClean="0">
                <a:latin typeface="Comic Sans MS" pitchFamily="66" charset="0"/>
              </a:rPr>
              <a:t>становлення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радіомовлення</a:t>
            </a:r>
            <a:r>
              <a:rPr lang="ru-RU" sz="1600" dirty="0" smtClean="0">
                <a:latin typeface="Comic Sans MS" pitchFamily="66" charset="0"/>
              </a:rPr>
              <a:t> в </a:t>
            </a:r>
            <a:r>
              <a:rPr lang="ru-RU" sz="1600" dirty="0" err="1" smtClean="0">
                <a:latin typeface="Comic Sans MS" pitchFamily="66" charset="0"/>
              </a:rPr>
              <a:t>Харківській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області</a:t>
            </a:r>
            <a:r>
              <a:rPr lang="uk-UA" sz="1600" dirty="0" smtClean="0">
                <a:latin typeface="Comic Sans MS" pitchFamily="66" charset="0"/>
              </a:rPr>
              <a:t>.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Вісн</a:t>
            </a:r>
            <a:r>
              <a:rPr lang="ru-RU" sz="1600" dirty="0" smtClean="0">
                <a:latin typeface="Comic Sans MS" pitchFamily="66" charset="0"/>
              </a:rPr>
              <a:t>. </a:t>
            </a:r>
            <a:r>
              <a:rPr lang="ru-RU" sz="1600" dirty="0" err="1" smtClean="0">
                <a:latin typeface="Comic Sans MS" pitchFamily="66" charset="0"/>
              </a:rPr>
              <a:t>Луган</a:t>
            </a:r>
            <a:r>
              <a:rPr lang="ru-RU" sz="1600" dirty="0" smtClean="0">
                <a:latin typeface="Comic Sans MS" pitchFamily="66" charset="0"/>
              </a:rPr>
              <a:t>. </a:t>
            </a:r>
            <a:r>
              <a:rPr lang="ru-RU" sz="1600" dirty="0" err="1" smtClean="0">
                <a:latin typeface="Comic Sans MS" pitchFamily="66" charset="0"/>
              </a:rPr>
              <a:t>нац</a:t>
            </a:r>
            <a:r>
              <a:rPr lang="ru-RU" sz="1600" dirty="0" smtClean="0">
                <a:latin typeface="Comic Sans MS" pitchFamily="66" charset="0"/>
              </a:rPr>
              <a:t>. </a:t>
            </a:r>
            <a:r>
              <a:rPr lang="ru-RU" sz="1600" dirty="0" err="1" smtClean="0">
                <a:latin typeface="Comic Sans MS" pitchFamily="66" charset="0"/>
              </a:rPr>
              <a:t>пед</a:t>
            </a:r>
            <a:r>
              <a:rPr lang="ru-RU" sz="1600" dirty="0" smtClean="0">
                <a:latin typeface="Comic Sans MS" pitchFamily="66" charset="0"/>
              </a:rPr>
              <a:t>. ун-ту </a:t>
            </a:r>
            <a:r>
              <a:rPr lang="ru-RU" sz="1600" dirty="0" err="1" smtClean="0">
                <a:latin typeface="Comic Sans MS" pitchFamily="66" charset="0"/>
              </a:rPr>
              <a:t>ім</a:t>
            </a:r>
            <a:r>
              <a:rPr lang="ru-RU" sz="1600" dirty="0" smtClean="0">
                <a:latin typeface="Comic Sans MS" pitchFamily="66" charset="0"/>
              </a:rPr>
              <a:t>. Тараса </a:t>
            </a:r>
            <a:r>
              <a:rPr lang="ru-RU" sz="1600" dirty="0" err="1" smtClean="0">
                <a:latin typeface="Comic Sans MS" pitchFamily="66" charset="0"/>
              </a:rPr>
              <a:t>Шевченка</a:t>
            </a:r>
            <a:r>
              <a:rPr lang="ru-RU" sz="1600" dirty="0" smtClean="0">
                <a:latin typeface="Comic Sans MS" pitchFamily="66" charset="0"/>
              </a:rPr>
              <a:t> </a:t>
            </a:r>
            <a:r>
              <a:rPr lang="uk-UA" sz="1600" dirty="0" smtClean="0">
                <a:latin typeface="Comic Sans MS" pitchFamily="66" charset="0"/>
              </a:rPr>
              <a:t>. </a:t>
            </a:r>
            <a:r>
              <a:rPr lang="ru-RU" sz="1600" dirty="0" smtClean="0">
                <a:latin typeface="Comic Sans MS" pitchFamily="66" charset="0"/>
              </a:rPr>
              <a:t>2006.  №15. С.159-166.</a:t>
            </a:r>
          </a:p>
          <a:p>
            <a:pPr algn="just"/>
            <a:r>
              <a:rPr lang="ru-RU" sz="1600" dirty="0" smtClean="0">
                <a:latin typeface="Comic Sans MS" pitchFamily="66" charset="0"/>
              </a:rPr>
              <a:t>5. </a:t>
            </a:r>
            <a:r>
              <a:rPr lang="ru-RU" sz="1600" dirty="0" err="1" smtClean="0">
                <a:latin typeface="Comic Sans MS" pitchFamily="66" charset="0"/>
              </a:rPr>
              <a:t>Історії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охтирського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радіо</a:t>
            </a:r>
            <a:r>
              <a:rPr lang="ru-RU" sz="1600" dirty="0" smtClean="0">
                <a:latin typeface="Comic Sans MS" pitchFamily="66" charset="0"/>
              </a:rPr>
              <a:t> [</a:t>
            </a:r>
            <a:r>
              <a:rPr lang="ru-RU" sz="1600" dirty="0" err="1" smtClean="0">
                <a:latin typeface="Comic Sans MS" pitchFamily="66" charset="0"/>
              </a:rPr>
              <a:t>зустріч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із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завідуючим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відділом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телерадіокомпанії</a:t>
            </a:r>
            <a:r>
              <a:rPr lang="ru-RU" sz="1600" dirty="0" smtClean="0">
                <a:latin typeface="Comic Sans MS" pitchFamily="66" charset="0"/>
              </a:rPr>
              <a:t> «</a:t>
            </a:r>
            <a:r>
              <a:rPr lang="ru-RU" sz="1600" dirty="0" err="1" smtClean="0">
                <a:latin typeface="Comic Sans MS" pitchFamily="66" charset="0"/>
              </a:rPr>
              <a:t>Охтирка</a:t>
            </a:r>
            <a:r>
              <a:rPr lang="ru-RU" sz="1600" dirty="0" smtClean="0">
                <a:latin typeface="Comic Sans MS" pitchFamily="66" charset="0"/>
              </a:rPr>
              <a:t>» </a:t>
            </a:r>
            <a:r>
              <a:rPr lang="ru-RU" sz="1600" dirty="0" err="1" smtClean="0">
                <a:latin typeface="Comic Sans MS" pitchFamily="66" charset="0"/>
              </a:rPr>
              <a:t>Віктором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Дмитровичем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Бренем</a:t>
            </a:r>
            <a:r>
              <a:rPr lang="ru-RU" sz="1600" dirty="0" smtClean="0">
                <a:latin typeface="Comic Sans MS" pitchFamily="66" charset="0"/>
              </a:rPr>
              <a:t>] // </a:t>
            </a:r>
            <a:r>
              <a:rPr lang="ru-RU" sz="1600" dirty="0" err="1" smtClean="0">
                <a:latin typeface="Comic Sans MS" pitchFamily="66" charset="0"/>
              </a:rPr>
              <a:t>Радіостудія</a:t>
            </a:r>
            <a:r>
              <a:rPr lang="ru-RU" sz="1600" dirty="0" smtClean="0">
                <a:latin typeface="Comic Sans MS" pitchFamily="66" charset="0"/>
              </a:rPr>
              <a:t> ТРК «</a:t>
            </a:r>
            <a:r>
              <a:rPr lang="ru-RU" sz="1600" dirty="0" err="1" smtClean="0">
                <a:latin typeface="Comic Sans MS" pitchFamily="66" charset="0"/>
              </a:rPr>
              <a:t>Охтирка</a:t>
            </a:r>
            <a:r>
              <a:rPr lang="ru-RU" sz="1600" dirty="0" smtClean="0">
                <a:latin typeface="Comic Sans MS" pitchFamily="66" charset="0"/>
              </a:rPr>
              <a:t>».  2022.  21 листопада</a:t>
            </a:r>
            <a:r>
              <a:rPr lang="uk-UA" sz="1600" dirty="0" smtClean="0">
                <a:latin typeface="Comic Sans MS" pitchFamily="66" charset="0"/>
              </a:rPr>
              <a:t>.</a:t>
            </a:r>
            <a:r>
              <a:rPr lang="ru-RU" sz="1600" dirty="0" smtClean="0">
                <a:latin typeface="Comic Sans MS" pitchFamily="66" charset="0"/>
              </a:rPr>
              <a:t> С.1–5.</a:t>
            </a:r>
          </a:p>
          <a:p>
            <a:pPr algn="just"/>
            <a:r>
              <a:rPr lang="ru-RU" sz="1600" dirty="0" smtClean="0">
                <a:latin typeface="Comic Sans MS" pitchFamily="66" charset="0"/>
              </a:rPr>
              <a:t> 6. </a:t>
            </a:r>
            <a:r>
              <a:rPr lang="ru-RU" sz="1600" dirty="0" err="1" smtClean="0">
                <a:latin typeface="Comic Sans MS" pitchFamily="66" charset="0"/>
              </a:rPr>
              <a:t>Розповідь</a:t>
            </a:r>
            <a:r>
              <a:rPr lang="ru-RU" sz="1600" dirty="0" smtClean="0">
                <a:latin typeface="Comic Sans MS" pitchFamily="66" charset="0"/>
              </a:rPr>
              <a:t> про роботу </a:t>
            </a:r>
            <a:r>
              <a:rPr lang="ru-RU" sz="1600" dirty="0" err="1" smtClean="0">
                <a:latin typeface="Comic Sans MS" pitchFamily="66" charset="0"/>
              </a:rPr>
              <a:t>комунального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підприємства</a:t>
            </a:r>
            <a:r>
              <a:rPr lang="ru-RU" sz="1600" dirty="0" smtClean="0">
                <a:latin typeface="Comic Sans MS" pitchFamily="66" charset="0"/>
              </a:rPr>
              <a:t> ТРК «</a:t>
            </a:r>
            <a:r>
              <a:rPr lang="ru-RU" sz="1600" dirty="0" err="1" smtClean="0">
                <a:latin typeface="Comic Sans MS" pitchFamily="66" charset="0"/>
              </a:rPr>
              <a:t>Охтирка</a:t>
            </a:r>
            <a:r>
              <a:rPr lang="ru-RU" sz="1600" dirty="0" smtClean="0">
                <a:latin typeface="Comic Sans MS" pitchFamily="66" charset="0"/>
              </a:rPr>
              <a:t>» [</a:t>
            </a:r>
            <a:r>
              <a:rPr lang="ru-RU" sz="1600" dirty="0" err="1" smtClean="0">
                <a:latin typeface="Comic Sans MS" pitchFamily="66" charset="0"/>
              </a:rPr>
              <a:t>бесіда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з</a:t>
            </a:r>
            <a:r>
              <a:rPr lang="ru-RU" sz="1600" dirty="0" smtClean="0">
                <a:latin typeface="Comic Sans MS" pitchFamily="66" charset="0"/>
              </a:rPr>
              <a:t> директором </a:t>
            </a:r>
            <a:r>
              <a:rPr lang="ru-RU" sz="1600" dirty="0" err="1" smtClean="0">
                <a:latin typeface="Comic Sans MS" pitchFamily="66" charset="0"/>
              </a:rPr>
              <a:t>комунального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підприємства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Телерадіокомпанія</a:t>
            </a:r>
            <a:r>
              <a:rPr lang="ru-RU" sz="1600" dirty="0" smtClean="0">
                <a:latin typeface="Comic Sans MS" pitchFamily="66" charset="0"/>
              </a:rPr>
              <a:t> «</a:t>
            </a:r>
            <a:r>
              <a:rPr lang="ru-RU" sz="1600" dirty="0" err="1" smtClean="0">
                <a:latin typeface="Comic Sans MS" pitchFamily="66" charset="0"/>
              </a:rPr>
              <a:t>Охтирка</a:t>
            </a:r>
            <a:r>
              <a:rPr lang="ru-RU" sz="1600" dirty="0" smtClean="0">
                <a:latin typeface="Comic Sans MS" pitchFamily="66" charset="0"/>
              </a:rPr>
              <a:t>» </a:t>
            </a:r>
            <a:r>
              <a:rPr lang="ru-RU" sz="1600" dirty="0" err="1" smtClean="0">
                <a:latin typeface="Comic Sans MS" pitchFamily="66" charset="0"/>
              </a:rPr>
              <a:t>С.М.Терешковою</a:t>
            </a:r>
            <a:r>
              <a:rPr lang="ru-RU" sz="1600" dirty="0" smtClean="0">
                <a:latin typeface="Comic Sans MS" pitchFamily="66" charset="0"/>
              </a:rPr>
              <a:t>] // </a:t>
            </a:r>
            <a:r>
              <a:rPr lang="ru-RU" sz="1600" dirty="0" err="1" smtClean="0">
                <a:latin typeface="Comic Sans MS" pitchFamily="66" charset="0"/>
              </a:rPr>
              <a:t>Студія</a:t>
            </a:r>
            <a:r>
              <a:rPr lang="ru-RU" sz="1600" dirty="0" smtClean="0">
                <a:latin typeface="Comic Sans MS" pitchFamily="66" charset="0"/>
              </a:rPr>
              <a:t> КП ТРК «</a:t>
            </a:r>
            <a:r>
              <a:rPr lang="ru-RU" sz="1600" dirty="0" err="1" smtClean="0">
                <a:latin typeface="Comic Sans MS" pitchFamily="66" charset="0"/>
              </a:rPr>
              <a:t>Охтирка</a:t>
            </a:r>
            <a:r>
              <a:rPr lang="ru-RU" sz="1600" dirty="0" smtClean="0">
                <a:latin typeface="Comic Sans MS" pitchFamily="66" charset="0"/>
              </a:rPr>
              <a:t>».  2023.  3 </a:t>
            </a:r>
            <a:r>
              <a:rPr lang="ru-RU" sz="1600" dirty="0" err="1" smtClean="0">
                <a:latin typeface="Comic Sans MS" pitchFamily="66" charset="0"/>
              </a:rPr>
              <a:t>березня</a:t>
            </a:r>
            <a:r>
              <a:rPr lang="uk-UA" sz="1600" dirty="0" smtClean="0">
                <a:latin typeface="Comic Sans MS" pitchFamily="66" charset="0"/>
              </a:rPr>
              <a:t>.</a:t>
            </a:r>
            <a:r>
              <a:rPr lang="ru-RU" sz="1600" dirty="0" smtClean="0">
                <a:latin typeface="Comic Sans MS" pitchFamily="66" charset="0"/>
              </a:rPr>
              <a:t> С.1-4.</a:t>
            </a:r>
          </a:p>
          <a:p>
            <a:pPr algn="just"/>
            <a:r>
              <a:rPr lang="uk-UA" sz="1600" dirty="0" smtClean="0">
                <a:latin typeface="Comic Sans MS" pitchFamily="66" charset="0"/>
              </a:rPr>
              <a:t>7. Розповідь про колекцію радіоприймачів  родини</a:t>
            </a:r>
            <a:r>
              <a:rPr lang="ru-RU" sz="1600" dirty="0" smtClean="0">
                <a:latin typeface="Comic Sans MS" pitchFamily="66" charset="0"/>
              </a:rPr>
              <a:t> [</a:t>
            </a:r>
            <a:r>
              <a:rPr lang="ru-RU" sz="1600" dirty="0" err="1" smtClean="0">
                <a:latin typeface="Comic Sans MS" pitchFamily="66" charset="0"/>
              </a:rPr>
              <a:t>бесіда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із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Станіславом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Івановичем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Бездрабко</a:t>
            </a:r>
            <a:r>
              <a:rPr lang="ru-RU" sz="1600" dirty="0" smtClean="0">
                <a:latin typeface="Comic Sans MS" pitchFamily="66" charset="0"/>
              </a:rPr>
              <a:t> та </a:t>
            </a:r>
            <a:r>
              <a:rPr lang="ru-RU" sz="1600" dirty="0" err="1" smtClean="0">
                <a:latin typeface="Comic Sans MS" pitchFamily="66" charset="0"/>
              </a:rPr>
              <a:t>Іваном</a:t>
            </a:r>
            <a:r>
              <a:rPr lang="ru-RU" sz="1600" dirty="0" smtClean="0">
                <a:latin typeface="Comic Sans MS" pitchFamily="66" charset="0"/>
              </a:rPr>
              <a:t> Федоровичем </a:t>
            </a:r>
            <a:r>
              <a:rPr lang="ru-RU" sz="1600" dirty="0" err="1" smtClean="0">
                <a:latin typeface="Comic Sans MS" pitchFamily="66" charset="0"/>
              </a:rPr>
              <a:t>Шваріком</a:t>
            </a:r>
            <a:r>
              <a:rPr lang="ru-RU" sz="1600" dirty="0" smtClean="0">
                <a:latin typeface="Comic Sans MS" pitchFamily="66" charset="0"/>
              </a:rPr>
              <a:t>] // </a:t>
            </a:r>
            <a:r>
              <a:rPr lang="ru-RU" sz="1600" dirty="0" err="1" smtClean="0">
                <a:latin typeface="Comic Sans MS" pitchFamily="66" charset="0"/>
              </a:rPr>
              <a:t>м.Охтирка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пров.Якова</a:t>
            </a:r>
            <a:r>
              <a:rPr lang="ru-RU" sz="1600" smtClean="0">
                <a:latin typeface="Comic Sans MS" pitchFamily="66" charset="0"/>
              </a:rPr>
              <a:t> Майтюренка</a:t>
            </a:r>
            <a:r>
              <a:rPr lang="ru-RU" sz="1600" dirty="0" smtClean="0">
                <a:latin typeface="Comic Sans MS" pitchFamily="66" charset="0"/>
              </a:rPr>
              <a:t>, 24.  2023.  15 лютого</a:t>
            </a:r>
            <a:r>
              <a:rPr lang="uk-UA" sz="1600" dirty="0" smtClean="0">
                <a:latin typeface="Comic Sans MS" pitchFamily="66" charset="0"/>
              </a:rPr>
              <a:t>.</a:t>
            </a:r>
            <a:r>
              <a:rPr lang="ru-RU" sz="1600" dirty="0" smtClean="0">
                <a:latin typeface="Comic Sans MS" pitchFamily="66" charset="0"/>
              </a:rPr>
              <a:t> С.1–5.</a:t>
            </a:r>
          </a:p>
          <a:p>
            <a:pPr algn="just"/>
            <a:r>
              <a:rPr lang="uk-UA" sz="1600" dirty="0" smtClean="0">
                <a:latin typeface="Comic Sans MS" pitchFamily="66" charset="0"/>
              </a:rPr>
              <a:t>8.Ткаченко А. Історія Охтирського радіо та особистості. Роксолана максі.  2018.  № 9.  С.17.</a:t>
            </a:r>
            <a:endParaRPr lang="ru-RU" sz="1600" dirty="0" smtClean="0">
              <a:latin typeface="Comic Sans MS" pitchFamily="66" charset="0"/>
            </a:endParaRPr>
          </a:p>
          <a:p>
            <a:pPr algn="just"/>
            <a:endParaRPr lang="ru-RU" sz="16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85786" y="0"/>
            <a:ext cx="7643866" cy="83099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Мета роботи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– з’ясувати  особливості розвитку радіомовлення на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Охтирщині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та  </a:t>
            </a:r>
            <a:r>
              <a:rPr lang="uk-UA" sz="16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історію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використання  радіоприймачів, які зберігаються в моїй родині.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57158" y="1071546"/>
            <a:ext cx="4357718" cy="224676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Завдання роботи: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охарактеризувати стан джерельної бази дослідження;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з’ясувати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етапи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становлення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та особливості розвитку радіомовлення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Охтирщині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описати предмети, які зберігаються в родині, пов’язані з радіомовленням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визначити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інформаційні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можливості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радіо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населення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краю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та моєї родини.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57158" y="3714752"/>
            <a:ext cx="4429156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Об’єкт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дослідження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радіомовлення на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Охтирщині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Предмет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дослідження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організація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функціонування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радіомовлення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в м.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Охтирка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радіоприймачі, які зберігаються в моїй родині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4282" y="5143512"/>
            <a:ext cx="5214974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Методи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дослідження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дослідженні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використано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загальнонаукові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методи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аналіз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синтез,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інтерв’ю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історико-генетичний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Усна інформація була отримана завдяки проведених інтерв’ю з працівниками ТРК «Охтирка», членами моєї родини, а також із журналістами</a:t>
            </a:r>
            <a:r>
              <a:rPr kumimoji="0" lang="uk-UA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та працівниками Охтирського краєзнавчого музею.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214422"/>
            <a:ext cx="3041354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C:\Users\Виталий\Desktop\Ткаченко 2019\робоча Ткаченко\ФОТО РАДИО\12 Запись передачи ТР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100058"/>
            <a:ext cx="3052902" cy="2452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994167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5112568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atin typeface="Comic Sans MS" pitchFamily="66" charset="0"/>
                <a:ea typeface="Calibri"/>
              </a:rPr>
              <a:t>     </a:t>
            </a:r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  <a:ea typeface="Calibri"/>
              </a:rPr>
              <a:t>Джерельну </a:t>
            </a:r>
            <a:r>
              <a:rPr lang="uk-UA" b="1" dirty="0">
                <a:solidFill>
                  <a:srgbClr val="002060"/>
                </a:solidFill>
                <a:latin typeface="Comic Sans MS" pitchFamily="66" charset="0"/>
                <a:ea typeface="Calibri"/>
              </a:rPr>
              <a:t>базу</a:t>
            </a:r>
            <a:r>
              <a:rPr lang="uk-UA" dirty="0">
                <a:solidFill>
                  <a:srgbClr val="002060"/>
                </a:solidFill>
                <a:latin typeface="Comic Sans MS" pitchFamily="66" charset="0"/>
                <a:ea typeface="Calibri"/>
              </a:rPr>
              <a:t> дослідження становлять </a:t>
            </a:r>
            <a:r>
              <a:rPr lang="uk-UA" dirty="0" smtClean="0">
                <a:solidFill>
                  <a:srgbClr val="002060"/>
                </a:solidFill>
                <a:latin typeface="Comic Sans MS" pitchFamily="66" charset="0"/>
                <a:ea typeface="Calibri"/>
              </a:rPr>
              <a:t>спогади членів родини, </a:t>
            </a:r>
            <a:r>
              <a:rPr lang="uk-UA" dirty="0" err="1" smtClean="0">
                <a:solidFill>
                  <a:srgbClr val="002060"/>
                </a:solidFill>
                <a:latin typeface="Comic Sans MS" pitchFamily="66" charset="0"/>
                <a:ea typeface="Calibri"/>
              </a:rPr>
              <a:t>техніка-</a:t>
            </a:r>
            <a:r>
              <a:rPr lang="uk-UA" dirty="0" smtClean="0">
                <a:solidFill>
                  <a:srgbClr val="002060"/>
                </a:solidFill>
                <a:latin typeface="Comic Sans MS" pitchFamily="66" charset="0"/>
                <a:ea typeface="Calibri"/>
              </a:rPr>
              <a:t> інженера, радіолюбителя Віктора </a:t>
            </a:r>
            <a:r>
              <a:rPr lang="uk-UA" dirty="0" err="1" smtClean="0">
                <a:solidFill>
                  <a:srgbClr val="002060"/>
                </a:solidFill>
                <a:latin typeface="Comic Sans MS" pitchFamily="66" charset="0"/>
                <a:ea typeface="Calibri"/>
              </a:rPr>
              <a:t>Бреня</a:t>
            </a:r>
            <a:r>
              <a:rPr lang="uk-UA" dirty="0" smtClean="0">
                <a:solidFill>
                  <a:srgbClr val="002060"/>
                </a:solidFill>
                <a:latin typeface="Comic Sans MS" pitchFamily="66" charset="0"/>
                <a:ea typeface="Calibri"/>
              </a:rPr>
              <a:t>, документи</a:t>
            </a:r>
            <a:r>
              <a:rPr lang="uk-UA" dirty="0">
                <a:solidFill>
                  <a:srgbClr val="002060"/>
                </a:solidFill>
                <a:latin typeface="Comic Sans MS" pitchFamily="66" charset="0"/>
                <a:ea typeface="Calibri"/>
              </a:rPr>
              <a:t>, які є </a:t>
            </a:r>
            <a:r>
              <a:rPr lang="uk-UA" dirty="0" smtClean="0">
                <a:solidFill>
                  <a:srgbClr val="002060"/>
                </a:solidFill>
                <a:latin typeface="Comic Sans MS" pitchFamily="66" charset="0"/>
                <a:ea typeface="Calibri"/>
              </a:rPr>
              <a:t>у архівах </a:t>
            </a:r>
            <a:r>
              <a:rPr lang="uk-UA" dirty="0">
                <a:solidFill>
                  <a:srgbClr val="002060"/>
                </a:solidFill>
                <a:latin typeface="Comic Sans MS" pitchFamily="66" charset="0"/>
                <a:ea typeface="Calibri"/>
              </a:rPr>
              <a:t>редакції газети «Прапор перемоги</a:t>
            </a:r>
            <a:r>
              <a:rPr lang="uk-UA" dirty="0" smtClean="0">
                <a:solidFill>
                  <a:srgbClr val="002060"/>
                </a:solidFill>
                <a:latin typeface="Comic Sans MS" pitchFamily="66" charset="0"/>
                <a:ea typeface="Calibri"/>
              </a:rPr>
              <a:t>», ТРК </a:t>
            </a:r>
            <a:r>
              <a:rPr lang="uk-UA" dirty="0" err="1" smtClean="0">
                <a:solidFill>
                  <a:srgbClr val="002060"/>
                </a:solidFill>
                <a:latin typeface="Comic Sans MS" pitchFamily="66" charset="0"/>
                <a:ea typeface="Calibri"/>
              </a:rPr>
              <a:t>“Охтирка”</a:t>
            </a:r>
            <a:r>
              <a:rPr lang="uk-UA" dirty="0" smtClean="0">
                <a:solidFill>
                  <a:srgbClr val="002060"/>
                </a:solidFill>
                <a:latin typeface="Comic Sans MS" pitchFamily="66" charset="0"/>
                <a:ea typeface="Calibri"/>
              </a:rPr>
              <a:t>, фондах Охтирського краєзнавчого музею, а також радіоприймачі.</a:t>
            </a:r>
            <a:endParaRPr lang="uk-UA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286124"/>
            <a:ext cx="5040560" cy="295927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Comic Sans MS" pitchFamily="66" charset="0"/>
                <a:ea typeface="Calibri"/>
                <a:cs typeface="Times New Roman"/>
              </a:rPr>
              <a:t>Пошуково-дослідницькі матеріали В.</a:t>
            </a:r>
            <a:r>
              <a:rPr lang="uk-UA" dirty="0" err="1">
                <a:solidFill>
                  <a:schemeClr val="bg1"/>
                </a:solidFill>
                <a:latin typeface="Comic Sans MS" pitchFamily="66" charset="0"/>
                <a:ea typeface="Calibri"/>
                <a:cs typeface="Times New Roman"/>
              </a:rPr>
              <a:t>Бреня</a:t>
            </a:r>
            <a:r>
              <a:rPr lang="uk-UA" dirty="0">
                <a:solidFill>
                  <a:schemeClr val="bg1"/>
                </a:solidFill>
                <a:latin typeface="Comic Sans MS" pitchFamily="66" charset="0"/>
                <a:ea typeface="Calibri"/>
                <a:cs typeface="Times New Roman"/>
              </a:rPr>
              <a:t>, техніка-інженера місцевого 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  <a:ea typeface="Calibri"/>
                <a:cs typeface="Times New Roman"/>
              </a:rPr>
              <a:t>радіо, </a:t>
            </a:r>
            <a:r>
              <a:rPr lang="uk-UA" dirty="0">
                <a:solidFill>
                  <a:schemeClr val="bg1"/>
                </a:solidFill>
                <a:latin typeface="Comic Sans MS" pitchFamily="66" charset="0"/>
                <a:ea typeface="Calibri"/>
                <a:cs typeface="Times New Roman"/>
              </a:rPr>
              <a:t>засновника і керівника телерадіоцентру Охтирської ЗОШ І–ІІІ ст. № 1, ТО «Альтернатива», завідуючого відділу інформації ТРК «Охтирка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  <a:ea typeface="Calibri"/>
                <a:cs typeface="Times New Roman"/>
              </a:rPr>
              <a:t>», </a:t>
            </a:r>
            <a:r>
              <a:rPr lang="uk-UA" dirty="0">
                <a:solidFill>
                  <a:schemeClr val="bg1"/>
                </a:solidFill>
                <a:latin typeface="Comic Sans MS" pitchFamily="66" charset="0"/>
                <a:ea typeface="Calibri"/>
                <a:cs typeface="Times New Roman"/>
              </a:rPr>
              <a:t>спогади журналістів, працівників місцевого 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  <a:ea typeface="Calibri"/>
                <a:cs typeface="Times New Roman"/>
              </a:rPr>
              <a:t>радіо </a:t>
            </a:r>
            <a:r>
              <a:rPr lang="uk-UA" dirty="0">
                <a:solidFill>
                  <a:schemeClr val="bg1"/>
                </a:solidFill>
                <a:latin typeface="Comic Sans MS" pitchFamily="66" charset="0"/>
                <a:ea typeface="Calibri"/>
                <a:cs typeface="Times New Roman"/>
              </a:rPr>
              <a:t>відображають безпосередній процес еволюції радіомовлення 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  <a:ea typeface="Calibri"/>
                <a:cs typeface="Times New Roman"/>
              </a:rPr>
              <a:t>краю</a:t>
            </a:r>
            <a:r>
              <a:rPr lang="uk-UA" dirty="0">
                <a:solidFill>
                  <a:schemeClr val="bg1"/>
                </a:solidFill>
                <a:latin typeface="Comic Sans MS" pitchFamily="66" charset="0"/>
                <a:ea typeface="Calibri"/>
                <a:cs typeface="Times New Roman"/>
              </a:rPr>
              <a:t>. </a:t>
            </a:r>
            <a:endParaRPr lang="uk-UA" dirty="0">
              <a:solidFill>
                <a:schemeClr val="bg1"/>
              </a:solidFill>
              <a:effectLst/>
              <a:latin typeface="Comic Sans MS" pitchFamily="66" charset="0"/>
              <a:ea typeface="Calibri"/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4740" y="514379"/>
            <a:ext cx="2555199" cy="1698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C:\Users\Виталий\Downloads\IMG-e50b136290f08a5ccec9ce2f940d3be3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000760" y="2357430"/>
            <a:ext cx="1248811" cy="17699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Администратор\Desktop\изображение_viber_2023-04-12_17-01-33-7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2285992"/>
            <a:ext cx="1530277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87" descr="Описание: ÐÐ° Ð´Ð°Ð½Ð½Ð¾Ð¼ Ð¸Ð·Ð¾Ð±ÑÐ°Ð¶ÐµÐ½Ð¸Ð¸ Ð¼Ð¾Ð¶ÐµÑ Ð½Ð°ÑÐ¾Ð´Ð¸ÑÑÑÑ: 2 ÑÐµÐ»Ð¾Ð²ÐµÐºÐ°, Ð² ÑÐ¾Ð¼ ÑÐ¸ÑÐ»Ðµ ÐÐ¾ÑÐ¸Ñ Ð§Ð¸ÐºÐ°Ð»Ð¾, Ð»ÑÐ´Ð¸ ÑÐ¸Ð´ÑÑ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185" b="6223"/>
          <a:stretch>
            <a:fillRect/>
          </a:stretch>
        </p:blipFill>
        <p:spPr bwMode="auto">
          <a:xfrm>
            <a:off x="5929322" y="4286256"/>
            <a:ext cx="2143140" cy="23789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2661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0"/>
            <a:ext cx="6836820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  <a:ea typeface="Calibri"/>
              </a:rPr>
              <a:t>Історія </a:t>
            </a:r>
            <a:r>
              <a:rPr lang="uk-UA" sz="2000" b="1" dirty="0">
                <a:solidFill>
                  <a:schemeClr val="bg1"/>
                </a:solidFill>
                <a:latin typeface="Comic Sans MS" pitchFamily="66" charset="0"/>
                <a:ea typeface="Calibri"/>
              </a:rPr>
              <a:t>розвитку </a:t>
            </a: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  <a:ea typeface="Calibri"/>
              </a:rPr>
              <a:t>радіомовлення краю</a:t>
            </a:r>
            <a:endParaRPr lang="uk-UA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4076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b="1" dirty="0"/>
          </a:p>
        </p:txBody>
      </p:sp>
      <p:pic>
        <p:nvPicPr>
          <p:cNvPr id="4098" name="Рисунок 66" descr="Описание: ÐÐ° Ð´Ð°Ð½Ð½Ð¾Ð¼ Ð¸Ð·Ð¾Ð±ÑÐ°Ð¶ÐµÐ½Ð¸Ð¸ Ð¼Ð¾Ð¶ÐµÑ Ð½Ð°ÑÐ¾Ð´Ð¸ÑÑÑÑ: 4 ÑÐµÐ»Ð¾Ð²Ðµ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44"/>
          <a:stretch>
            <a:fillRect/>
          </a:stretch>
        </p:blipFill>
        <p:spPr bwMode="auto">
          <a:xfrm>
            <a:off x="285720" y="500042"/>
            <a:ext cx="3286116" cy="24143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65" descr="DSCN18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786190"/>
            <a:ext cx="3143272" cy="2360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714744" y="500042"/>
            <a:ext cx="52149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 smtClean="0">
                <a:latin typeface="Comic Sans MS" pitchFamily="66" charset="0"/>
              </a:rPr>
              <a:t>     У місті Охтирка можна було приймати радіосигнали з 1922 року – моменту початку роботи радіостанції ім. </a:t>
            </a:r>
            <a:r>
              <a:rPr lang="uk-UA" sz="1400" dirty="0" err="1" smtClean="0">
                <a:latin typeface="Comic Sans MS" pitchFamily="66" charset="0"/>
              </a:rPr>
              <a:t>Комінтерна</a:t>
            </a:r>
            <a:r>
              <a:rPr lang="uk-UA" sz="1400" dirty="0" smtClean="0">
                <a:latin typeface="Comic Sans MS" pitchFamily="66" charset="0"/>
              </a:rPr>
              <a:t>. Від 1924 року місцевий радіоприймач фіксував сигнали також із Харкова.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1500174"/>
            <a:ext cx="5143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 smtClean="0">
                <a:latin typeface="Comic Sans MS" pitchFamily="66" charset="0"/>
              </a:rPr>
              <a:t>     </a:t>
            </a:r>
            <a:r>
              <a:rPr lang="uk-UA" sz="1600" dirty="0" smtClean="0">
                <a:latin typeface="Comic Sans MS" pitchFamily="66" charset="0"/>
              </a:rPr>
              <a:t>У середині 20-х рр. радіотехнічною промисловістю випущені перші радіоприймачі для колективного слухання, які працювали на гучномовець і здійснювали прийом програм (повідомлень) в радіусі кількох сотень км від радіомовної станції; гучномовці для перших радянських музичних приймачів; детекторні радіоприймачі з головними телефонами (навушниками), розраховані на індивідуальний прийом. 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14942" y="3929066"/>
            <a:ext cx="3786214" cy="13849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1400" dirty="0" smtClean="0">
                <a:latin typeface="Comic Sans MS" pitchFamily="66" charset="0"/>
              </a:rPr>
              <a:t>     Формування радіомережі на </a:t>
            </a:r>
            <a:r>
              <a:rPr lang="uk-UA" sz="1400" dirty="0" err="1" smtClean="0">
                <a:latin typeface="Comic Sans MS" pitchFamily="66" charset="0"/>
              </a:rPr>
              <a:t>Охтирщині</a:t>
            </a:r>
            <a:r>
              <a:rPr lang="uk-UA" sz="1400" dirty="0" smtClean="0">
                <a:latin typeface="Comic Sans MS" pitchFamily="66" charset="0"/>
              </a:rPr>
              <a:t> починається з 1927 року, коли в місті Охтирка за адресою вул. Петровського, 9 став до ладу радіовузол, що започаткувало дротове мовлення в районі.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86380" y="5643578"/>
            <a:ext cx="3714744" cy="7386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1400" dirty="0" smtClean="0">
                <a:latin typeface="Comic Sans MS" pitchFamily="66" charset="0"/>
              </a:rPr>
              <a:t>У 1938 р. радіовузол м. Охтирка  мав потужність 500 Ват, що сприяло розвитку дротового мовлення.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85720" y="2857496"/>
            <a:ext cx="3286148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Охтирське дитяче містечко для безпритульних. Директор Матвій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Довгополюк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його колеги та вихованці слухають радіо,</a:t>
            </a:r>
            <a:r>
              <a:rPr kumimoji="0" lang="uk-UA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1927 р. 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9" name="Рисунок 18" descr="Описание: beautiful_man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86116" y="4143380"/>
            <a:ext cx="1919282" cy="21431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142844" y="6211669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latin typeface="Comic Sans MS" pitchFamily="66" charset="0"/>
              </a:rPr>
              <a:t>Радіоприймачи</a:t>
            </a:r>
            <a:r>
              <a:rPr lang="ru-RU" sz="1200" b="1" dirty="0" smtClean="0">
                <a:latin typeface="Comic Sans MS" pitchFamily="66" charset="0"/>
              </a:rPr>
              <a:t> для </a:t>
            </a:r>
            <a:r>
              <a:rPr lang="ru-RU" sz="1200" b="1" dirty="0" err="1" smtClean="0">
                <a:latin typeface="Comic Sans MS" pitchFamily="66" charset="0"/>
              </a:rPr>
              <a:t>провідного</a:t>
            </a:r>
            <a:r>
              <a:rPr lang="ru-RU" sz="1200" b="1" dirty="0" smtClean="0">
                <a:latin typeface="Comic Sans MS" pitchFamily="66" charset="0"/>
              </a:rPr>
              <a:t> </a:t>
            </a:r>
            <a:r>
              <a:rPr lang="ru-RU" sz="1200" b="1" dirty="0" err="1" smtClean="0">
                <a:latin typeface="Comic Sans MS" pitchFamily="66" charset="0"/>
              </a:rPr>
              <a:t>радіо</a:t>
            </a:r>
            <a:endParaRPr lang="ru-RU" sz="1200" b="1" dirty="0" smtClean="0">
              <a:latin typeface="Comic Sans MS" pitchFamily="66" charset="0"/>
            </a:endParaRPr>
          </a:p>
          <a:p>
            <a:r>
              <a:rPr lang="ru-RU" sz="1200" b="1" dirty="0" smtClean="0">
                <a:latin typeface="Comic Sans MS" pitchFamily="66" charset="0"/>
              </a:rPr>
              <a:t> 30-х </a:t>
            </a:r>
            <a:r>
              <a:rPr lang="ru-RU" sz="1200" b="1" dirty="0" err="1" smtClean="0">
                <a:latin typeface="Comic Sans MS" pitchFamily="66" charset="0"/>
              </a:rPr>
              <a:t>років</a:t>
            </a:r>
            <a:r>
              <a:rPr lang="ru-RU" sz="1200" b="1" dirty="0" smtClean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06179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4958329_1169307899817223_894225610_n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5500726" cy="371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786446" y="214290"/>
            <a:ext cx="3143240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uk-UA" sz="1400" dirty="0" smtClean="0">
                <a:latin typeface="Comic Sans MS" pitchFamily="66" charset="0"/>
              </a:rPr>
              <a:t>         На початку Другої Світової війни обладнання радіовузлу було евакуйоване. Зважаючи на факт існування гучномовців у місті можна стверджувати, що за окупаційної влади радіомовлення в місті здійснювалося. Підтвердженням цього є фото Охтирки за часів окупації (1942 рік), на якому помітно, що поблизу будинку поштамту (нині приміщення Охтирського професійного ліцею) був розміщений чотирикутний гучномовець, через який окупаційна влада віщала новини. 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3929066"/>
            <a:ext cx="4572000" cy="27392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uk-UA" dirty="0" smtClean="0">
                <a:latin typeface="Comic Sans MS" pitchFamily="66" charset="0"/>
              </a:rPr>
              <a:t>       </a:t>
            </a:r>
            <a:r>
              <a:rPr lang="uk-UA" sz="1400" dirty="0" smtClean="0">
                <a:latin typeface="Comic Sans MS" pitchFamily="66" charset="0"/>
              </a:rPr>
              <a:t>Після звільнення </a:t>
            </a:r>
            <a:r>
              <a:rPr lang="uk-UA" sz="1400" dirty="0" err="1" smtClean="0">
                <a:latin typeface="Comic Sans MS" pitchFamily="66" charset="0"/>
              </a:rPr>
              <a:t>Охтирщини</a:t>
            </a:r>
            <a:r>
              <a:rPr lang="uk-UA" sz="1400" dirty="0" smtClean="0">
                <a:latin typeface="Comic Sans MS" pitchFamily="66" charset="0"/>
              </a:rPr>
              <a:t> від німецько-фашистських загарбників 5 жовтня 1943 року місцевий радіовузол відновив свою роботу. Умільцями був зроблений саморобний малопотужний підсилювач. Почалося відновлення ліній. З гучномовців, які були встановлені на будинку міської пошти, стадіоні, базарі </a:t>
            </a:r>
            <a:r>
              <a:rPr lang="uk-UA" sz="1400" dirty="0" err="1" smtClean="0">
                <a:latin typeface="Comic Sans MS" pitchFamily="66" charset="0"/>
              </a:rPr>
              <a:t>охтирчани</a:t>
            </a:r>
            <a:r>
              <a:rPr lang="uk-UA" sz="1400" dirty="0" smtClean="0">
                <a:latin typeface="Comic Sans MS" pitchFamily="66" charset="0"/>
              </a:rPr>
              <a:t> слухали зведення з фронту, повідомлення щодо життя країни. Інші гучномовці встановлювалися у місцях колективного слухання, установах, підприємствах. Звістка про перемогу прозвучала також із гучномовця.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6072206"/>
            <a:ext cx="214314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Радіоприймач СВД-9, який використовували в 30-40 </a:t>
            </a:r>
            <a:r>
              <a:rPr lang="uk-UA" sz="1200" b="1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р.р</a:t>
            </a:r>
            <a:r>
              <a:rPr lang="uk-UA" sz="12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ХХ ст.</a:t>
            </a:r>
            <a:endParaRPr lang="uk-UA" sz="1200" dirty="0" smtClean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" name="Рисунок 3" descr="Описание: http://tv-remont.info/our_files/Something/reproduktory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643314"/>
            <a:ext cx="3214710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Описание: https://i1.wp.com/little-histories.org/wp-content/uploads/2016/03/0011-e1458905991330.jpg?zoom=1.25&amp;resize=245%2C345&amp;ssl=1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928926" y="5143464"/>
            <a:ext cx="1274436" cy="171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500430" y="0"/>
            <a:ext cx="5357850" cy="255454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 1954 році встановлено нове обладнання на радіовузлі потужністю 5 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кВат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У 1955 році у професійному училищі створено навчальний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радіовузел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де стали навчати майстрів радіофікації. В 50-80-х роках</a:t>
            </a:r>
            <a:r>
              <a:rPr lang="uk-UA" sz="16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р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адіо набуло широкої популярності. В цей період в державі активно створювалися радіовузли в установах, школах, на підприємствах, Будинках піонерів. З 1 лютого 1989 року Охтирський радіовузол перевели у будинок зв’язківців де він знаходиться і сьогодні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9" name="Рисунок 8" descr="Описание: ÐÐ° Ð´Ð°Ð½Ð½Ð¾Ð¼ Ð¸Ð·Ð¾Ð±ÑÐ°Ð¶ÐµÐ½Ð¸Ð¸ Ð¼Ð¾Ð¶ÐµÑ Ð½Ð°ÑÐ¾Ð´Ð¸ÑÑÑÑ: Ð¾Ð´Ð¸Ð½ Ð¸Ð»Ð¸ Ð½ÐµÑÐºÐ¾Ð»ÑÐºÐ¾ ÑÐµÐ»Ð¾Ð²ÐµÐº, ÑÐ¾Ð»Ð¿Ð° Ð¸ Ð½Ð° ÑÐ»Ð¸ÑÐµ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714620"/>
            <a:ext cx="2357454" cy="207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Описание: ÐÐ°ÑÑÐ¸Ð½ÐºÐ¸ Ð¿Ð¾ Ð·Ð°Ð¿ÑÐ¾ÑÑ ÑÐ¾ÑÐ¾ ÑÐºÑÑÐµÐ»ÐµÐºÐ¾Ð¼Ñ ÐÑÑÐ¸ÑÐºÐ°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94026" y="2714620"/>
            <a:ext cx="3549974" cy="22145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28596" y="142852"/>
          <a:ext cx="2702396" cy="3881914"/>
        </p:xfrm>
        <a:graphic>
          <a:graphicData uri="http://schemas.openxmlformats.org/drawingml/2006/table">
            <a:tbl>
              <a:tblPr firstRow="1" firstCol="1" bandRow="1"/>
              <a:tblGrid>
                <a:gridCol w="1351198"/>
                <a:gridCol w="1351198"/>
              </a:tblGrid>
              <a:tr h="897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 smtClean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 smtClean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Роки</a:t>
                      </a:r>
                      <a:endParaRPr lang="uk-UA" sz="1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 smtClean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 smtClean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Кількість </a:t>
                      </a:r>
                      <a:r>
                        <a:rPr lang="uk-UA" sz="14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радіоточок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3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1927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3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1934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578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3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1940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2000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3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1945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950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3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1949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3200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3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1952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6000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3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1967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24100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3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2004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9782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3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2234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3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1203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3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257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0" y="0"/>
            <a:ext cx="3571868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  <a:latin typeface="Comic Sans MS" pitchFamily="66" charset="0"/>
                <a:ea typeface="Calibri"/>
              </a:rPr>
              <a:t>Динаміка радіофікації Охтирки та Охтирського району</a:t>
            </a:r>
            <a:endParaRPr lang="uk-UA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4714884"/>
            <a:ext cx="8715436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uk-UA" sz="1400" dirty="0" smtClean="0">
                <a:latin typeface="Comic Sans MS" pitchFamily="66" charset="0"/>
              </a:rPr>
              <a:t>       З 50-х рр. в Україні бурхливими темпами розширювалася мережа дротового мовлення (в 1950 – 9, 7 </a:t>
            </a:r>
            <a:r>
              <a:rPr lang="uk-UA" sz="1400" dirty="0" err="1" smtClean="0">
                <a:latin typeface="Comic Sans MS" pitchFamily="66" charset="0"/>
              </a:rPr>
              <a:t>млн.радіоточок</a:t>
            </a:r>
            <a:r>
              <a:rPr lang="uk-UA" sz="1400" dirty="0" smtClean="0">
                <a:latin typeface="Comic Sans MS" pitchFamily="66" charset="0"/>
              </a:rPr>
              <a:t>, в 1966 – 35,6 млн., в 1974– 57 млн.). У 60-ті рр. отримало розвиток 3-програмне дротове мовлення. У 1974 понад 98% населення мало можливість слухати передачі дротового мовлення.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5715016"/>
            <a:ext cx="8644030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 ХХІ столітті  дротове радіо почало втрачати свої позиції. Найбільш цьому сприяло відкриття в Україні наприкінці ХХ століття верхньої частини </a:t>
            </a:r>
            <a:r>
              <a:rPr lang="uk-UA" sz="1400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УКХ-діапазону</a:t>
            </a:r>
            <a:r>
              <a:rPr lang="uk-UA" sz="1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1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FM</a:t>
            </a:r>
            <a:r>
              <a:rPr lang="uk-UA" sz="1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), адже більшість передавачів, які випускаються у світі, розраховані на прийом станцій саме у цій смузі частот. В районі на зміну дротового радіо поступово прийшло </a:t>
            </a:r>
            <a:r>
              <a:rPr lang="en-US" sz="1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FM</a:t>
            </a:r>
            <a:r>
              <a:rPr lang="uk-UA" sz="1400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-радіо</a:t>
            </a:r>
            <a:r>
              <a:rPr lang="uk-UA" sz="1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uk-UA" sz="1400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проєкт</a:t>
            </a:r>
            <a:r>
              <a:rPr lang="uk-UA" sz="1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«Радіо громад».</a:t>
            </a:r>
            <a:endParaRPr lang="uk-UA" sz="1400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28596" y="4071942"/>
          <a:ext cx="2714644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1357322"/>
              </a:tblGrid>
              <a:tr h="285752">
                <a:tc>
                  <a:txBody>
                    <a:bodyPr/>
                    <a:lstStyle/>
                    <a:p>
                      <a:r>
                        <a:rPr lang="uk-UA" sz="1400" smtClean="0">
                          <a:latin typeface="Comic Sans MS" pitchFamily="66" charset="0"/>
                        </a:rPr>
                        <a:t>01.03.2023</a:t>
                      </a:r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Comic Sans MS" pitchFamily="66" charset="0"/>
                        </a:rPr>
                        <a:t>64</a:t>
                      </a:r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0"/>
            <a:ext cx="8072462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1400" dirty="0" smtClean="0">
                <a:latin typeface="Comic Sans MS" pitchFamily="66" charset="0"/>
              </a:rPr>
              <a:t>До Другої світової війни </a:t>
            </a:r>
            <a:r>
              <a:rPr lang="uk-UA" sz="1400" dirty="0" err="1" smtClean="0">
                <a:latin typeface="Comic Sans MS" pitchFamily="66" charset="0"/>
              </a:rPr>
              <a:t>радіоновини</a:t>
            </a:r>
            <a:r>
              <a:rPr lang="uk-UA" sz="1400" dirty="0" smtClean="0">
                <a:latin typeface="Comic Sans MS" pitchFamily="66" charset="0"/>
              </a:rPr>
              <a:t> на </a:t>
            </a:r>
            <a:r>
              <a:rPr lang="uk-UA" sz="1400" dirty="0" err="1" smtClean="0">
                <a:latin typeface="Comic Sans MS" pitchFamily="66" charset="0"/>
              </a:rPr>
              <a:t>Охтирщині</a:t>
            </a:r>
            <a:r>
              <a:rPr lang="uk-UA" sz="1400" dirty="0" smtClean="0">
                <a:latin typeface="Comic Sans MS" pitchFamily="66" charset="0"/>
              </a:rPr>
              <a:t>  читали працівники райкому партії з місцевої газети «Соціалістична перебудова». Наприкінці 1943 р. було створено місцевий радіокомітет, через рік відновилося місцеве радіомовлення. 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785794"/>
            <a:ext cx="4214842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sz="1400" dirty="0" smtClean="0">
                <a:latin typeface="Comic Sans MS" pitchFamily="66" charset="0"/>
              </a:rPr>
              <a:t>У 1963 році було створено редакцію районного радіо, яка діяла при газеті «Прапор перемоги» до середини 90-х років століття. 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1785926"/>
            <a:ext cx="42148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Перше десятиліття ХХІ століття було складним для радіомовлення краю (</a:t>
            </a:r>
            <a:r>
              <a:rPr lang="uk-UA" sz="1400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фінасово</a:t>
            </a:r>
            <a:r>
              <a:rPr lang="uk-UA" sz="1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). В 2014 році міська рада заснувала комунальне підприємство «Телерадіокомпанія «Охтирка» з метою оперативного висвітлення соціально-економічного, політичного та духовного життя міста, пропаганди історико-культурних традицій  краю. Компанія працювала у дротовій мережі обсягом 2 </a:t>
            </a:r>
            <a:r>
              <a:rPr lang="uk-UA" sz="1400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год</a:t>
            </a:r>
            <a:r>
              <a:rPr lang="uk-UA" sz="1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на тиждень, відповідно до ліцензії.</a:t>
            </a:r>
            <a:endParaRPr lang="uk-UA" sz="1400" dirty="0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4071942"/>
            <a:ext cx="8572560" cy="13849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1400" dirty="0" smtClean="0">
                <a:latin typeface="Comic Sans MS" pitchFamily="66" charset="0"/>
              </a:rPr>
              <a:t>Наприкінці 2017 – на початку 2018 року на Сумщині був утворений радіо пояс Національного мовлення. 15 лютого 2018 року відбувся конкурс на отримання ліцензії на мовлення з використанням </a:t>
            </a:r>
            <a:r>
              <a:rPr lang="uk-UA" sz="1400" dirty="0" err="1" smtClean="0">
                <a:latin typeface="Comic Sans MS" pitchFamily="66" charset="0"/>
              </a:rPr>
              <a:t>FМ-частот</a:t>
            </a:r>
            <a:r>
              <a:rPr lang="uk-UA" sz="1400" dirty="0" smtClean="0">
                <a:latin typeface="Comic Sans MS" pitchFamily="66" charset="0"/>
              </a:rPr>
              <a:t>, в якому узяла участь та перемогла ТРК «Охтирка» (103,7 мГц) разом з містами Білопілля, Глухів, Тростянець. 2018 року ТРК «Охтирка» отримала ліцензію на мовлення на період до 14 березня 2025 р. від Національної ради України з питань телебачення та радіомовлення на роботу. 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5572140"/>
            <a:ext cx="8643998" cy="116955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uk-UA" sz="1400" dirty="0" smtClean="0">
                <a:latin typeface="Comic Sans MS" pitchFamily="66" charset="0"/>
              </a:rPr>
              <a:t>Передачі радіокомпаній Охтирки в мережі дротового радіо мали змогу слухати тільки жителі міста та району. Завдяки створенню радіо з використанням </a:t>
            </a:r>
            <a:r>
              <a:rPr lang="uk-UA" sz="1400" dirty="0" err="1" smtClean="0">
                <a:latin typeface="Comic Sans MS" pitchFamily="66" charset="0"/>
              </a:rPr>
              <a:t>FМ-частот</a:t>
            </a:r>
            <a:r>
              <a:rPr lang="uk-UA" sz="1400" dirty="0" smtClean="0">
                <a:latin typeface="Comic Sans MS" pitchFamily="66" charset="0"/>
              </a:rPr>
              <a:t> цю можливість отримали і сусіди з населених пунктів Тростянецького, </a:t>
            </a:r>
            <a:r>
              <a:rPr lang="uk-UA" sz="1400" dirty="0" err="1" smtClean="0">
                <a:latin typeface="Comic Sans MS" pitchFamily="66" charset="0"/>
              </a:rPr>
              <a:t>Великописарівського</a:t>
            </a:r>
            <a:r>
              <a:rPr lang="uk-UA" sz="1400" dirty="0" smtClean="0">
                <a:latin typeface="Comic Sans MS" pitchFamily="66" charset="0"/>
              </a:rPr>
              <a:t>, </a:t>
            </a:r>
            <a:r>
              <a:rPr lang="uk-UA" sz="1400" dirty="0" err="1" smtClean="0">
                <a:latin typeface="Comic Sans MS" pitchFamily="66" charset="0"/>
              </a:rPr>
              <a:t>Краснопільського</a:t>
            </a:r>
            <a:r>
              <a:rPr lang="uk-UA" sz="1400" dirty="0" smtClean="0">
                <a:latin typeface="Comic Sans MS" pitchFamily="66" charset="0"/>
              </a:rPr>
              <a:t>, </a:t>
            </a:r>
            <a:r>
              <a:rPr lang="uk-UA" sz="1400" dirty="0" err="1" smtClean="0">
                <a:latin typeface="Comic Sans MS" pitchFamily="66" charset="0"/>
              </a:rPr>
              <a:t>Котелевського</a:t>
            </a:r>
            <a:r>
              <a:rPr lang="uk-UA" sz="1400" dirty="0" smtClean="0">
                <a:latin typeface="Comic Sans MS" pitchFamily="66" charset="0"/>
              </a:rPr>
              <a:t>, Зінківського районів. Аудиторія слухачів місцевого радіо теж значно зросла за роки незалежності завдяки упровадженню </a:t>
            </a:r>
            <a:r>
              <a:rPr lang="uk-UA" sz="1400" dirty="0" err="1" smtClean="0">
                <a:latin typeface="Comic Sans MS" pitchFamily="66" charset="0"/>
              </a:rPr>
              <a:t>FМ-мовлення</a:t>
            </a:r>
            <a:r>
              <a:rPr lang="uk-UA" sz="1400" dirty="0" smtClean="0">
                <a:latin typeface="Comic Sans MS" pitchFamily="66" charset="0"/>
              </a:rPr>
              <a:t>.</a:t>
            </a:r>
            <a:endParaRPr lang="ru-RU" sz="1400" dirty="0">
              <a:latin typeface="Comic Sans MS" pitchFamily="66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3943350" cy="26212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357166"/>
            <a:ext cx="78581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     </a:t>
            </a:r>
            <a:r>
              <a:rPr lang="uk-UA" sz="1600" dirty="0" smtClean="0">
                <a:latin typeface="Comic Sans MS" pitchFamily="66" charset="0"/>
              </a:rPr>
              <a:t>Мої  батьки Станіслав Іванович, Наталія Миколаївна </a:t>
            </a:r>
            <a:r>
              <a:rPr lang="uk-UA" sz="1600" dirty="0" err="1" smtClean="0">
                <a:latin typeface="Comic Sans MS" pitchFamily="66" charset="0"/>
              </a:rPr>
              <a:t>Бездрабки</a:t>
            </a:r>
            <a:r>
              <a:rPr lang="uk-UA" sz="1600" dirty="0" smtClean="0">
                <a:latin typeface="Comic Sans MS" pitchFamily="66" charset="0"/>
              </a:rPr>
              <a:t>, дідусь Іван Федорович  і  бабуся Марія Петрівна </a:t>
            </a:r>
            <a:r>
              <a:rPr lang="uk-UA" sz="1600" dirty="0" err="1" smtClean="0">
                <a:latin typeface="Comic Sans MS" pitchFamily="66" charset="0"/>
              </a:rPr>
              <a:t>Шварік</a:t>
            </a:r>
            <a:r>
              <a:rPr lang="uk-UA" sz="1600" dirty="0" smtClean="0">
                <a:latin typeface="Comic Sans MS" pitchFamily="66" charset="0"/>
              </a:rPr>
              <a:t>, як і багато </a:t>
            </a:r>
            <a:r>
              <a:rPr lang="uk-UA" sz="1600" dirty="0" err="1" smtClean="0">
                <a:latin typeface="Comic Sans MS" pitchFamily="66" charset="0"/>
              </a:rPr>
              <a:t>охтирчан</a:t>
            </a:r>
            <a:r>
              <a:rPr lang="uk-UA" sz="1600" dirty="0" smtClean="0">
                <a:latin typeface="Comic Sans MS" pitchFamily="66" charset="0"/>
              </a:rPr>
              <a:t> та українців, мають вдома різні радіоприймачі. Тато та дідусь цікавилися радіо справою, відвідували в молоді роки </a:t>
            </a:r>
            <a:r>
              <a:rPr lang="uk-UA" sz="1600" dirty="0" err="1" smtClean="0">
                <a:latin typeface="Comic Sans MS" pitchFamily="66" charset="0"/>
              </a:rPr>
              <a:t>радіогуртки</a:t>
            </a:r>
            <a:r>
              <a:rPr lang="uk-UA" sz="1600" dirty="0" smtClean="0">
                <a:latin typeface="Comic Sans MS" pitchFamily="66" charset="0"/>
              </a:rPr>
              <a:t>, брали участь у випусках радіопередач у школі, на підприємствах де працювали. Мама – педагог, упродовж останніх 15 років частий гість на Охтирському радіо, де презентує свою та учнівську діяльність для громади нашого міста. Я - активний учасник спільного </a:t>
            </a:r>
            <a:r>
              <a:rPr lang="uk-UA" sz="1600" dirty="0" err="1" smtClean="0">
                <a:latin typeface="Comic Sans MS" pitchFamily="66" charset="0"/>
              </a:rPr>
              <a:t>проєкту</a:t>
            </a:r>
            <a:r>
              <a:rPr lang="uk-UA" sz="1600" dirty="0" smtClean="0">
                <a:latin typeface="Comic Sans MS" pitchFamily="66" charset="0"/>
              </a:rPr>
              <a:t> ТРК </a:t>
            </a:r>
            <a:r>
              <a:rPr lang="uk-UA" sz="1600" dirty="0" err="1" smtClean="0">
                <a:latin typeface="Comic Sans MS" pitchFamily="66" charset="0"/>
              </a:rPr>
              <a:t>“Охтирка”</a:t>
            </a:r>
            <a:r>
              <a:rPr lang="uk-UA" sz="1600" dirty="0" smtClean="0">
                <a:latin typeface="Comic Sans MS" pitchFamily="66" charset="0"/>
              </a:rPr>
              <a:t> та нашого центру позашкільної освіти </a:t>
            </a:r>
            <a:r>
              <a:rPr lang="uk-UA" sz="1600" dirty="0" err="1" smtClean="0">
                <a:latin typeface="Comic Sans MS" pitchFamily="66" charset="0"/>
              </a:rPr>
              <a:t>“Школа</a:t>
            </a:r>
            <a:r>
              <a:rPr lang="uk-UA" sz="1600" dirty="0" smtClean="0">
                <a:latin typeface="Comic Sans MS" pitchFamily="66" charset="0"/>
              </a:rPr>
              <a:t> радіожурналістики на хвилі 103, 7”.</a:t>
            </a:r>
          </a:p>
          <a:p>
            <a:pPr algn="just"/>
            <a:r>
              <a:rPr lang="uk-UA" sz="1600" dirty="0" smtClean="0">
                <a:latin typeface="Comic Sans MS" pitchFamily="66" charset="0"/>
              </a:rPr>
              <a:t>	</a:t>
            </a:r>
            <a:endParaRPr lang="ru-RU" sz="1600" dirty="0">
              <a:latin typeface="Comic Sans MS" pitchFamily="66" charset="0"/>
            </a:endParaRPr>
          </a:p>
        </p:txBody>
      </p:sp>
      <p:pic>
        <p:nvPicPr>
          <p:cNvPr id="8" name="Picture 5" descr="C:\Users\Администратор\Desktop\ДОСЛЫДНИК\Ліза\изображение_viber_2023-04-09_13-41-58-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86124"/>
            <a:ext cx="4095779" cy="3071834"/>
          </a:xfrm>
          <a:prstGeom prst="rect">
            <a:avLst/>
          </a:prstGeom>
          <a:noFill/>
        </p:spPr>
      </p:pic>
      <p:pic>
        <p:nvPicPr>
          <p:cNvPr id="13313" name="Picture 1" descr="C:\Users\Администратор\Desktop\ДОСЛЫДНИК\изображение_viber_2023-04-12_17-01-34-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928934"/>
            <a:ext cx="3699362" cy="2786082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5072074"/>
            <a:ext cx="2323107" cy="1643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адіоприймач"/>
          <p:cNvPicPr>
            <a:picLocks noChangeAspect="1" noChangeArrowheads="1"/>
          </p:cNvPicPr>
          <p:nvPr/>
        </p:nvPicPr>
        <p:blipFill>
          <a:blip r:embed="rId2"/>
          <a:srcRect l="5000" t="5653" r="14999" b="9547"/>
          <a:stretch>
            <a:fillRect/>
          </a:stretch>
        </p:blipFill>
        <p:spPr bwMode="auto">
          <a:xfrm>
            <a:off x="214282" y="428604"/>
            <a:ext cx="3429024" cy="2411032"/>
          </a:xfrm>
          <a:prstGeom prst="rect">
            <a:avLst/>
          </a:prstGeom>
          <a:noFill/>
        </p:spPr>
      </p:pic>
      <p:pic>
        <p:nvPicPr>
          <p:cNvPr id="5" name="Picture 2" descr="Радиоточка"/>
          <p:cNvPicPr>
            <a:picLocks noChangeAspect="1" noChangeArrowheads="1"/>
          </p:cNvPicPr>
          <p:nvPr/>
        </p:nvPicPr>
        <p:blipFill>
          <a:blip r:embed="rId3"/>
          <a:srcRect r="1587" b="28571"/>
          <a:stretch>
            <a:fillRect/>
          </a:stretch>
        </p:blipFill>
        <p:spPr bwMode="auto">
          <a:xfrm>
            <a:off x="5072066" y="428604"/>
            <a:ext cx="2362217" cy="2286016"/>
          </a:xfrm>
          <a:prstGeom prst="rect">
            <a:avLst/>
          </a:prstGeom>
          <a:noFill/>
        </p:spPr>
      </p:pic>
      <p:pic>
        <p:nvPicPr>
          <p:cNvPr id="6" name="Picture 3" descr="C:\Users\Администратор\Desktop\ДОСЛЫДНИК\Ліза\изображение_viber_2023-04-06_11-22-31-1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0438"/>
            <a:ext cx="2196679" cy="2928905"/>
          </a:xfrm>
          <a:prstGeom prst="rect">
            <a:avLst/>
          </a:prstGeom>
          <a:noFill/>
        </p:spPr>
      </p:pic>
      <p:pic>
        <p:nvPicPr>
          <p:cNvPr id="7" name="Picture 4" descr="C:\Users\Администратор\Desktop\ДОСЛЫДНИК\Ліза\изображение_viber_2023-04-09_13-41-45-1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786190"/>
            <a:ext cx="3643338" cy="27325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00958" y="500042"/>
            <a:ext cx="1643042" cy="2123658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200" b="1" dirty="0" smtClean="0">
                <a:latin typeface="Comic Sans MS" pitchFamily="66" charset="0"/>
              </a:rPr>
              <a:t>Радіоприймач </a:t>
            </a:r>
            <a:r>
              <a:rPr lang="ru-RU" sz="1200" b="1" dirty="0" smtClean="0">
                <a:latin typeface="Comic Sans MS" pitchFamily="66" charset="0"/>
              </a:rPr>
              <a:t>«</a:t>
            </a:r>
            <a:r>
              <a:rPr lang="uk-UA" sz="1200" b="1" dirty="0" smtClean="0">
                <a:latin typeface="Comic Sans MS" pitchFamily="66" charset="0"/>
              </a:rPr>
              <a:t>Київ</a:t>
            </a:r>
            <a:r>
              <a:rPr lang="uk-UA" sz="1200" dirty="0" smtClean="0">
                <a:latin typeface="Comic Sans MS" pitchFamily="66" charset="0"/>
              </a:rPr>
              <a:t>»</a:t>
            </a:r>
            <a:r>
              <a:rPr lang="uk-UA" sz="1200" b="1" dirty="0" smtClean="0">
                <a:latin typeface="Comic Sans MS" pitchFamily="66" charset="0"/>
              </a:rPr>
              <a:t> з'явився в нашій родині в кінці 80-на початку 90-х рр. ХХ століття, коштував 6 крб. Подарований товаришу дідуся, який все ще має радіоточку.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0"/>
            <a:ext cx="8299067" cy="307777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  <a:latin typeface="Comic Sans MS" pitchFamily="66" charset="0"/>
              </a:rPr>
              <a:t>Дротові радіоприймачі  моєї родини. Радіоточку  закрили в 2017 році з появою </a:t>
            </a:r>
            <a:r>
              <a:rPr lang="ru-RU" sz="1400" b="1" dirty="0" smtClean="0">
                <a:solidFill>
                  <a:schemeClr val="bg1"/>
                </a:solidFill>
                <a:latin typeface="Comic Sans MS" pitchFamily="66" charset="0"/>
              </a:rPr>
              <a:t>рад</a:t>
            </a:r>
            <a:r>
              <a:rPr lang="uk-UA" sz="1400" b="1" dirty="0" err="1" smtClean="0">
                <a:solidFill>
                  <a:schemeClr val="bg1"/>
                </a:solidFill>
                <a:latin typeface="Comic Sans MS" pitchFamily="66" charset="0"/>
              </a:rPr>
              <a:t>іо-</a:t>
            </a:r>
            <a:r>
              <a:rPr lang="en-US" sz="1400" b="1" dirty="0" smtClean="0">
                <a:solidFill>
                  <a:schemeClr val="bg1"/>
                </a:solidFill>
                <a:latin typeface="Comic Sans MS" pitchFamily="66" charset="0"/>
              </a:rPr>
              <a:t>FM</a:t>
            </a:r>
            <a:endParaRPr lang="ru-RU" sz="1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928670"/>
            <a:ext cx="1714512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b="1" dirty="0" smtClean="0">
                <a:latin typeface="Comic Sans MS" pitchFamily="66" charset="0"/>
              </a:rPr>
              <a:t>Радіоприймач </a:t>
            </a:r>
            <a:r>
              <a:rPr lang="ru-RU" sz="1200" b="1" dirty="0" smtClean="0">
                <a:latin typeface="Comic Sans MS" pitchFamily="66" charset="0"/>
              </a:rPr>
              <a:t>«</a:t>
            </a:r>
            <a:r>
              <a:rPr lang="uk-UA" sz="1200" b="1" dirty="0" smtClean="0">
                <a:latin typeface="Comic Sans MS" pitchFamily="66" charset="0"/>
              </a:rPr>
              <a:t>Зоря</a:t>
            </a:r>
            <a:r>
              <a:rPr lang="uk-UA" sz="1200" dirty="0" smtClean="0">
                <a:latin typeface="Comic Sans MS" pitchFamily="66" charset="0"/>
              </a:rPr>
              <a:t>»</a:t>
            </a:r>
            <a:endParaRPr lang="ru-RU" sz="1200" dirty="0" smtClean="0">
              <a:latin typeface="Comic Sans MS" pitchFamily="66" charset="0"/>
            </a:endParaRPr>
          </a:p>
          <a:p>
            <a:pPr algn="ctr"/>
            <a:r>
              <a:rPr lang="uk-UA" sz="1200" b="1" dirty="0" smtClean="0">
                <a:latin typeface="Comic Sans MS" pitchFamily="66" charset="0"/>
              </a:rPr>
              <a:t> дідусь придбав в 60-х роках і він слугував  родині до початку 90-х рр. ХХ століття. Не зберігся.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6286520"/>
            <a:ext cx="8429652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b="1" dirty="0" smtClean="0">
                <a:latin typeface="Comic Sans MS" pitchFamily="66" charset="0"/>
              </a:rPr>
              <a:t>Радіоприймач </a:t>
            </a:r>
            <a:r>
              <a:rPr lang="ru-RU" sz="1200" b="1" dirty="0" smtClean="0">
                <a:latin typeface="Comic Sans MS" pitchFamily="66" charset="0"/>
              </a:rPr>
              <a:t>«</a:t>
            </a:r>
            <a:r>
              <a:rPr lang="uk-UA" sz="1200" b="1" dirty="0" smtClean="0">
                <a:latin typeface="Comic Sans MS" pitchFamily="66" charset="0"/>
              </a:rPr>
              <a:t>Мир</a:t>
            </a:r>
            <a:r>
              <a:rPr lang="uk-UA" sz="1200" dirty="0" smtClean="0">
                <a:latin typeface="Comic Sans MS" pitchFamily="66" charset="0"/>
              </a:rPr>
              <a:t>»</a:t>
            </a:r>
            <a:r>
              <a:rPr lang="uk-UA" sz="1200" b="1" dirty="0" smtClean="0">
                <a:latin typeface="Comic Sans MS" pitchFamily="66" charset="0"/>
              </a:rPr>
              <a:t> придбаний</a:t>
            </a:r>
          </a:p>
          <a:p>
            <a:pPr algn="ctr"/>
            <a:r>
              <a:rPr lang="uk-UA" sz="1200" b="1" dirty="0" smtClean="0">
                <a:latin typeface="Comic Sans MS" pitchFamily="66" charset="0"/>
              </a:rPr>
              <a:t> на початку 90-х рр. ХХ століття як сувенір, коштував 4 крб.</a:t>
            </a:r>
            <a:endParaRPr lang="ru-RU" sz="1200" dirty="0">
              <a:latin typeface="Comic Sans MS" pitchFamily="66" charset="0"/>
            </a:endParaRPr>
          </a:p>
        </p:txBody>
      </p:sp>
      <p:pic>
        <p:nvPicPr>
          <p:cNvPr id="37890" name="Picture 2" descr="C:\Users\Администратор\Desktop\ДОСЛЫДНИК\Ліза\изображение_viber_2023-04-06_11-22-31-8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500438"/>
            <a:ext cx="2035983" cy="271464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7215206" y="3643314"/>
            <a:ext cx="110870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1200" b="1" dirty="0" smtClean="0"/>
              <a:t>Напруга 30 В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714620"/>
            <a:ext cx="9001156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uk-UA" sz="1200" b="1" dirty="0" smtClean="0">
                <a:latin typeface="Comic Sans MS" pitchFamily="66" charset="0"/>
              </a:rPr>
              <a:t>       На дротовому радіо слухали місцеві, обласні та державні інформаційні, пізнавальні, просвітницькі програми, важливі новини. Велику увагу приділялося оглядам розвитку виробництв, сільському </a:t>
            </a:r>
            <a:r>
              <a:rPr lang="uk-UA" sz="1200" b="1" dirty="0" err="1" smtClean="0">
                <a:latin typeface="Comic Sans MS" pitchFamily="66" charset="0"/>
              </a:rPr>
              <a:t>господарству.Також</a:t>
            </a:r>
            <a:r>
              <a:rPr lang="uk-UA" sz="1200" b="1" dirty="0" smtClean="0">
                <a:latin typeface="Comic Sans MS" pitchFamily="66" charset="0"/>
              </a:rPr>
              <a:t> транслювалися концерти, театральні постановки, огляди культурних заходів. Як зазначає дідусь і бабуся, важливою функцією радіо було місцеве оповіщення і оголошення для громади, що на сучасному етапі доступне тільки молодому поколінню, яке володіє електронними </a:t>
            </a:r>
            <a:r>
              <a:rPr lang="uk-UA" sz="1200" b="1" dirty="0" err="1" smtClean="0">
                <a:latin typeface="Comic Sans MS" pitchFamily="66" charset="0"/>
              </a:rPr>
              <a:t>застосунками</a:t>
            </a:r>
            <a:r>
              <a:rPr lang="uk-UA" sz="1200" b="1" dirty="0" smtClean="0">
                <a:latin typeface="Comic Sans MS" pitchFamily="66" charset="0"/>
              </a:rPr>
              <a:t>.</a:t>
            </a:r>
            <a:endParaRPr lang="ru-RU" sz="12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1037</TotalTime>
  <Words>2084</Words>
  <Application>Microsoft Office PowerPoint</Application>
  <PresentationFormat>Экран (4:3)</PresentationFormat>
  <Paragraphs>115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NewsPrint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</dc:creator>
  <cp:lastModifiedBy>User</cp:lastModifiedBy>
  <cp:revision>208</cp:revision>
  <dcterms:created xsi:type="dcterms:W3CDTF">2019-04-16T09:30:19Z</dcterms:created>
  <dcterms:modified xsi:type="dcterms:W3CDTF">2023-04-23T18:02:32Z</dcterms:modified>
</cp:coreProperties>
</file>