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2" r:id="rId3"/>
    <p:sldId id="259" r:id="rId4"/>
    <p:sldId id="267" r:id="rId5"/>
    <p:sldId id="264" r:id="rId6"/>
    <p:sldId id="261" r:id="rId7"/>
    <p:sldId id="265" r:id="rId8"/>
    <p:sldId id="266" r:id="rId9"/>
    <p:sldId id="269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1000"/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pustunchik.ua/ua/treasure/tools/podelki-na-pashu/pysanky" TargetMode="Externa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uk-UA" altLang="en-US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ru-RU" altLang="uk-UA" sz="3100" dirty="0" err="1" smtClean="0"/>
              <a:t>Всеукраїнський</a:t>
            </a:r>
            <a:r>
              <a:rPr lang="ru-RU" altLang="uk-UA" sz="3100" dirty="0" smtClean="0"/>
              <a:t> </a:t>
            </a:r>
            <a:r>
              <a:rPr lang="ru-RU" altLang="uk-UA" sz="3100" dirty="0" err="1" smtClean="0"/>
              <a:t>інтерактивний</a:t>
            </a:r>
            <a:r>
              <a:rPr lang="ru-RU" altLang="uk-UA" sz="3100" dirty="0" smtClean="0"/>
              <a:t> конкурс</a:t>
            </a:r>
            <a:br>
              <a:rPr lang="ru-RU" altLang="uk-UA" sz="3100" dirty="0" smtClean="0"/>
            </a:br>
            <a:r>
              <a:rPr lang="ru-RU" altLang="uk-UA" sz="3100" dirty="0" smtClean="0"/>
              <a:t> «МАН - </a:t>
            </a:r>
            <a:r>
              <a:rPr lang="ru-RU" altLang="uk-UA" sz="3100" dirty="0" err="1" smtClean="0"/>
              <a:t>Юніор</a:t>
            </a:r>
            <a:r>
              <a:rPr lang="ru-RU" altLang="uk-UA" sz="3100" dirty="0" smtClean="0"/>
              <a:t> </a:t>
            </a:r>
            <a:r>
              <a:rPr lang="ru-RU" altLang="uk-UA" sz="3100" dirty="0" err="1" smtClean="0"/>
              <a:t>Дослідник</a:t>
            </a:r>
            <a:r>
              <a:rPr lang="ru-RU" altLang="uk-UA" sz="3100" dirty="0" smtClean="0"/>
              <a:t>»         </a:t>
            </a:r>
            <a:r>
              <a:rPr lang="ru-RU" altLang="uk-UA" sz="2200" dirty="0" smtClean="0"/>
              <a:t/>
            </a:r>
            <a:br>
              <a:rPr lang="ru-RU" altLang="uk-UA" sz="2200" dirty="0" smtClean="0"/>
            </a:br>
            <a:endParaRPr lang="ru-RU" sz="2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u="sng" dirty="0" err="1" smtClean="0"/>
              <a:t>Номінаціями</a:t>
            </a:r>
            <a:r>
              <a:rPr lang="ru-RU" u="sng" dirty="0" smtClean="0"/>
              <a:t> «</a:t>
            </a:r>
            <a:r>
              <a:rPr lang="ru-RU" u="sng" dirty="0" err="1" smtClean="0"/>
              <a:t>Історик-Юніор</a:t>
            </a:r>
            <a:r>
              <a:rPr lang="ru-RU" u="sng" dirty="0" smtClean="0"/>
              <a:t>»</a:t>
            </a:r>
          </a:p>
          <a:p>
            <a:pPr>
              <a:buNone/>
            </a:pPr>
            <a:endParaRPr lang="ru-RU" sz="4400" u="sng" dirty="0" smtClean="0"/>
          </a:p>
          <a:p>
            <a:pPr algn="ctr">
              <a:buNone/>
            </a:pPr>
            <a:r>
              <a:rPr lang="uk-UA" sz="4400" b="1" u="sng" dirty="0" smtClean="0">
                <a:solidFill>
                  <a:schemeClr val="tx2">
                    <a:lumMod val="75000"/>
                  </a:schemeClr>
                </a:solidFill>
              </a:rPr>
              <a:t>“ВЕЛИКОДНІЙ СУВЕНІР”</a:t>
            </a:r>
          </a:p>
          <a:p>
            <a:pPr algn="ctr">
              <a:buNone/>
            </a:pPr>
            <a:endParaRPr lang="uk-UA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>
              <a:buNone/>
            </a:pPr>
            <a:r>
              <a:rPr lang="uk-UA" sz="2200" dirty="0" smtClean="0"/>
              <a:t>           Виконала: Бабенко Анастасія Максимівна, учениця 11 класу Опорного закладу освіти «</a:t>
            </a:r>
            <a:r>
              <a:rPr lang="uk-UA" sz="2200" dirty="0" err="1" smtClean="0"/>
              <a:t>Добропільський</a:t>
            </a:r>
            <a:r>
              <a:rPr lang="uk-UA" sz="2200" dirty="0" smtClean="0"/>
              <a:t> ліцей Криворізької сільської ради Покровського району Донецької області»</a:t>
            </a:r>
            <a:endParaRPr lang="ru-RU" sz="2200" dirty="0" smtClean="0"/>
          </a:p>
          <a:p>
            <a:pPr algn="just">
              <a:buNone/>
            </a:pPr>
            <a:r>
              <a:rPr lang="uk-UA" sz="2200" dirty="0" smtClean="0"/>
              <a:t>           Керівник проекту: Мальцева Оксана Вікторівна, вчитель історії Опорного закладу освіти «</a:t>
            </a:r>
            <a:r>
              <a:rPr lang="uk-UA" sz="2200" dirty="0" err="1" smtClean="0"/>
              <a:t>Добропільський</a:t>
            </a:r>
            <a:r>
              <a:rPr lang="uk-UA" sz="2200" dirty="0" smtClean="0"/>
              <a:t> ліцей Криворізької сільської ради Покровського району Донецької області»</a:t>
            </a:r>
            <a:endParaRPr lang="ru-RU" sz="2200" dirty="0" smtClean="0"/>
          </a:p>
          <a:p>
            <a:pPr algn="ctr">
              <a:buNone/>
            </a:pP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0"/>
            <a:ext cx="142876" cy="671514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6429396"/>
            <a:ext cx="8858280" cy="285752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1358610" y="2285992"/>
            <a:ext cx="7772400" cy="14700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 flipH="1">
            <a:off x="11930114" y="3886200"/>
            <a:ext cx="428628" cy="1752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 flipH="1">
            <a:off x="214282" y="428604"/>
            <a:ext cx="8643998" cy="6143668"/>
          </a:xfrm>
          <a:prstGeom prst="roundRect">
            <a:avLst/>
          </a:prstGeom>
          <a:solidFill>
            <a:schemeClr val="accent6">
              <a:lumMod val="20000"/>
              <a:lumOff val="80000"/>
              <a:alpha val="56000"/>
            </a:schemeClr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uk-UA" b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Мета дослідження</a:t>
            </a:r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Визначити у себе в родині цікавий предмет, описати його історію, походження і те, як цей артефакт потрапив до сім’ї.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Дізнатися історію створення та практичного використання пасхального яйця;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навчитися узагальнювати зібрані факти. </a:t>
            </a:r>
          </a:p>
          <a:p>
            <a:pPr lvl="0">
              <a:buNone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досягнути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поставленої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мети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потрібно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виконати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Розпитати рідних про наявність у родині цікавих артефактів.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Довідатися, як предмет з’явився у родині.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Описати предмет, використовуючи спогади рідних та інформацію з Інтернету.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Узагальнити  отриману  інформацію.</a:t>
            </a:r>
          </a:p>
          <a:p>
            <a:pPr lvl="0">
              <a:buNone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Методи дослідження: </a:t>
            </a:r>
            <a:endParaRPr lang="ru-RU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Вивчення документальних джерел, термінологічний аналіз, метод історичної реконструкції, опитування та аналізу.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Опитування родичів.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Аналіз використаних джерел.</a:t>
            </a:r>
          </a:p>
          <a:p>
            <a:pPr lvl="0">
              <a:buNone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Об`єкт</a:t>
            </a:r>
            <a:r>
              <a:rPr lang="ru-RU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пасхальне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яйце. </a:t>
            </a:r>
          </a:p>
          <a:p>
            <a:pPr>
              <a:buNone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Предметом </a:t>
            </a:r>
            <a:r>
              <a:rPr lang="ru-RU" b="1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історія виникнення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пасхального яйця.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7072330" y="4786322"/>
            <a:ext cx="1000132" cy="100013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8072462" y="5072074"/>
            <a:ext cx="652466" cy="50959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8001024" y="4214818"/>
            <a:ext cx="1000132" cy="100013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7858148" y="3429000"/>
            <a:ext cx="671514" cy="60007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8143868" y="2928934"/>
            <a:ext cx="1000132" cy="100013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7858148" y="5357826"/>
            <a:ext cx="642942" cy="57150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8001024" y="6215082"/>
            <a:ext cx="438152" cy="36671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358214" y="5643578"/>
            <a:ext cx="590552" cy="59055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u="sng" dirty="0" smtClean="0">
                <a:solidFill>
                  <a:srgbClr val="002060"/>
                </a:solidFill>
                <a:latin typeface="Bahnschrift Light" pitchFamily="34" charset="0"/>
              </a:rPr>
              <a:t>Родинна    історія </a:t>
            </a:r>
            <a:r>
              <a:rPr lang="ru-RU" b="1" i="1" u="sng" dirty="0" smtClean="0">
                <a:solidFill>
                  <a:srgbClr val="002060"/>
                </a:solidFill>
                <a:latin typeface="Bahnschrift Light" pitchFamily="34" charset="0"/>
              </a:rPr>
              <a:t/>
            </a:r>
            <a:br>
              <a:rPr lang="ru-RU" b="1" i="1" u="sng" dirty="0" smtClean="0">
                <a:solidFill>
                  <a:srgbClr val="002060"/>
                </a:solidFill>
                <a:latin typeface="Bahnschrift Light" pitchFamily="34" charset="0"/>
              </a:rPr>
            </a:br>
            <a:endParaRPr lang="ru-RU" b="1" i="1" u="sng" dirty="0">
              <a:solidFill>
                <a:srgbClr val="002060"/>
              </a:solidFill>
              <a:latin typeface="Bahnschrift Ligh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14423"/>
            <a:ext cx="6500858" cy="2643205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uk-UA" dirty="0" smtClean="0"/>
              <a:t>            </a:t>
            </a:r>
            <a:r>
              <a:rPr lang="uk-UA" dirty="0" err="1" smtClean="0"/>
              <a:t>Пям</a:t>
            </a:r>
            <a:r>
              <a:rPr lang="ru-RU" dirty="0" smtClean="0"/>
              <a:t>’</a:t>
            </a:r>
            <a:r>
              <a:rPr lang="uk-UA" dirty="0" err="1" smtClean="0"/>
              <a:t>ятаю</a:t>
            </a:r>
            <a:r>
              <a:rPr lang="uk-UA" dirty="0" smtClean="0"/>
              <a:t>, як у дитинстві на Великдень моя бабуся діставала старовинне пасхальне яйце та підвішувала його на гілочку верби. Навколо ставила щойно спечені паски та різнокольорові крашанки.  Це було дивовижно! А я щороку  розпитувала у бабусі історію про те, як це пасхальне яйце потрапило у нашу родину. Бабуся з великим задоволенням вже кілька років поспіль мені знову і знову розповідає історію, якою я хочу поділитися з вами.</a:t>
            </a:r>
            <a:endParaRPr lang="ru-RU" dirty="0" smtClean="0"/>
          </a:p>
          <a:p>
            <a:pPr algn="just">
              <a:buNone/>
            </a:pPr>
            <a:endParaRPr lang="ru-RU" sz="1800" dirty="0" smtClean="0"/>
          </a:p>
          <a:p>
            <a:endParaRPr lang="ru-RU" dirty="0"/>
          </a:p>
        </p:txBody>
      </p:sp>
      <p:pic>
        <p:nvPicPr>
          <p:cNvPr id="4" name="Picture 4" descr="C:\Users\Оксана\Desktop\photo_5312487564759911608_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50859" y="0"/>
            <a:ext cx="2393141" cy="3190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C:\Users\Оксана\Desktop\photo_5312487564759911848_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4398875" y="4387943"/>
            <a:ext cx="2060763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Оксана\Desktop\photo_5312487564759911847_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5984" y="4000504"/>
            <a:ext cx="1660916" cy="2214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C:\Users\Оксана\Desktop\photo_5312487564759911845_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6578" y="3429000"/>
            <a:ext cx="1928793" cy="25717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8" name="Picture 6" descr="C:\Users\Оксана\Desktop\photo_5312487564759911851_y (1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4429132"/>
            <a:ext cx="1500198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2214546" y="3714752"/>
            <a:ext cx="4143404" cy="4286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Від покоління до покоління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1714480" y="5286388"/>
            <a:ext cx="500066" cy="57150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857620" y="5429264"/>
            <a:ext cx="500066" cy="57150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6429388" y="4929198"/>
            <a:ext cx="500066" cy="57150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Блок-схема: задержка 3"/>
          <p:cNvSpPr/>
          <p:nvPr/>
        </p:nvSpPr>
        <p:spPr>
          <a:xfrm>
            <a:off x="285720" y="785794"/>
            <a:ext cx="7286676" cy="3286148"/>
          </a:xfrm>
          <a:prstGeom prst="flowChartDelay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600" dirty="0" smtClean="0">
                <a:solidFill>
                  <a:srgbClr val="002060"/>
                </a:solidFill>
              </a:rPr>
              <a:t>     </a:t>
            </a:r>
            <a:r>
              <a:rPr lang="uk-UA" dirty="0" smtClean="0">
                <a:solidFill>
                  <a:srgbClr val="002060"/>
                </a:solidFill>
              </a:rPr>
              <a:t>Ще на початку ХХ століття прадід моєї бабусі </a:t>
            </a:r>
            <a:r>
              <a:rPr lang="uk-UA" dirty="0" err="1" smtClean="0">
                <a:solidFill>
                  <a:srgbClr val="002060"/>
                </a:solidFill>
              </a:rPr>
              <a:t>Амеліної</a:t>
            </a:r>
            <a:r>
              <a:rPr lang="uk-UA" dirty="0" smtClean="0">
                <a:solidFill>
                  <a:srgbClr val="002060"/>
                </a:solidFill>
              </a:rPr>
              <a:t> Марії  слугував кучером та був у великій пошані у родині князя </a:t>
            </a:r>
            <a:r>
              <a:rPr lang="uk-UA" dirty="0" err="1" smtClean="0">
                <a:solidFill>
                  <a:srgbClr val="002060"/>
                </a:solidFill>
              </a:rPr>
              <a:t>Кантакузін</a:t>
            </a:r>
            <a:r>
              <a:rPr lang="uk-UA" dirty="0" smtClean="0">
                <a:solidFill>
                  <a:srgbClr val="002060"/>
                </a:solidFill>
              </a:rPr>
              <a:t> - </a:t>
            </a:r>
            <a:r>
              <a:rPr lang="uk-UA" dirty="0" err="1" smtClean="0">
                <a:solidFill>
                  <a:srgbClr val="002060"/>
                </a:solidFill>
              </a:rPr>
              <a:t>Сперанських</a:t>
            </a:r>
            <a:r>
              <a:rPr lang="uk-UA" dirty="0" smtClean="0">
                <a:solidFill>
                  <a:srgbClr val="002060"/>
                </a:solidFill>
              </a:rPr>
              <a:t>, який володів маєтком у Полтавській губернії. Дуже полюбляв князь та його родина  українські традиції,  ретельно дотримувались їх.  Цінували щирість та працелюбність українського народу, і   за вірну службу князівська  родина на великі свята </a:t>
            </a:r>
            <a:r>
              <a:rPr lang="uk-UA" dirty="0" err="1" smtClean="0">
                <a:solidFill>
                  <a:srgbClr val="002060"/>
                </a:solidFill>
              </a:rPr>
              <a:t>одарювала</a:t>
            </a:r>
            <a:r>
              <a:rPr lang="uk-UA" dirty="0" smtClean="0">
                <a:solidFill>
                  <a:srgbClr val="002060"/>
                </a:solidFill>
              </a:rPr>
              <a:t> подарунками своїх підданих</a:t>
            </a:r>
            <a:r>
              <a:rPr lang="uk-UA" dirty="0" smtClean="0"/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Блок-схема: задержка 4"/>
          <p:cNvSpPr/>
          <p:nvPr/>
        </p:nvSpPr>
        <p:spPr>
          <a:xfrm>
            <a:off x="285720" y="4714884"/>
            <a:ext cx="7500990" cy="1714512"/>
          </a:xfrm>
          <a:prstGeom prst="flowChartDelay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 smtClean="0">
                <a:solidFill>
                  <a:srgbClr val="002060"/>
                </a:solidFill>
              </a:rPr>
              <a:t>	</a:t>
            </a:r>
            <a:r>
              <a:rPr lang="uk-UA" dirty="0" smtClean="0"/>
              <a:t> </a:t>
            </a:r>
            <a:r>
              <a:rPr lang="uk-UA" dirty="0" smtClean="0">
                <a:solidFill>
                  <a:srgbClr val="002060"/>
                </a:solidFill>
              </a:rPr>
              <a:t>Це були символічні подарунки на кожне свято, тому на Великдень і дарували порцелянові пасхальні яйця. </a:t>
            </a:r>
            <a:endParaRPr lang="ru-RU" dirty="0" smtClean="0">
              <a:solidFill>
                <a:srgbClr val="002060"/>
              </a:solidFill>
            </a:endParaRPr>
          </a:p>
          <a:p>
            <a:pPr algn="ctr"/>
            <a:endParaRPr lang="ru-RU" dirty="0"/>
          </a:p>
        </p:txBody>
      </p:sp>
      <p:pic>
        <p:nvPicPr>
          <p:cNvPr id="1026" name="Picture 2" descr="C:\Users\Оксана\Desktop\photo_5312487564759911604_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8" y="0"/>
            <a:ext cx="2357422" cy="17680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Оксана\Desktop\photo_5312487564759911608_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2928934"/>
            <a:ext cx="2035951" cy="2714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u="sng" dirty="0" smtClean="0">
                <a:solidFill>
                  <a:srgbClr val="002060"/>
                </a:solidFill>
                <a:latin typeface="Bahnschrift Light" pitchFamily="34" charset="0"/>
              </a:rPr>
              <a:t>Історична довідка </a:t>
            </a:r>
            <a:r>
              <a:rPr lang="ru-RU" b="1" i="1" u="sng" dirty="0" smtClean="0">
                <a:solidFill>
                  <a:srgbClr val="002060"/>
                </a:solidFill>
                <a:latin typeface="Bahnschrift Light" pitchFamily="34" charset="0"/>
              </a:rPr>
              <a:t/>
            </a:r>
            <a:br>
              <a:rPr lang="ru-RU" b="1" i="1" u="sng" dirty="0" smtClean="0">
                <a:solidFill>
                  <a:srgbClr val="002060"/>
                </a:solidFill>
                <a:latin typeface="Bahnschrift Light" pitchFamily="34" charset="0"/>
              </a:rPr>
            </a:br>
            <a:endParaRPr lang="ru-RU" b="1" i="1" u="sng" dirty="0">
              <a:solidFill>
                <a:srgbClr val="002060"/>
              </a:solidFill>
              <a:latin typeface="Bahnschrift Light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457200" y="1000108"/>
            <a:ext cx="8115328" cy="1214446"/>
          </a:xfrm>
        </p:spPr>
        <p:txBody>
          <a:bodyPr>
            <a:normAutofit/>
          </a:bodyPr>
          <a:lstStyle/>
          <a:p>
            <a:r>
              <a:rPr lang="uk-UA" i="1" dirty="0" smtClean="0">
                <a:solidFill>
                  <a:schemeClr val="tx2">
                    <a:lumMod val="50000"/>
                  </a:schemeClr>
                </a:solidFill>
              </a:rPr>
              <a:t>Писанки не перестають дивувати нас своєю красою та оригінальністю. Недаремно пасхальне яйце залишається цінним сувеніром як в Україні, так і за її межами.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uk-UA" sz="2400" i="1" dirty="0" smtClean="0">
                <a:solidFill>
                  <a:schemeClr val="tx2">
                    <a:lumMod val="50000"/>
                  </a:schemeClr>
                </a:solidFill>
              </a:rPr>
              <a:t>          </a:t>
            </a:r>
          </a:p>
          <a:p>
            <a:pPr algn="ctr">
              <a:buNone/>
            </a:pPr>
            <a:endParaRPr lang="uk-UA" sz="2400" i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buNone/>
            </a:pPr>
            <a:endParaRPr lang="uk-UA" sz="2400" i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None/>
            </a:pPr>
            <a:r>
              <a:rPr lang="uk-UA" sz="2400" dirty="0" smtClean="0">
                <a:solidFill>
                  <a:schemeClr val="tx2">
                    <a:lumMod val="50000"/>
                  </a:schemeClr>
                </a:solidFill>
              </a:rPr>
              <a:t>                                                        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 flipH="1">
            <a:off x="10644230" y="1535113"/>
            <a:ext cx="642942" cy="6397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uk-UA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uk-UA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uk-UA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uk-UA" b="1" dirty="0" smtClean="0">
                <a:solidFill>
                  <a:schemeClr val="tx2">
                    <a:lumMod val="50000"/>
                  </a:schemeClr>
                </a:solidFill>
              </a:rPr>
              <a:t>     Найдавніша керамічна писанка,                                знайдена археологами, датується ІХ ст. н. е.</a:t>
            </a:r>
            <a:endParaRPr lang="ru-RU" b="1" dirty="0"/>
          </a:p>
        </p:txBody>
      </p:sp>
      <p:pic>
        <p:nvPicPr>
          <p:cNvPr id="4" name="Picture 2" descr="C:\Users\Оксана\Desktop\Screenshot_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214554"/>
            <a:ext cx="2626435" cy="32291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357158" y="5429264"/>
            <a:ext cx="3214710" cy="57150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2">
                    <a:lumMod val="50000"/>
                  </a:schemeClr>
                </a:solidFill>
              </a:rPr>
              <a:t>Керамічна писанка ХІІ-ХІІІ </a:t>
            </a:r>
            <a:r>
              <a:rPr lang="uk-UA" b="1" dirty="0" err="1" smtClean="0">
                <a:solidFill>
                  <a:schemeClr val="tx2">
                    <a:lumMod val="50000"/>
                  </a:schemeClr>
                </a:solidFill>
              </a:rPr>
              <a:t>ст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14844" y="3286124"/>
            <a:ext cx="3857684" cy="250033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 fontScale="90000"/>
          </a:bodyPr>
          <a:lstStyle/>
          <a:p>
            <a:r>
              <a:rPr lang="uk-UA" b="1" i="1" u="sng" dirty="0" smtClean="0">
                <a:solidFill>
                  <a:srgbClr val="002060"/>
                </a:solidFill>
                <a:latin typeface="Bahnschrift Light" pitchFamily="34" charset="0"/>
              </a:rPr>
              <a:t>Порцеляновий розпис</a:t>
            </a:r>
            <a:r>
              <a:rPr lang="uk-UA" dirty="0" smtClean="0"/>
              <a:t> </a:t>
            </a:r>
            <a:br>
              <a:rPr lang="uk-UA" dirty="0" smtClean="0"/>
            </a:b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457200" y="1500174"/>
            <a:ext cx="4040188" cy="571503"/>
          </a:xfrm>
        </p:spPr>
        <p:txBody>
          <a:bodyPr/>
          <a:lstStyle/>
          <a:p>
            <a:r>
              <a:rPr lang="uk-UA" dirty="0" smtClean="0"/>
              <a:t>80-ті роки Х</a:t>
            </a:r>
            <a:r>
              <a:rPr lang="en-US" dirty="0" smtClean="0"/>
              <a:t>V</a:t>
            </a:r>
            <a:r>
              <a:rPr lang="uk-UA" dirty="0" smtClean="0"/>
              <a:t>І століття</a:t>
            </a:r>
            <a:endParaRPr lang="ru-RU" dirty="0"/>
          </a:p>
        </p:txBody>
      </p:sp>
      <p:pic>
        <p:nvPicPr>
          <p:cNvPr id="2051" name="Picture 3" descr="C:\Users\Оксана\Desktop\Screenshot_2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285720" y="2071678"/>
            <a:ext cx="3405579" cy="4594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4645025" y="1428736"/>
            <a:ext cx="4041775" cy="714380"/>
          </a:xfrm>
        </p:spPr>
        <p:txBody>
          <a:bodyPr>
            <a:normAutofit fontScale="92500"/>
          </a:bodyPr>
          <a:lstStyle/>
          <a:p>
            <a:r>
              <a:rPr lang="uk-UA" dirty="0" smtClean="0"/>
              <a:t>Кінець ХІХ ст.  – поч. ХХ століття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C:\Users\Оксана\Desktop\Screenshot_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2000240"/>
            <a:ext cx="3643338" cy="470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142844" y="785794"/>
            <a:ext cx="8715436" cy="8572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2">
                    <a:lumMod val="50000"/>
                  </a:schemeClr>
                </a:solidFill>
              </a:rPr>
              <a:t>Із відкриттям порцеляни  виробництво  декоративних яєць було поставлене на промислову основу. 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457200" y="1500174"/>
            <a:ext cx="4040188" cy="571503"/>
          </a:xfrm>
        </p:spPr>
        <p:txBody>
          <a:bodyPr>
            <a:normAutofit fontScale="92500"/>
          </a:bodyPr>
          <a:lstStyle/>
          <a:p>
            <a:r>
              <a:rPr lang="uk-UA" dirty="0" smtClean="0"/>
              <a:t>Українська писанка. Поч. ХХ ст.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4645025" y="1428736"/>
            <a:ext cx="4041775" cy="71438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    </a:t>
            </a:r>
            <a:endParaRPr lang="ru-RU" b="1" dirty="0" smtClean="0"/>
          </a:p>
          <a:p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2844" y="357166"/>
            <a:ext cx="8715436" cy="12858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uk-UA" b="1" dirty="0" smtClean="0">
                <a:solidFill>
                  <a:schemeClr val="tx2">
                    <a:lumMod val="75000"/>
                  </a:schemeClr>
                </a:solidFill>
              </a:rPr>
              <a:t>З другої половини ХІХ ст. в оформленні  великодніх яєць стали використовувати традиційні релігійні  великодні сюжети та релігійну символіку.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074" name="Picture 2" descr="C:\Users\Оксана\Desktop\Screenshot_4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214554"/>
            <a:ext cx="4515820" cy="31151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2" descr="C:\Users\Оксана\Desktop\Screenshot_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2643182"/>
            <a:ext cx="4040188" cy="36572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10072726" y="274638"/>
            <a:ext cx="92869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500694" y="1535113"/>
            <a:ext cx="3186106" cy="639762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/>
              <a:t>У 2023 </a:t>
            </a:r>
            <a:r>
              <a:rPr lang="ru-RU" sz="2000" dirty="0" err="1" smtClean="0"/>
              <a:t>році</a:t>
            </a:r>
            <a:r>
              <a:rPr lang="ru-RU" sz="2000" dirty="0" smtClean="0"/>
              <a:t> у  </a:t>
            </a:r>
            <a:r>
              <a:rPr lang="ru-RU" sz="2000" dirty="0" err="1" smtClean="0"/>
              <a:t>внутрішньому</a:t>
            </a:r>
            <a:r>
              <a:rPr lang="ru-RU" sz="2000" dirty="0" smtClean="0"/>
              <a:t> </a:t>
            </a:r>
            <a:r>
              <a:rPr lang="ru-RU" sz="2000" dirty="0" err="1" smtClean="0"/>
              <a:t>дворі</a:t>
            </a:r>
            <a:r>
              <a:rPr lang="ru-RU" sz="2000" dirty="0" smtClean="0"/>
              <a:t> </a:t>
            </a:r>
            <a:r>
              <a:rPr lang="ru-RU" sz="2000" dirty="0" err="1" smtClean="0"/>
              <a:t>Верховної</a:t>
            </a:r>
            <a:r>
              <a:rPr lang="ru-RU" sz="2000" dirty="0" smtClean="0"/>
              <a:t> Ради </a:t>
            </a:r>
            <a:r>
              <a:rPr lang="ru-RU" sz="2000" dirty="0" err="1" smtClean="0"/>
              <a:t>з'явилась</a:t>
            </a:r>
            <a:r>
              <a:rPr lang="ru-RU" sz="2000" dirty="0" smtClean="0"/>
              <a:t> </a:t>
            </a:r>
            <a:r>
              <a:rPr lang="ru-RU" sz="2000" dirty="0" err="1" smtClean="0"/>
              <a:t>виставка</a:t>
            </a:r>
            <a:r>
              <a:rPr lang="ru-RU" sz="2000" dirty="0" smtClean="0"/>
              <a:t> </a:t>
            </a:r>
            <a:r>
              <a:rPr lang="ru-RU" sz="2000" dirty="0" err="1" smtClean="0"/>
              <a:t>великодніх</a:t>
            </a:r>
            <a:r>
              <a:rPr lang="ru-RU" sz="2000" dirty="0" smtClean="0"/>
              <a:t> </a:t>
            </a:r>
            <a:r>
              <a:rPr lang="ru-RU" sz="2000" dirty="0" err="1" smtClean="0"/>
              <a:t>писанок</a:t>
            </a:r>
            <a:endParaRPr lang="ru-RU" sz="2000" dirty="0"/>
          </a:p>
        </p:txBody>
      </p:sp>
      <p:pic>
        <p:nvPicPr>
          <p:cNvPr id="4099" name="Picture 3" descr="C:\Users\Оксана\Desktop\2135542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7"/>
            <a:ext cx="4476780" cy="33575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357158" y="3857628"/>
            <a:ext cx="37862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Музей “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Писанка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”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Оксана\Desktop\photo_5309903072484509179_y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2357430"/>
            <a:ext cx="4041775" cy="3031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285720" y="5500702"/>
            <a:ext cx="8643998" cy="12144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 </a:t>
            </a:r>
            <a:r>
              <a:rPr lang="uk-UA" b="1" dirty="0" smtClean="0">
                <a:solidFill>
                  <a:srgbClr val="002060"/>
                </a:solidFill>
              </a:rPr>
              <a:t>Українці до сімейних традицій завжди ставилися з великою повагою. У багатьох родинах є особливі   речі — сімейні реліквії, які передаються із покоління в покоління та є таким символічним оберегом роду.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uk-UA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Список використаних джерел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err="1" smtClean="0"/>
              <a:t>Теоритичні</a:t>
            </a:r>
            <a:r>
              <a:rPr lang="uk-UA" dirty="0" smtClean="0"/>
              <a:t>: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uk-UA" dirty="0" err="1" smtClean="0"/>
              <a:t>Малиніна</a:t>
            </a:r>
            <a:r>
              <a:rPr lang="uk-UA" dirty="0" smtClean="0"/>
              <a:t> А.О., </a:t>
            </a:r>
            <a:r>
              <a:rPr lang="uk-UA" dirty="0" err="1" smtClean="0"/>
              <a:t>Малиніна</a:t>
            </a:r>
            <a:r>
              <a:rPr lang="uk-UA" dirty="0" smtClean="0"/>
              <a:t> І.О.</a:t>
            </a:r>
          </a:p>
          <a:p>
            <a:pPr>
              <a:buNone/>
            </a:pPr>
            <a:r>
              <a:rPr lang="uk-UA" dirty="0" err="1" smtClean="0"/>
              <a:t>“Великодній</a:t>
            </a:r>
            <a:r>
              <a:rPr lang="uk-UA" dirty="0" smtClean="0"/>
              <a:t> </a:t>
            </a:r>
            <a:r>
              <a:rPr lang="uk-UA" dirty="0" err="1" smtClean="0"/>
              <a:t>сувенір”</a:t>
            </a:r>
            <a:r>
              <a:rPr lang="uk-UA" dirty="0" smtClean="0"/>
              <a:t> - Харків </a:t>
            </a:r>
            <a:r>
              <a:rPr lang="uk-UA" dirty="0" err="1" smtClean="0"/>
              <a:t>“Скорпіон”</a:t>
            </a:r>
            <a:r>
              <a:rPr lang="uk-UA" dirty="0" smtClean="0"/>
              <a:t>, 2005 -4-7 с.</a:t>
            </a:r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en-US" dirty="0" smtClean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pustunchik.ua/ua/treasure/tools/podelki-na-pashu/pysanky</a:t>
            </a:r>
            <a:endParaRPr lang="uk-UA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Практичні: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defRPr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Інтерв'ю.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Світлини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 сімейного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архіву.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uk-UA" sz="7200" dirty="0" smtClean="0">
                <a:solidFill>
                  <a:srgbClr val="002060"/>
                </a:solidFill>
              </a:rPr>
              <a:t>Дякую за увагу!</a:t>
            </a:r>
            <a:endParaRPr lang="ru-RU" sz="7200" dirty="0">
              <a:solidFill>
                <a:srgbClr val="002060"/>
              </a:solidFill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914</TotalTime>
  <Words>381</Words>
  <PresentationFormat>Экран (4:3)</PresentationFormat>
  <Paragraphs>65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 Всеукраїнський інтерактивний конкурс  «МАН - Юніор Дослідник»          </vt:lpstr>
      <vt:lpstr>Слайд 2</vt:lpstr>
      <vt:lpstr>Родинна    історія  </vt:lpstr>
      <vt:lpstr>Слайд 4</vt:lpstr>
      <vt:lpstr>Історична довідка  </vt:lpstr>
      <vt:lpstr>Порцеляновий розпис  </vt:lpstr>
      <vt:lpstr> </vt:lpstr>
      <vt:lpstr>Слайд 8</vt:lpstr>
      <vt:lpstr>Список використаних джерел</vt:lpstr>
      <vt:lpstr>Дякую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Всеукраїнського інтерактивного конкурсу  «МАН-Юніор Дослідник»</dc:title>
  <dc:creator>Оксана</dc:creator>
  <cp:lastModifiedBy>Оксана</cp:lastModifiedBy>
  <cp:revision>56</cp:revision>
  <dcterms:created xsi:type="dcterms:W3CDTF">2023-03-31T06:41:04Z</dcterms:created>
  <dcterms:modified xsi:type="dcterms:W3CDTF">2023-04-12T18:43:28Z</dcterms:modified>
</cp:coreProperties>
</file>