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6" r:id="rId4"/>
    <p:sldId id="267" r:id="rId5"/>
    <p:sldId id="262" r:id="rId6"/>
    <p:sldId id="263" r:id="rId7"/>
    <p:sldId id="270" r:id="rId8"/>
    <p:sldId id="268" r:id="rId9"/>
    <p:sldId id="269" r:id="rId10"/>
    <p:sldId id="264" r:id="rId11"/>
    <p:sldId id="27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6" d="100"/>
          <a:sy n="56" d="100"/>
        </p:scale>
        <p:origin x="43" y="5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4/24/2023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a:t>Вставка рисунка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4/24/2023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4/24/2023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1410" y="3073397"/>
            <a:ext cx="4878391"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3073397"/>
            <a:ext cx="4875210"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accent5">
                <a:shade val="45000"/>
                <a:satMod val="135000"/>
              </a:schemeClr>
              <a:prstClr val="white"/>
            </a:duotone>
            <a:extLst>
              <a:ext uri="{BEBA8EAE-BF5A-486C-A8C5-ECC9F3942E4B}">
                <a14:imgProps xmlns:a14="http://schemas.microsoft.com/office/drawing/2010/main">
                  <a14:imgLayer r:embed="rId20">
                    <a14:imgEffect>
                      <a14:colorTemperature colorTemp="6716"/>
                    </a14:imgEffect>
                    <a14:imgEffect>
                      <a14:saturation sat="269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4/24/2023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svgsilh.com/ru/00bcd4/image/2753762.html"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emf"/></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rcRect/>
          <a:stretch/>
        </p:blipFill>
        <p:spPr>
          <a:xfrm>
            <a:off x="8146473" y="5091545"/>
            <a:ext cx="4045528" cy="1766456"/>
          </a:xfrm>
          <a:prstGeom prst="rect">
            <a:avLst/>
          </a:prstGeom>
          <a:noFill/>
          <a:ln>
            <a:noFill/>
          </a:ln>
          <a:effectLst/>
        </p:spPr>
      </p:pic>
      <p:sp useBgFill="1">
        <p:nvSpPr>
          <p:cNvPr id="2" name="Заголовок 1"/>
          <p:cNvSpPr>
            <a:spLocks noGrp="1"/>
          </p:cNvSpPr>
          <p:nvPr>
            <p:ph type="ctrTitle"/>
          </p:nvPr>
        </p:nvSpPr>
        <p:spPr>
          <a:xfrm>
            <a:off x="4123399" y="1268968"/>
            <a:ext cx="6468462" cy="699206"/>
          </a:xfrm>
        </p:spPr>
        <p:txBody>
          <a:bodyPr>
            <a:normAutofit fontScale="90000"/>
          </a:bodyPr>
          <a:lstStyle/>
          <a:p>
            <a:r>
              <a:rPr lang="uk-UA" dirty="0" err="1">
                <a:solidFill>
                  <a:schemeClr val="bg1"/>
                </a:solidFill>
              </a:rPr>
              <a:t>розумнИЙ</a:t>
            </a:r>
            <a:r>
              <a:rPr lang="uk-UA" dirty="0">
                <a:solidFill>
                  <a:schemeClr val="bg1"/>
                </a:solidFill>
              </a:rPr>
              <a:t> БУДИЛЬНИК</a:t>
            </a:r>
            <a:endParaRPr lang="en-US" dirty="0">
              <a:solidFill>
                <a:schemeClr val="bg1"/>
              </a:solidFill>
            </a:endParaRPr>
          </a:p>
        </p:txBody>
      </p:sp>
      <p:sp useBgFill="1">
        <p:nvSpPr>
          <p:cNvPr id="3" name="Подзаголовок 2"/>
          <p:cNvSpPr>
            <a:spLocks noGrp="1"/>
          </p:cNvSpPr>
          <p:nvPr>
            <p:ph type="subTitle" idx="1"/>
          </p:nvPr>
        </p:nvSpPr>
        <p:spPr>
          <a:xfrm>
            <a:off x="4244454" y="2198590"/>
            <a:ext cx="6576650" cy="3123393"/>
          </a:xfrm>
        </p:spPr>
        <p:txBody>
          <a:bodyPr>
            <a:norm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lang="uk-UA" sz="1800" dirty="0">
                <a:solidFill>
                  <a:schemeClr val="bg1"/>
                </a:solidFill>
              </a:rPr>
              <a:t>Автор:   </a:t>
            </a:r>
            <a:r>
              <a:rPr kumimoji="0" lang="ru-RU"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Єфименко </a:t>
            </a:r>
            <a:r>
              <a:rPr kumimoji="0" lang="ru-RU"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Сергій</a:t>
            </a:r>
            <a:r>
              <a:rPr kumimoji="0" lang="ru-RU"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Сергійович</a:t>
            </a:r>
            <a:endParaRPr kumimoji="0" lang="ru-RU"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0" lang="ru-RU"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ru-RU"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учень</a:t>
            </a:r>
            <a:r>
              <a:rPr kumimoji="0" lang="ru-RU"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9 </a:t>
            </a:r>
            <a:r>
              <a:rPr kumimoji="0" lang="ru-RU"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класу</a:t>
            </a:r>
            <a:r>
              <a:rPr kumimoji="0" lang="ru-RU"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Навчально-виховного</a:t>
            </a:r>
            <a:r>
              <a:rPr kumimoji="0" lang="ru-RU"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комплексу №2 </a:t>
            </a:r>
            <a:r>
              <a:rPr kumimoji="0" lang="ru-RU"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Покровської</a:t>
            </a:r>
            <a:r>
              <a:rPr kumimoji="0" lang="ru-RU"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міської</a:t>
            </a:r>
            <a:r>
              <a:rPr kumimoji="0" lang="ru-RU"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ради, м. </a:t>
            </a:r>
            <a:r>
              <a:rPr kumimoji="0" lang="ru-RU"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Покровськ</a:t>
            </a:r>
            <a:endParaRPr kumimoji="0" lang="ru-RU"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lang="uk-UA" sz="1800" dirty="0">
              <a:solidFill>
                <a:schemeClr val="bg1"/>
              </a:solidFill>
            </a:endParaRPr>
          </a:p>
          <a:p>
            <a:pPr marL="0" marR="0" lvl="0" indent="0" algn="l" defTabSz="457200" rtl="0" eaLnBrk="1" fontAlgn="auto" latinLnBrk="0" hangingPunct="1">
              <a:lnSpc>
                <a:spcPct val="120000"/>
              </a:lnSpc>
              <a:spcBef>
                <a:spcPts val="0"/>
              </a:spcBef>
              <a:spcAft>
                <a:spcPts val="0"/>
              </a:spcAft>
              <a:buClrTx/>
              <a:buSzTx/>
              <a:buFontTx/>
              <a:buNone/>
              <a:tabLst/>
              <a:defRPr/>
            </a:pPr>
            <a:r>
              <a:rPr lang="uk-UA" sz="1800" dirty="0">
                <a:solidFill>
                  <a:schemeClr val="bg1"/>
                </a:solidFill>
              </a:rPr>
              <a:t>КЕРІВНИК: </a:t>
            </a:r>
            <a:r>
              <a:rPr lang="uk-UA" dirty="0">
                <a:solidFill>
                  <a:schemeClr val="bg1"/>
                </a:solidFill>
              </a:rPr>
              <a:t>Ш</a:t>
            </a:r>
            <a:r>
              <a:rPr lang="uk-UA" cap="none" dirty="0">
                <a:solidFill>
                  <a:schemeClr val="bg1"/>
                </a:solidFill>
              </a:rPr>
              <a:t>тепа</a:t>
            </a:r>
            <a:r>
              <a:rPr lang="uk-UA" dirty="0">
                <a:solidFill>
                  <a:schemeClr val="bg1"/>
                </a:solidFill>
              </a:rPr>
              <a:t> О. А.</a:t>
            </a:r>
          </a:p>
          <a:p>
            <a:r>
              <a:rPr lang="uk-UA" cap="none" dirty="0">
                <a:solidFill>
                  <a:schemeClr val="bg1"/>
                </a:solidFill>
              </a:rPr>
              <a:t>доцент кафедри електронної техніки </a:t>
            </a:r>
            <a:r>
              <a:rPr lang="uk-UA" dirty="0">
                <a:solidFill>
                  <a:schemeClr val="bg1"/>
                </a:solidFill>
              </a:rPr>
              <a:t>ДВНЗ «</a:t>
            </a:r>
            <a:r>
              <a:rPr lang="uk-UA" dirty="0" err="1">
                <a:solidFill>
                  <a:schemeClr val="bg1"/>
                </a:solidFill>
              </a:rPr>
              <a:t>Д</a:t>
            </a:r>
            <a:r>
              <a:rPr lang="uk-UA" cap="none" dirty="0" err="1">
                <a:solidFill>
                  <a:schemeClr val="bg1"/>
                </a:solidFill>
              </a:rPr>
              <a:t>он</a:t>
            </a:r>
            <a:r>
              <a:rPr lang="uk-UA" dirty="0" err="1">
                <a:solidFill>
                  <a:schemeClr val="bg1"/>
                </a:solidFill>
              </a:rPr>
              <a:t>НТУ</a:t>
            </a:r>
            <a:r>
              <a:rPr lang="uk-UA" dirty="0">
                <a:solidFill>
                  <a:schemeClr val="bg1"/>
                </a:solidFill>
              </a:rPr>
              <a:t>»</a:t>
            </a:r>
          </a:p>
          <a:p>
            <a:endParaRPr lang="en-US" dirty="0">
              <a:solidFill>
                <a:schemeClr val="bg1"/>
              </a:solidFill>
            </a:endParaRPr>
          </a:p>
        </p:txBody>
      </p:sp>
      <p:pic>
        <p:nvPicPr>
          <p:cNvPr id="7" name="Рисунок 6">
            <a:extLst>
              <a:ext uri="{FF2B5EF4-FFF2-40B4-BE49-F238E27FC236}">
                <a16:creationId xmlns:a16="http://schemas.microsoft.com/office/drawing/2014/main" id="{E7D808ED-B59E-6DB0-BD1D-987CE84DDCB7}"/>
              </a:ext>
            </a:extLst>
          </p:cNvPr>
          <p:cNvPicPr>
            <a:picLocks noChangeAspect="1"/>
          </p:cNvPicPr>
          <p:nvPr/>
        </p:nvPicPr>
        <p:blipFill rotWithShape="1">
          <a:blip r:embed="rId5"/>
          <a:srcRect l="9973" t="31244" r="9238" b="19005"/>
          <a:stretch/>
        </p:blipFill>
        <p:spPr>
          <a:xfrm>
            <a:off x="1889511" y="2482312"/>
            <a:ext cx="1385951" cy="1893376"/>
          </a:xfrm>
          <a:prstGeom prst="rect">
            <a:avLst/>
          </a:prstGeom>
        </p:spPr>
      </p:pic>
      <p:sp>
        <p:nvSpPr>
          <p:cNvPr id="6" name="TextBox 5">
            <a:extLst>
              <a:ext uri="{FF2B5EF4-FFF2-40B4-BE49-F238E27FC236}">
                <a16:creationId xmlns:a16="http://schemas.microsoft.com/office/drawing/2014/main" id="{1147515B-B471-760B-DFB6-EA0AA1F0B62C}"/>
              </a:ext>
            </a:extLst>
          </p:cNvPr>
          <p:cNvSpPr txBox="1"/>
          <p:nvPr/>
        </p:nvSpPr>
        <p:spPr>
          <a:xfrm>
            <a:off x="1073124" y="78143"/>
            <a:ext cx="10814075" cy="1077218"/>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
                <a:prstClr val="black"/>
              </a:buClr>
              <a:buSzTx/>
              <a:buFont typeface="Arial" panose="020B0604020202020204" pitchFamily="34" charset="0"/>
              <a:buNone/>
              <a:tabLst/>
              <a:defRPr/>
            </a:pPr>
            <a:r>
              <a:rPr kumimoji="0" lang="uk-UA" sz="1600" b="0" i="0" u="none" strike="noStrike" kern="1200" cap="all"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Міністерствоосвіти</a:t>
            </a:r>
            <a:r>
              <a:rPr kumimoji="0" lang="uk-UA" sz="1600" b="0" i="0" u="none" strike="noStrike" kern="1200" cap="all"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і науки України </a:t>
            </a:r>
          </a:p>
          <a:p>
            <a:pPr marL="0" marR="0" lvl="0" indent="0" algn="ctr" defTabSz="685800" rtl="0" eaLnBrk="1" fontAlgn="auto" latinLnBrk="0" hangingPunct="1">
              <a:lnSpc>
                <a:spcPct val="100000"/>
              </a:lnSpc>
              <a:spcBef>
                <a:spcPts val="0"/>
              </a:spcBef>
              <a:spcAft>
                <a:spcPts val="0"/>
              </a:spcAft>
              <a:buClr>
                <a:prstClr val="black"/>
              </a:buClr>
              <a:buSzTx/>
              <a:buFont typeface="Arial" panose="020B0604020202020204" pitchFamily="34" charset="0"/>
              <a:buNone/>
              <a:tabLst/>
              <a:defRPr/>
            </a:pPr>
            <a:r>
              <a:rPr kumimoji="0" lang="uk-UA" sz="1600" b="0" i="0" u="none" strike="noStrike" kern="1200" cap="all"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Департамент освіти і науки Донецької облдержадміністрації </a:t>
            </a:r>
          </a:p>
          <a:p>
            <a:pPr marL="0" marR="0" lvl="0" indent="0" algn="ctr" defTabSz="685800" rtl="0" eaLnBrk="1" fontAlgn="auto" latinLnBrk="0" hangingPunct="1">
              <a:lnSpc>
                <a:spcPct val="100000"/>
              </a:lnSpc>
              <a:spcBef>
                <a:spcPts val="0"/>
              </a:spcBef>
              <a:spcAft>
                <a:spcPts val="0"/>
              </a:spcAft>
              <a:buClr>
                <a:prstClr val="black"/>
              </a:buClr>
              <a:buSzTx/>
              <a:buFont typeface="Arial" panose="020B0604020202020204" pitchFamily="34" charset="0"/>
              <a:buNone/>
              <a:tabLst/>
              <a:defRPr/>
            </a:pPr>
            <a:r>
              <a:rPr kumimoji="0" lang="uk-UA" sz="1600" b="0" i="0" u="none" strike="noStrike" kern="1200" cap="all"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Комунальний позашкільний навчальний заклад </a:t>
            </a:r>
          </a:p>
          <a:p>
            <a:pPr marL="0" marR="0" lvl="0" indent="0" algn="ctr" defTabSz="685800" rtl="0" eaLnBrk="1" fontAlgn="auto" latinLnBrk="0" hangingPunct="1">
              <a:lnSpc>
                <a:spcPct val="100000"/>
              </a:lnSpc>
              <a:spcBef>
                <a:spcPts val="0"/>
              </a:spcBef>
              <a:spcAft>
                <a:spcPts val="0"/>
              </a:spcAft>
              <a:buClr>
                <a:prstClr val="black"/>
              </a:buClr>
              <a:buSzTx/>
              <a:buFont typeface="Arial" panose="020B0604020202020204" pitchFamily="34" charset="0"/>
              <a:buNone/>
              <a:tabLst/>
              <a:defRPr/>
            </a:pPr>
            <a:r>
              <a:rPr kumimoji="0" lang="uk-UA" sz="1600" b="0" i="0" u="none" strike="noStrike" kern="1200" cap="all"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«Донецька обласна Мала академія наук учнівської молоді»</a:t>
            </a:r>
          </a:p>
        </p:txBody>
      </p:sp>
    </p:spTree>
    <p:extLst>
      <p:ext uri="{BB962C8B-B14F-4D97-AF65-F5344CB8AC3E}">
        <p14:creationId xmlns:p14="http://schemas.microsoft.com/office/powerpoint/2010/main" val="1289363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25C2517-E6CA-E80A-1600-B886EF70456C}"/>
              </a:ext>
            </a:extLst>
          </p:cNvPr>
          <p:cNvPicPr>
            <a:picLocks noChangeAspect="1"/>
          </p:cNvPicPr>
          <p:nvPr/>
        </p:nvPicPr>
        <p:blipFill>
          <a:blip r:embed="rId2"/>
          <a:stretch>
            <a:fillRect/>
          </a:stretch>
        </p:blipFill>
        <p:spPr>
          <a:xfrm>
            <a:off x="8143905" y="5090007"/>
            <a:ext cx="4048095" cy="1767993"/>
          </a:xfrm>
          <a:prstGeom prst="rect">
            <a:avLst/>
          </a:prstGeom>
        </p:spPr>
      </p:pic>
      <p:sp>
        <p:nvSpPr>
          <p:cNvPr id="7" name="Заголовок 1">
            <a:extLst>
              <a:ext uri="{FF2B5EF4-FFF2-40B4-BE49-F238E27FC236}">
                <a16:creationId xmlns:a16="http://schemas.microsoft.com/office/drawing/2014/main" id="{0F307C6A-0D60-41DF-5B67-4B93BC6F0728}"/>
              </a:ext>
            </a:extLst>
          </p:cNvPr>
          <p:cNvSpPr>
            <a:spLocks noGrp="1"/>
          </p:cNvSpPr>
          <p:nvPr>
            <p:ph type="title"/>
          </p:nvPr>
        </p:nvSpPr>
        <p:spPr>
          <a:xfrm>
            <a:off x="1251284" y="0"/>
            <a:ext cx="10127558" cy="1222408"/>
          </a:xfrm>
        </p:spPr>
        <p:txBody>
          <a:bodyPr>
            <a:normAutofit/>
          </a:bodyPr>
          <a:lstStyle/>
          <a:p>
            <a:pPr algn="ctr"/>
            <a:r>
              <a:rPr lang="uk-UA" cap="none" dirty="0">
                <a:solidFill>
                  <a:schemeClr val="bg1"/>
                </a:solidFill>
                <a:latin typeface="+mn-lt"/>
                <a:cs typeface="Times New Roman" panose="02020603050405020304" pitchFamily="18" charset="0"/>
              </a:rPr>
              <a:t>ВИСНОВКИ</a:t>
            </a:r>
            <a:r>
              <a:rPr lang="ru-RU" cap="none" dirty="0">
                <a:solidFill>
                  <a:schemeClr val="bg1"/>
                </a:solidFill>
                <a:latin typeface="+mn-lt"/>
                <a:cs typeface="Times New Roman" panose="02020603050405020304" pitchFamily="18" charset="0"/>
              </a:rPr>
              <a:t> </a:t>
            </a:r>
            <a:endParaRPr lang="en-US" dirty="0">
              <a:solidFill>
                <a:schemeClr val="bg1"/>
              </a:solidFill>
              <a:latin typeface="+mn-lt"/>
            </a:endParaRPr>
          </a:p>
        </p:txBody>
      </p:sp>
      <p:sp>
        <p:nvSpPr>
          <p:cNvPr id="19" name="Заголовок 1">
            <a:extLst>
              <a:ext uri="{FF2B5EF4-FFF2-40B4-BE49-F238E27FC236}">
                <a16:creationId xmlns:a16="http://schemas.microsoft.com/office/drawing/2014/main" id="{644BA5F1-79EB-DCBC-786D-58D971BA5833}"/>
              </a:ext>
            </a:extLst>
          </p:cNvPr>
          <p:cNvSpPr txBox="1">
            <a:spLocks/>
          </p:cNvSpPr>
          <p:nvPr/>
        </p:nvSpPr>
        <p:spPr>
          <a:xfrm>
            <a:off x="813159" y="800100"/>
            <a:ext cx="11219514" cy="5953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uk-UA" sz="2400" cap="none" dirty="0">
                <a:solidFill>
                  <a:schemeClr val="bg1"/>
                </a:solidFill>
                <a:latin typeface="Times New Roman" panose="02020603050405020304" pitchFamily="18" charset="0"/>
                <a:cs typeface="Times New Roman" panose="02020603050405020304" pitchFamily="18" charset="0"/>
              </a:rPr>
              <a:t>1. Проаналізувавши структуру сну людини, встановили, що пробудження найприроднішим та найефективнішим чином повинно </a:t>
            </a:r>
            <a:r>
              <a:rPr lang="uk-UA" sz="2400" cap="none" dirty="0" err="1">
                <a:solidFill>
                  <a:schemeClr val="bg1"/>
                </a:solidFill>
                <a:latin typeface="Times New Roman" panose="02020603050405020304" pitchFamily="18" charset="0"/>
                <a:cs typeface="Times New Roman" panose="02020603050405020304" pitchFamily="18" charset="0"/>
              </a:rPr>
              <a:t>здійснюватись</a:t>
            </a:r>
            <a:r>
              <a:rPr lang="uk-UA" sz="2400" cap="none" dirty="0">
                <a:solidFill>
                  <a:schemeClr val="bg1"/>
                </a:solidFill>
                <a:latin typeface="Times New Roman" panose="02020603050405020304" pitchFamily="18" charset="0"/>
                <a:cs typeface="Times New Roman" panose="02020603050405020304" pitchFamily="18" charset="0"/>
              </a:rPr>
              <a:t> під час найкоротшої та найактивнішої фази сну. Це забезпечує гарне самопочуття та найбільшу активність в першій половині дня.</a:t>
            </a:r>
          </a:p>
          <a:p>
            <a:pPr marL="457200" indent="-457200">
              <a:buAutoNum type="arabicPeriod"/>
            </a:pPr>
            <a:endParaRPr lang="uk-UA" sz="2400" cap="none" dirty="0">
              <a:solidFill>
                <a:schemeClr val="bg1"/>
              </a:solidFill>
              <a:latin typeface="Times New Roman" panose="02020603050405020304" pitchFamily="18" charset="0"/>
              <a:cs typeface="Times New Roman" panose="02020603050405020304" pitchFamily="18" charset="0"/>
            </a:endParaRPr>
          </a:p>
          <a:p>
            <a:r>
              <a:rPr lang="uk-UA" sz="2400" cap="none" dirty="0">
                <a:solidFill>
                  <a:schemeClr val="bg1"/>
                </a:solidFill>
                <a:latin typeface="Times New Roman" panose="02020603050405020304" pitchFamily="18" charset="0"/>
                <a:cs typeface="Times New Roman" panose="02020603050405020304" pitchFamily="18" charset="0"/>
              </a:rPr>
              <a:t>2. Аналіз відомих методів та заходів показав, що використовувати особливості структури  сну можна або на принципі визначення фази сну за результатами роботи складних та не надто точних (у побуті) сенсорів та алгоритмів, або за допомогою плавного збільшення інтенсивності пробуджуючого фактору. </a:t>
            </a:r>
          </a:p>
          <a:p>
            <a:endParaRPr lang="uk-UA" sz="2400" cap="none" dirty="0">
              <a:solidFill>
                <a:schemeClr val="bg1"/>
              </a:solidFill>
              <a:latin typeface="Times New Roman" panose="02020603050405020304" pitchFamily="18" charset="0"/>
              <a:cs typeface="Times New Roman" panose="02020603050405020304" pitchFamily="18" charset="0"/>
            </a:endParaRPr>
          </a:p>
          <a:p>
            <a:r>
              <a:rPr lang="uk-UA" sz="2400" cap="none" dirty="0">
                <a:solidFill>
                  <a:schemeClr val="bg1"/>
                </a:solidFill>
                <a:latin typeface="Times New Roman" panose="02020603050405020304" pitchFamily="18" charset="0"/>
                <a:cs typeface="Times New Roman" panose="02020603050405020304" pitchFamily="18" charset="0"/>
              </a:rPr>
              <a:t>3. Запропоновано набір базових та додаткових функція для розумного будильника, зокрема контроль мікроклімату вночі та функція оцінки самопочуття одразу після пробудження (для аналізу та подальшого більш ефективного налаштування параметрів роботи світлового будильника.</a:t>
            </a:r>
          </a:p>
          <a:p>
            <a:endParaRPr lang="uk-UA" sz="2400" cap="none" dirty="0">
              <a:solidFill>
                <a:schemeClr val="bg1"/>
              </a:solidFill>
              <a:latin typeface="Times New Roman" panose="02020603050405020304" pitchFamily="18" charset="0"/>
              <a:cs typeface="Times New Roman" panose="02020603050405020304" pitchFamily="18" charset="0"/>
            </a:endParaRPr>
          </a:p>
          <a:p>
            <a:r>
              <a:rPr lang="uk-UA" sz="2400" cap="none" dirty="0">
                <a:solidFill>
                  <a:schemeClr val="bg1"/>
                </a:solidFill>
                <a:latin typeface="Times New Roman" panose="02020603050405020304" pitchFamily="18" charset="0"/>
                <a:cs typeface="Times New Roman" panose="02020603050405020304" pitchFamily="18" charset="0"/>
              </a:rPr>
              <a:t>4. Визначено та запропоновано набір доступних електронних модулів для проекту на основі платформи </a:t>
            </a:r>
            <a:r>
              <a:rPr lang="en-US" sz="2400" cap="none" dirty="0">
                <a:solidFill>
                  <a:schemeClr val="bg1"/>
                </a:solidFill>
                <a:latin typeface="Times New Roman" panose="02020603050405020304" pitchFamily="18" charset="0"/>
                <a:cs typeface="Times New Roman" panose="02020603050405020304" pitchFamily="18" charset="0"/>
              </a:rPr>
              <a:t>Arduino</a:t>
            </a:r>
            <a:r>
              <a:rPr lang="ru-RU" sz="2400" cap="none"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64910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25C2517-E6CA-E80A-1600-B886EF70456C}"/>
              </a:ext>
            </a:extLst>
          </p:cNvPr>
          <p:cNvPicPr>
            <a:picLocks noChangeAspect="1"/>
          </p:cNvPicPr>
          <p:nvPr/>
        </p:nvPicPr>
        <p:blipFill>
          <a:blip r:embed="rId2"/>
          <a:stretch>
            <a:fillRect/>
          </a:stretch>
        </p:blipFill>
        <p:spPr>
          <a:xfrm>
            <a:off x="8143905" y="5090007"/>
            <a:ext cx="4048095" cy="1767993"/>
          </a:xfrm>
          <a:prstGeom prst="rect">
            <a:avLst/>
          </a:prstGeom>
        </p:spPr>
      </p:pic>
      <p:sp>
        <p:nvSpPr>
          <p:cNvPr id="7" name="Заголовок 1">
            <a:extLst>
              <a:ext uri="{FF2B5EF4-FFF2-40B4-BE49-F238E27FC236}">
                <a16:creationId xmlns:a16="http://schemas.microsoft.com/office/drawing/2014/main" id="{0F307C6A-0D60-41DF-5B67-4B93BC6F0728}"/>
              </a:ext>
            </a:extLst>
          </p:cNvPr>
          <p:cNvSpPr>
            <a:spLocks noGrp="1"/>
          </p:cNvSpPr>
          <p:nvPr>
            <p:ph type="title"/>
          </p:nvPr>
        </p:nvSpPr>
        <p:spPr>
          <a:xfrm>
            <a:off x="1251284" y="0"/>
            <a:ext cx="10127558" cy="1222408"/>
          </a:xfrm>
        </p:spPr>
        <p:txBody>
          <a:bodyPr>
            <a:normAutofit/>
          </a:bodyPr>
          <a:lstStyle/>
          <a:p>
            <a:pPr algn="ctr"/>
            <a:r>
              <a:rPr lang="uk-UA" cap="none" dirty="0">
                <a:solidFill>
                  <a:schemeClr val="bg1"/>
                </a:solidFill>
                <a:latin typeface="+mn-lt"/>
                <a:cs typeface="Times New Roman" panose="02020603050405020304" pitchFamily="18" charset="0"/>
              </a:rPr>
              <a:t>Список використаних джерел</a:t>
            </a:r>
            <a:endParaRPr lang="en-US" dirty="0">
              <a:solidFill>
                <a:schemeClr val="bg1"/>
              </a:solidFill>
              <a:latin typeface="+mn-lt"/>
            </a:endParaRPr>
          </a:p>
        </p:txBody>
      </p:sp>
      <p:sp>
        <p:nvSpPr>
          <p:cNvPr id="19" name="Заголовок 1">
            <a:extLst>
              <a:ext uri="{FF2B5EF4-FFF2-40B4-BE49-F238E27FC236}">
                <a16:creationId xmlns:a16="http://schemas.microsoft.com/office/drawing/2014/main" id="{644BA5F1-79EB-DCBC-786D-58D971BA5833}"/>
              </a:ext>
            </a:extLst>
          </p:cNvPr>
          <p:cNvSpPr txBox="1">
            <a:spLocks/>
          </p:cNvSpPr>
          <p:nvPr/>
        </p:nvSpPr>
        <p:spPr>
          <a:xfrm>
            <a:off x="594795" y="800100"/>
            <a:ext cx="11219514" cy="595399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uk-UA" sz="2400" b="1" cap="none" dirty="0">
                <a:solidFill>
                  <a:schemeClr val="bg1"/>
                </a:solidFill>
                <a:latin typeface="Times New Roman" panose="02020603050405020304" pitchFamily="18" charset="0"/>
                <a:cs typeface="Times New Roman" panose="02020603050405020304" pitchFamily="18" charset="0"/>
              </a:rPr>
              <a:t>1. </a:t>
            </a:r>
            <a:r>
              <a:rPr lang="uk-UA" sz="2400" cap="none" dirty="0">
                <a:solidFill>
                  <a:schemeClr val="bg1"/>
                </a:solidFill>
                <a:latin typeface="Times New Roman" panose="02020603050405020304" pitchFamily="18" charset="0"/>
                <a:cs typeface="Times New Roman" panose="02020603050405020304" pitchFamily="18" charset="0"/>
              </a:rPr>
              <a:t>Сон [</a:t>
            </a:r>
            <a:r>
              <a:rPr lang="uk-UA" sz="2400" cap="none" dirty="0" err="1">
                <a:solidFill>
                  <a:schemeClr val="bg1"/>
                </a:solidFill>
                <a:latin typeface="Times New Roman" panose="02020603050405020304" pitchFamily="18" charset="0"/>
                <a:cs typeface="Times New Roman" panose="02020603050405020304" pitchFamily="18" charset="0"/>
              </a:rPr>
              <a:t>Электронный</a:t>
            </a:r>
            <a:r>
              <a:rPr lang="uk-UA" sz="2400" cap="none" dirty="0">
                <a:solidFill>
                  <a:schemeClr val="bg1"/>
                </a:solidFill>
                <a:latin typeface="Times New Roman" panose="02020603050405020304" pitchFamily="18" charset="0"/>
                <a:cs typeface="Times New Roman" panose="02020603050405020304" pitchFamily="18" charset="0"/>
              </a:rPr>
              <a:t> </a:t>
            </a:r>
            <a:r>
              <a:rPr lang="uk-UA" sz="2400" cap="none" dirty="0" err="1">
                <a:solidFill>
                  <a:schemeClr val="bg1"/>
                </a:solidFill>
                <a:latin typeface="Times New Roman" panose="02020603050405020304" pitchFamily="18" charset="0"/>
                <a:cs typeface="Times New Roman" panose="02020603050405020304" pitchFamily="18" charset="0"/>
              </a:rPr>
              <a:t>рексурс</a:t>
            </a:r>
            <a:r>
              <a:rPr lang="uk-UA" sz="2400" cap="none" dirty="0">
                <a:solidFill>
                  <a:schemeClr val="bg1"/>
                </a:solidFill>
                <a:latin typeface="Times New Roman" panose="02020603050405020304" pitchFamily="18" charset="0"/>
                <a:cs typeface="Times New Roman" panose="02020603050405020304" pitchFamily="18" charset="0"/>
              </a:rPr>
              <a:t>].–Режим </a:t>
            </a:r>
            <a:r>
              <a:rPr lang="uk-UA" sz="2400" cap="none" dirty="0" err="1">
                <a:solidFill>
                  <a:schemeClr val="bg1"/>
                </a:solidFill>
                <a:latin typeface="Times New Roman" panose="02020603050405020304" pitchFamily="18" charset="0"/>
                <a:cs typeface="Times New Roman" panose="02020603050405020304" pitchFamily="18" charset="0"/>
              </a:rPr>
              <a:t>доступа</a:t>
            </a:r>
            <a:r>
              <a:rPr lang="uk-UA" sz="2400" cap="none" dirty="0">
                <a:solidFill>
                  <a:schemeClr val="bg1"/>
                </a:solidFill>
                <a:latin typeface="Times New Roman" panose="02020603050405020304" pitchFamily="18" charset="0"/>
                <a:cs typeface="Times New Roman" panose="02020603050405020304" pitchFamily="18" charset="0"/>
              </a:rPr>
              <a:t> : </a:t>
            </a:r>
            <a:r>
              <a:rPr lang="en-GB" sz="2400" cap="none" dirty="0">
                <a:solidFill>
                  <a:schemeClr val="bg1"/>
                </a:solidFill>
                <a:latin typeface="Times New Roman" panose="02020603050405020304" pitchFamily="18" charset="0"/>
                <a:cs typeface="Times New Roman" panose="02020603050405020304" pitchFamily="18" charset="0"/>
              </a:rPr>
              <a:t>https://uk.wikipedia.org/wiki/%D0%A1%D0%BE%D0%BD</a:t>
            </a:r>
          </a:p>
          <a:p>
            <a:r>
              <a:rPr lang="en-GB" sz="2400" b="1" cap="none" dirty="0">
                <a:solidFill>
                  <a:schemeClr val="bg1"/>
                </a:solidFill>
                <a:latin typeface="Times New Roman" panose="02020603050405020304" pitchFamily="18" charset="0"/>
                <a:cs typeface="Times New Roman" panose="02020603050405020304" pitchFamily="18" charset="0"/>
              </a:rPr>
              <a:t>2. </a:t>
            </a:r>
            <a:r>
              <a:rPr lang="uk-UA" sz="2400" cap="none" dirty="0">
                <a:solidFill>
                  <a:schemeClr val="bg1"/>
                </a:solidFill>
                <a:latin typeface="Times New Roman" panose="02020603050405020304" pitchFamily="18" charset="0"/>
                <a:cs typeface="Times New Roman" panose="02020603050405020304" pitchFamily="18" charset="0"/>
              </a:rPr>
              <a:t>Фази і цикли сну: що відбувається з людиною уві сні? [</a:t>
            </a:r>
            <a:r>
              <a:rPr lang="uk-UA" sz="2400" cap="none" dirty="0" err="1">
                <a:solidFill>
                  <a:schemeClr val="bg1"/>
                </a:solidFill>
                <a:latin typeface="Times New Roman" panose="02020603050405020304" pitchFamily="18" charset="0"/>
                <a:cs typeface="Times New Roman" panose="02020603050405020304" pitchFamily="18" charset="0"/>
              </a:rPr>
              <a:t>Электронный</a:t>
            </a:r>
            <a:r>
              <a:rPr lang="uk-UA" sz="2400" cap="none" dirty="0">
                <a:solidFill>
                  <a:schemeClr val="bg1"/>
                </a:solidFill>
                <a:latin typeface="Times New Roman" panose="02020603050405020304" pitchFamily="18" charset="0"/>
                <a:cs typeface="Times New Roman" panose="02020603050405020304" pitchFamily="18" charset="0"/>
              </a:rPr>
              <a:t> </a:t>
            </a:r>
            <a:r>
              <a:rPr lang="uk-UA" sz="2400" cap="none" dirty="0" err="1">
                <a:solidFill>
                  <a:schemeClr val="bg1"/>
                </a:solidFill>
                <a:latin typeface="Times New Roman" panose="02020603050405020304" pitchFamily="18" charset="0"/>
                <a:cs typeface="Times New Roman" panose="02020603050405020304" pitchFamily="18" charset="0"/>
              </a:rPr>
              <a:t>рексурс</a:t>
            </a:r>
            <a:r>
              <a:rPr lang="uk-UA" sz="2400" cap="none" dirty="0">
                <a:solidFill>
                  <a:schemeClr val="bg1"/>
                </a:solidFill>
                <a:latin typeface="Times New Roman" panose="02020603050405020304" pitchFamily="18" charset="0"/>
                <a:cs typeface="Times New Roman" panose="02020603050405020304" pitchFamily="18" charset="0"/>
              </a:rPr>
              <a:t>].–Режим </a:t>
            </a:r>
            <a:r>
              <a:rPr lang="uk-UA" sz="2400" cap="none" dirty="0" err="1">
                <a:solidFill>
                  <a:schemeClr val="bg1"/>
                </a:solidFill>
                <a:latin typeface="Times New Roman" panose="02020603050405020304" pitchFamily="18" charset="0"/>
                <a:cs typeface="Times New Roman" panose="02020603050405020304" pitchFamily="18" charset="0"/>
              </a:rPr>
              <a:t>доступа</a:t>
            </a:r>
            <a:r>
              <a:rPr lang="uk-UA" sz="2400" cap="none" dirty="0">
                <a:solidFill>
                  <a:schemeClr val="bg1"/>
                </a:solidFill>
                <a:latin typeface="Times New Roman" panose="02020603050405020304" pitchFamily="18" charset="0"/>
                <a:cs typeface="Times New Roman" panose="02020603050405020304" pitchFamily="18" charset="0"/>
              </a:rPr>
              <a:t> : </a:t>
            </a:r>
            <a:r>
              <a:rPr lang="en-GB" sz="2400" cap="none" dirty="0">
                <a:solidFill>
                  <a:schemeClr val="bg1"/>
                </a:solidFill>
                <a:latin typeface="Times New Roman" panose="02020603050405020304" pitchFamily="18" charset="0"/>
                <a:cs typeface="Times New Roman" panose="02020603050405020304" pitchFamily="18" charset="0"/>
              </a:rPr>
              <a:t>https://sleeplab.com.ua/uk/fazi-i-czikli-snu-shho-vidbuva%D1%94tsya-z-lyudinoyu-uvi-sni/</a:t>
            </a:r>
          </a:p>
          <a:p>
            <a:r>
              <a:rPr lang="en-GB" sz="2400" b="1" cap="none" dirty="0">
                <a:solidFill>
                  <a:schemeClr val="bg1"/>
                </a:solidFill>
                <a:latin typeface="Times New Roman" panose="02020603050405020304" pitchFamily="18" charset="0"/>
                <a:cs typeface="Times New Roman" panose="02020603050405020304" pitchFamily="18" charset="0"/>
              </a:rPr>
              <a:t>3. </a:t>
            </a:r>
            <a:r>
              <a:rPr lang="uk-UA" sz="2400" cap="none" dirty="0">
                <a:solidFill>
                  <a:schemeClr val="bg1"/>
                </a:solidFill>
                <a:latin typeface="Times New Roman" panose="02020603050405020304" pitchFamily="18" charset="0"/>
                <a:cs typeface="Times New Roman" panose="02020603050405020304" pitchFamily="18" charset="0"/>
              </a:rPr>
              <a:t>Фаза швидкого сну [</a:t>
            </a:r>
            <a:r>
              <a:rPr lang="uk-UA" sz="2400" cap="none" dirty="0" err="1">
                <a:solidFill>
                  <a:schemeClr val="bg1"/>
                </a:solidFill>
                <a:latin typeface="Times New Roman" panose="02020603050405020304" pitchFamily="18" charset="0"/>
                <a:cs typeface="Times New Roman" panose="02020603050405020304" pitchFamily="18" charset="0"/>
              </a:rPr>
              <a:t>Электронный</a:t>
            </a:r>
            <a:r>
              <a:rPr lang="uk-UA" sz="2400" cap="none" dirty="0">
                <a:solidFill>
                  <a:schemeClr val="bg1"/>
                </a:solidFill>
                <a:latin typeface="Times New Roman" panose="02020603050405020304" pitchFamily="18" charset="0"/>
                <a:cs typeface="Times New Roman" panose="02020603050405020304" pitchFamily="18" charset="0"/>
              </a:rPr>
              <a:t> </a:t>
            </a:r>
            <a:r>
              <a:rPr lang="uk-UA" sz="2400" cap="none" dirty="0" err="1">
                <a:solidFill>
                  <a:schemeClr val="bg1"/>
                </a:solidFill>
                <a:latin typeface="Times New Roman" panose="02020603050405020304" pitchFamily="18" charset="0"/>
                <a:cs typeface="Times New Roman" panose="02020603050405020304" pitchFamily="18" charset="0"/>
              </a:rPr>
              <a:t>рексурс</a:t>
            </a:r>
            <a:r>
              <a:rPr lang="uk-UA" sz="2400" cap="none" dirty="0">
                <a:solidFill>
                  <a:schemeClr val="bg1"/>
                </a:solidFill>
                <a:latin typeface="Times New Roman" panose="02020603050405020304" pitchFamily="18" charset="0"/>
                <a:cs typeface="Times New Roman" panose="02020603050405020304" pitchFamily="18" charset="0"/>
              </a:rPr>
              <a:t>].–Режим </a:t>
            </a:r>
            <a:r>
              <a:rPr lang="uk-UA" sz="2400" cap="none" dirty="0" err="1">
                <a:solidFill>
                  <a:schemeClr val="bg1"/>
                </a:solidFill>
                <a:latin typeface="Times New Roman" panose="02020603050405020304" pitchFamily="18" charset="0"/>
                <a:cs typeface="Times New Roman" panose="02020603050405020304" pitchFamily="18" charset="0"/>
              </a:rPr>
              <a:t>доступа</a:t>
            </a:r>
            <a:r>
              <a:rPr lang="uk-UA" sz="2400" cap="none" dirty="0">
                <a:solidFill>
                  <a:schemeClr val="bg1"/>
                </a:solidFill>
                <a:latin typeface="Times New Roman" panose="02020603050405020304" pitchFamily="18" charset="0"/>
                <a:cs typeface="Times New Roman" panose="02020603050405020304" pitchFamily="18" charset="0"/>
              </a:rPr>
              <a:t> : </a:t>
            </a:r>
            <a:r>
              <a:rPr lang="en-GB" sz="2400" cap="none" dirty="0">
                <a:solidFill>
                  <a:schemeClr val="bg1"/>
                </a:solidFill>
                <a:latin typeface="Times New Roman" panose="02020603050405020304" pitchFamily="18" charset="0"/>
                <a:cs typeface="Times New Roman" panose="02020603050405020304" pitchFamily="18" charset="0"/>
              </a:rPr>
              <a:t>https://uk.wikipedia.org/wiki/%D0%A4%D0%B0%D0%B7%D0%B0_%D1%88%D0%B2%D0%B8%D0%B4%D0%BA%D0%BE%D0%B3%D0%BE_%D1%81%D0%BD%D1%83</a:t>
            </a:r>
          </a:p>
          <a:p>
            <a:r>
              <a:rPr lang="en-GB" sz="2400" b="1" cap="none" dirty="0">
                <a:solidFill>
                  <a:schemeClr val="bg1"/>
                </a:solidFill>
                <a:latin typeface="Times New Roman" panose="02020603050405020304" pitchFamily="18" charset="0"/>
                <a:cs typeface="Times New Roman" panose="02020603050405020304" pitchFamily="18" charset="0"/>
              </a:rPr>
              <a:t>4.  </a:t>
            </a:r>
            <a:r>
              <a:rPr lang="en-GB" sz="2400" cap="none" dirty="0">
                <a:solidFill>
                  <a:schemeClr val="bg1"/>
                </a:solidFill>
                <a:latin typeface="Times New Roman" panose="02020603050405020304" pitchFamily="18" charset="0"/>
                <a:cs typeface="Times New Roman" panose="02020603050405020304" pitchFamily="18" charset="0"/>
              </a:rPr>
              <a:t>Thompson, A., Jones, H., Gregson, W. et al. Effects of dawn simulation on markers of sleep inertia and post-waking performance in humans. </a:t>
            </a:r>
            <a:r>
              <a:rPr lang="en-GB" sz="2400" cap="none" dirty="0" err="1">
                <a:solidFill>
                  <a:schemeClr val="bg1"/>
                </a:solidFill>
                <a:latin typeface="Times New Roman" panose="02020603050405020304" pitchFamily="18" charset="0"/>
                <a:cs typeface="Times New Roman" panose="02020603050405020304" pitchFamily="18" charset="0"/>
              </a:rPr>
              <a:t>Eur</a:t>
            </a:r>
            <a:r>
              <a:rPr lang="en-GB" sz="2400" cap="none" dirty="0">
                <a:solidFill>
                  <a:schemeClr val="bg1"/>
                </a:solidFill>
                <a:latin typeface="Times New Roman" panose="02020603050405020304" pitchFamily="18" charset="0"/>
                <a:cs typeface="Times New Roman" panose="02020603050405020304" pitchFamily="18" charset="0"/>
              </a:rPr>
              <a:t> J </a:t>
            </a:r>
            <a:r>
              <a:rPr lang="en-GB" sz="2400" cap="none" dirty="0" err="1">
                <a:solidFill>
                  <a:schemeClr val="bg1"/>
                </a:solidFill>
                <a:latin typeface="Times New Roman" panose="02020603050405020304" pitchFamily="18" charset="0"/>
                <a:cs typeface="Times New Roman" panose="02020603050405020304" pitchFamily="18" charset="0"/>
              </a:rPr>
              <a:t>Appl</a:t>
            </a:r>
            <a:r>
              <a:rPr lang="en-GB" sz="2400" cap="none" dirty="0">
                <a:solidFill>
                  <a:schemeClr val="bg1"/>
                </a:solidFill>
                <a:latin typeface="Times New Roman" panose="02020603050405020304" pitchFamily="18" charset="0"/>
                <a:cs typeface="Times New Roman" panose="02020603050405020304" pitchFamily="18" charset="0"/>
              </a:rPr>
              <a:t> </a:t>
            </a:r>
            <a:r>
              <a:rPr lang="en-GB" sz="2400" cap="none" dirty="0" err="1">
                <a:solidFill>
                  <a:schemeClr val="bg1"/>
                </a:solidFill>
                <a:latin typeface="Times New Roman" panose="02020603050405020304" pitchFamily="18" charset="0"/>
                <a:cs typeface="Times New Roman" panose="02020603050405020304" pitchFamily="18" charset="0"/>
              </a:rPr>
              <a:t>Physiol</a:t>
            </a:r>
            <a:r>
              <a:rPr lang="en-GB" sz="2400" cap="none" dirty="0">
                <a:solidFill>
                  <a:schemeClr val="bg1"/>
                </a:solidFill>
                <a:latin typeface="Times New Roman" panose="02020603050405020304" pitchFamily="18" charset="0"/>
                <a:cs typeface="Times New Roman" panose="02020603050405020304" pitchFamily="18" charset="0"/>
              </a:rPr>
              <a:t> 114, 1049–1056 (2014). https://doi.org/10.1007/s00421-014-2831-z</a:t>
            </a:r>
          </a:p>
          <a:p>
            <a:r>
              <a:rPr lang="en-GB" sz="2400" b="1" cap="none" dirty="0">
                <a:solidFill>
                  <a:schemeClr val="bg1"/>
                </a:solidFill>
                <a:latin typeface="Times New Roman" panose="02020603050405020304" pitchFamily="18" charset="0"/>
                <a:cs typeface="Times New Roman" panose="02020603050405020304" pitchFamily="18" charset="0"/>
              </a:rPr>
              <a:t>5. </a:t>
            </a:r>
            <a:r>
              <a:rPr lang="en-GB" sz="2400" cap="none" dirty="0">
                <a:solidFill>
                  <a:schemeClr val="bg1"/>
                </a:solidFill>
                <a:latin typeface="Times New Roman" panose="02020603050405020304" pitchFamily="18" charset="0"/>
                <a:cs typeface="Times New Roman" panose="02020603050405020304" pitchFamily="18" charset="0"/>
              </a:rPr>
              <a:t>6 </a:t>
            </a:r>
            <a:r>
              <a:rPr lang="uk-UA" sz="2400" cap="none" dirty="0" err="1">
                <a:solidFill>
                  <a:schemeClr val="bg1"/>
                </a:solidFill>
                <a:latin typeface="Times New Roman" panose="02020603050405020304" pitchFamily="18" charset="0"/>
                <a:cs typeface="Times New Roman" panose="02020603050405020304" pitchFamily="18" charset="0"/>
              </a:rPr>
              <a:t>лучших</a:t>
            </a:r>
            <a:r>
              <a:rPr lang="uk-UA" sz="2400" cap="none" dirty="0">
                <a:solidFill>
                  <a:schemeClr val="bg1"/>
                </a:solidFill>
                <a:latin typeface="Times New Roman" panose="02020603050405020304" pitchFamily="18" charset="0"/>
                <a:cs typeface="Times New Roman" panose="02020603050405020304" pitchFamily="18" charset="0"/>
              </a:rPr>
              <a:t> </a:t>
            </a:r>
            <a:r>
              <a:rPr lang="uk-UA" sz="2400" cap="none" dirty="0" err="1">
                <a:solidFill>
                  <a:schemeClr val="bg1"/>
                </a:solidFill>
                <a:latin typeface="Times New Roman" panose="02020603050405020304" pitchFamily="18" charset="0"/>
                <a:cs typeface="Times New Roman" panose="02020603050405020304" pitchFamily="18" charset="0"/>
              </a:rPr>
              <a:t>умных</a:t>
            </a:r>
            <a:r>
              <a:rPr lang="uk-UA" sz="2400" cap="none" dirty="0">
                <a:solidFill>
                  <a:schemeClr val="bg1"/>
                </a:solidFill>
                <a:latin typeface="Times New Roman" panose="02020603050405020304" pitchFamily="18" charset="0"/>
                <a:cs typeface="Times New Roman" panose="02020603050405020304" pitchFamily="18" charset="0"/>
              </a:rPr>
              <a:t> </a:t>
            </a:r>
            <a:r>
              <a:rPr lang="uk-UA" sz="2400" cap="none" dirty="0" err="1">
                <a:solidFill>
                  <a:schemeClr val="bg1"/>
                </a:solidFill>
                <a:latin typeface="Times New Roman" panose="02020603050405020304" pitchFamily="18" charset="0"/>
                <a:cs typeface="Times New Roman" panose="02020603050405020304" pitchFamily="18" charset="0"/>
              </a:rPr>
              <a:t>будильников</a:t>
            </a:r>
            <a:r>
              <a:rPr lang="uk-UA" sz="2400" cap="none" dirty="0">
                <a:solidFill>
                  <a:schemeClr val="bg1"/>
                </a:solidFill>
                <a:latin typeface="Times New Roman" panose="02020603050405020304" pitchFamily="18" charset="0"/>
                <a:cs typeface="Times New Roman" panose="02020603050405020304" pitchFamily="18" charset="0"/>
              </a:rPr>
              <a:t> [</a:t>
            </a:r>
            <a:r>
              <a:rPr lang="uk-UA" sz="2400" cap="none" dirty="0" err="1">
                <a:solidFill>
                  <a:schemeClr val="bg1"/>
                </a:solidFill>
                <a:latin typeface="Times New Roman" panose="02020603050405020304" pitchFamily="18" charset="0"/>
                <a:cs typeface="Times New Roman" panose="02020603050405020304" pitchFamily="18" charset="0"/>
              </a:rPr>
              <a:t>Электронный</a:t>
            </a:r>
            <a:r>
              <a:rPr lang="uk-UA" sz="2400" cap="none" dirty="0">
                <a:solidFill>
                  <a:schemeClr val="bg1"/>
                </a:solidFill>
                <a:latin typeface="Times New Roman" panose="02020603050405020304" pitchFamily="18" charset="0"/>
                <a:cs typeface="Times New Roman" panose="02020603050405020304" pitchFamily="18" charset="0"/>
              </a:rPr>
              <a:t> </a:t>
            </a:r>
            <a:r>
              <a:rPr lang="uk-UA" sz="2400" cap="none" dirty="0" err="1">
                <a:solidFill>
                  <a:schemeClr val="bg1"/>
                </a:solidFill>
                <a:latin typeface="Times New Roman" panose="02020603050405020304" pitchFamily="18" charset="0"/>
                <a:cs typeface="Times New Roman" panose="02020603050405020304" pitchFamily="18" charset="0"/>
              </a:rPr>
              <a:t>рексурс</a:t>
            </a:r>
            <a:r>
              <a:rPr lang="uk-UA" sz="2400" cap="none" dirty="0">
                <a:solidFill>
                  <a:schemeClr val="bg1"/>
                </a:solidFill>
                <a:latin typeface="Times New Roman" panose="02020603050405020304" pitchFamily="18" charset="0"/>
                <a:cs typeface="Times New Roman" panose="02020603050405020304" pitchFamily="18" charset="0"/>
              </a:rPr>
              <a:t>].–Режим </a:t>
            </a:r>
            <a:r>
              <a:rPr lang="uk-UA" sz="2400" cap="none" dirty="0" err="1">
                <a:solidFill>
                  <a:schemeClr val="bg1"/>
                </a:solidFill>
                <a:latin typeface="Times New Roman" panose="02020603050405020304" pitchFamily="18" charset="0"/>
                <a:cs typeface="Times New Roman" panose="02020603050405020304" pitchFamily="18" charset="0"/>
              </a:rPr>
              <a:t>доступа</a:t>
            </a:r>
            <a:r>
              <a:rPr lang="uk-UA" sz="2400" cap="none" dirty="0">
                <a:solidFill>
                  <a:schemeClr val="bg1"/>
                </a:solidFill>
                <a:latin typeface="Times New Roman" panose="02020603050405020304" pitchFamily="18" charset="0"/>
                <a:cs typeface="Times New Roman" panose="02020603050405020304" pitchFamily="18" charset="0"/>
              </a:rPr>
              <a:t> : </a:t>
            </a:r>
            <a:r>
              <a:rPr lang="en-GB" sz="2400" cap="none" dirty="0">
                <a:solidFill>
                  <a:schemeClr val="bg1"/>
                </a:solidFill>
                <a:latin typeface="Times New Roman" panose="02020603050405020304" pitchFamily="18" charset="0"/>
                <a:cs typeface="Times New Roman" panose="02020603050405020304" pitchFamily="18" charset="0"/>
              </a:rPr>
              <a:t>https://vash.market/elektronika/6-luchshih-vidov-umnyh-budilnikov.html</a:t>
            </a:r>
          </a:p>
          <a:p>
            <a:r>
              <a:rPr lang="en-GB" sz="2400" b="1" cap="none" dirty="0">
                <a:solidFill>
                  <a:schemeClr val="bg1"/>
                </a:solidFill>
                <a:latin typeface="Times New Roman" panose="02020603050405020304" pitchFamily="18" charset="0"/>
                <a:cs typeface="Times New Roman" panose="02020603050405020304" pitchFamily="18" charset="0"/>
              </a:rPr>
              <a:t>6. </a:t>
            </a:r>
            <a:r>
              <a:rPr lang="uk-UA" sz="2400" cap="none" dirty="0">
                <a:solidFill>
                  <a:schemeClr val="bg1"/>
                </a:solidFill>
                <a:latin typeface="Times New Roman" panose="02020603050405020304" pitchFamily="18" charset="0"/>
                <a:cs typeface="Times New Roman" panose="02020603050405020304" pitchFamily="18" charset="0"/>
              </a:rPr>
              <a:t>Додатки для сну: ТОП-5, перевірених на ділі [</a:t>
            </a:r>
            <a:r>
              <a:rPr lang="uk-UA" sz="2400" cap="none" dirty="0" err="1">
                <a:solidFill>
                  <a:schemeClr val="bg1"/>
                </a:solidFill>
                <a:latin typeface="Times New Roman" panose="02020603050405020304" pitchFamily="18" charset="0"/>
                <a:cs typeface="Times New Roman" panose="02020603050405020304" pitchFamily="18" charset="0"/>
              </a:rPr>
              <a:t>Электронный</a:t>
            </a:r>
            <a:r>
              <a:rPr lang="uk-UA" sz="2400" cap="none" dirty="0">
                <a:solidFill>
                  <a:schemeClr val="bg1"/>
                </a:solidFill>
                <a:latin typeface="Times New Roman" panose="02020603050405020304" pitchFamily="18" charset="0"/>
                <a:cs typeface="Times New Roman" panose="02020603050405020304" pitchFamily="18" charset="0"/>
              </a:rPr>
              <a:t> </a:t>
            </a:r>
            <a:r>
              <a:rPr lang="uk-UA" sz="2400" cap="none" dirty="0" err="1">
                <a:solidFill>
                  <a:schemeClr val="bg1"/>
                </a:solidFill>
                <a:latin typeface="Times New Roman" panose="02020603050405020304" pitchFamily="18" charset="0"/>
                <a:cs typeface="Times New Roman" panose="02020603050405020304" pitchFamily="18" charset="0"/>
              </a:rPr>
              <a:t>рексурс</a:t>
            </a:r>
            <a:r>
              <a:rPr lang="uk-UA" sz="2400" cap="none" dirty="0">
                <a:solidFill>
                  <a:schemeClr val="bg1"/>
                </a:solidFill>
                <a:latin typeface="Times New Roman" panose="02020603050405020304" pitchFamily="18" charset="0"/>
                <a:cs typeface="Times New Roman" panose="02020603050405020304" pitchFamily="18" charset="0"/>
              </a:rPr>
              <a:t>].–Режим </a:t>
            </a:r>
            <a:r>
              <a:rPr lang="uk-UA" sz="2400" cap="none" dirty="0" err="1">
                <a:solidFill>
                  <a:schemeClr val="bg1"/>
                </a:solidFill>
                <a:latin typeface="Times New Roman" panose="02020603050405020304" pitchFamily="18" charset="0"/>
                <a:cs typeface="Times New Roman" panose="02020603050405020304" pitchFamily="18" charset="0"/>
              </a:rPr>
              <a:t>доступа</a:t>
            </a:r>
            <a:r>
              <a:rPr lang="uk-UA" sz="2400" cap="none" dirty="0">
                <a:solidFill>
                  <a:schemeClr val="bg1"/>
                </a:solidFill>
                <a:latin typeface="Times New Roman" panose="02020603050405020304" pitchFamily="18" charset="0"/>
                <a:cs typeface="Times New Roman" panose="02020603050405020304" pitchFamily="18" charset="0"/>
              </a:rPr>
              <a:t> :  </a:t>
            </a:r>
            <a:r>
              <a:rPr lang="en-GB" sz="2400" cap="none" dirty="0">
                <a:solidFill>
                  <a:schemeClr val="bg1"/>
                </a:solidFill>
                <a:latin typeface="Times New Roman" panose="02020603050405020304" pitchFamily="18" charset="0"/>
                <a:cs typeface="Times New Roman" panose="02020603050405020304" pitchFamily="18" charset="0"/>
              </a:rPr>
              <a:t>https://www.moyo.ua/ua/news/prilozheniya_dlya_sna_top-5_proverennykh_v_dele.html</a:t>
            </a:r>
          </a:p>
          <a:p>
            <a:r>
              <a:rPr lang="en-GB" sz="2400" b="1" cap="none" dirty="0">
                <a:solidFill>
                  <a:schemeClr val="bg1"/>
                </a:solidFill>
                <a:latin typeface="Times New Roman" panose="02020603050405020304" pitchFamily="18" charset="0"/>
                <a:cs typeface="Times New Roman" panose="02020603050405020304" pitchFamily="18" charset="0"/>
              </a:rPr>
              <a:t>7. </a:t>
            </a:r>
            <a:r>
              <a:rPr lang="uk-UA" sz="2400" cap="none" dirty="0">
                <a:solidFill>
                  <a:schemeClr val="bg1"/>
                </a:solidFill>
                <a:latin typeface="Times New Roman" panose="02020603050405020304" pitchFamily="18" charset="0"/>
                <a:cs typeface="Times New Roman" panose="02020603050405020304" pitchFamily="18" charset="0"/>
              </a:rPr>
              <a:t>Світлові будильники </a:t>
            </a:r>
            <a:r>
              <a:rPr lang="en-GB" sz="2400" cap="none" dirty="0">
                <a:solidFill>
                  <a:schemeClr val="bg1"/>
                </a:solidFill>
                <a:latin typeface="Times New Roman" panose="02020603050405020304" pitchFamily="18" charset="0"/>
                <a:cs typeface="Times New Roman" panose="02020603050405020304" pitchFamily="18" charset="0"/>
              </a:rPr>
              <a:t>Philips Wake-up Light – </a:t>
            </a:r>
            <a:r>
              <a:rPr lang="uk-UA" sz="2400" cap="none" dirty="0">
                <a:solidFill>
                  <a:schemeClr val="bg1"/>
                </a:solidFill>
                <a:latin typeface="Times New Roman" panose="02020603050405020304" pitchFamily="18" charset="0"/>
                <a:cs typeface="Times New Roman" panose="02020603050405020304" pitchFamily="18" charset="0"/>
              </a:rPr>
              <a:t>огляд моделей [</a:t>
            </a:r>
            <a:r>
              <a:rPr lang="uk-UA" sz="2400" cap="none" dirty="0" err="1">
                <a:solidFill>
                  <a:schemeClr val="bg1"/>
                </a:solidFill>
                <a:latin typeface="Times New Roman" panose="02020603050405020304" pitchFamily="18" charset="0"/>
                <a:cs typeface="Times New Roman" panose="02020603050405020304" pitchFamily="18" charset="0"/>
              </a:rPr>
              <a:t>Электронный</a:t>
            </a:r>
            <a:r>
              <a:rPr lang="uk-UA" sz="2400" cap="none" dirty="0">
                <a:solidFill>
                  <a:schemeClr val="bg1"/>
                </a:solidFill>
                <a:latin typeface="Times New Roman" panose="02020603050405020304" pitchFamily="18" charset="0"/>
                <a:cs typeface="Times New Roman" panose="02020603050405020304" pitchFamily="18" charset="0"/>
              </a:rPr>
              <a:t> </a:t>
            </a:r>
            <a:r>
              <a:rPr lang="uk-UA" sz="2400" cap="none" dirty="0" err="1">
                <a:solidFill>
                  <a:schemeClr val="bg1"/>
                </a:solidFill>
                <a:latin typeface="Times New Roman" panose="02020603050405020304" pitchFamily="18" charset="0"/>
                <a:cs typeface="Times New Roman" panose="02020603050405020304" pitchFamily="18" charset="0"/>
              </a:rPr>
              <a:t>рексурс</a:t>
            </a:r>
            <a:r>
              <a:rPr lang="uk-UA" sz="2400" cap="none" dirty="0">
                <a:solidFill>
                  <a:schemeClr val="bg1"/>
                </a:solidFill>
                <a:latin typeface="Times New Roman" panose="02020603050405020304" pitchFamily="18" charset="0"/>
                <a:cs typeface="Times New Roman" panose="02020603050405020304" pitchFamily="18" charset="0"/>
              </a:rPr>
              <a:t>].–Режим </a:t>
            </a:r>
            <a:r>
              <a:rPr lang="uk-UA" sz="2400" cap="none" dirty="0" err="1">
                <a:solidFill>
                  <a:schemeClr val="bg1"/>
                </a:solidFill>
                <a:latin typeface="Times New Roman" panose="02020603050405020304" pitchFamily="18" charset="0"/>
                <a:cs typeface="Times New Roman" panose="02020603050405020304" pitchFamily="18" charset="0"/>
              </a:rPr>
              <a:t>доступа</a:t>
            </a:r>
            <a:r>
              <a:rPr lang="uk-UA" sz="2400" cap="none" dirty="0">
                <a:solidFill>
                  <a:schemeClr val="bg1"/>
                </a:solidFill>
                <a:latin typeface="Times New Roman" panose="02020603050405020304" pitchFamily="18" charset="0"/>
                <a:cs typeface="Times New Roman" panose="02020603050405020304" pitchFamily="18" charset="0"/>
              </a:rPr>
              <a:t> :  </a:t>
            </a:r>
            <a:r>
              <a:rPr lang="en-GB" sz="2400" cap="none" dirty="0">
                <a:solidFill>
                  <a:schemeClr val="bg1"/>
                </a:solidFill>
                <a:latin typeface="Times New Roman" panose="02020603050405020304" pitchFamily="18" charset="0"/>
                <a:cs typeface="Times New Roman" panose="02020603050405020304" pitchFamily="18" charset="0"/>
              </a:rPr>
              <a:t>https://blog.smart-gadget.club/uk/svitlovyi-budilniki-philips-wake-up-light/</a:t>
            </a:r>
          </a:p>
          <a:p>
            <a:r>
              <a:rPr lang="en-GB" sz="2400" b="1" cap="none" dirty="0">
                <a:solidFill>
                  <a:schemeClr val="bg1"/>
                </a:solidFill>
                <a:latin typeface="Times New Roman" panose="02020603050405020304" pitchFamily="18" charset="0"/>
                <a:cs typeface="Times New Roman" panose="02020603050405020304" pitchFamily="18" charset="0"/>
              </a:rPr>
              <a:t>8. </a:t>
            </a:r>
            <a:r>
              <a:rPr lang="uk-UA" sz="2400" cap="none" dirty="0">
                <a:solidFill>
                  <a:schemeClr val="bg1"/>
                </a:solidFill>
                <a:latin typeface="Times New Roman" panose="02020603050405020304" pitchFamily="18" charset="0"/>
                <a:cs typeface="Times New Roman" panose="02020603050405020304" pitchFamily="18" charset="0"/>
              </a:rPr>
              <a:t>Світловий будильник, імітує світанок сонця - огляд моделей з описом функцій, фото і вартістю [</a:t>
            </a:r>
            <a:r>
              <a:rPr lang="uk-UA" sz="2400" cap="none" dirty="0" err="1">
                <a:solidFill>
                  <a:schemeClr val="bg1"/>
                </a:solidFill>
                <a:latin typeface="Times New Roman" panose="02020603050405020304" pitchFamily="18" charset="0"/>
                <a:cs typeface="Times New Roman" panose="02020603050405020304" pitchFamily="18" charset="0"/>
              </a:rPr>
              <a:t>Электронный</a:t>
            </a:r>
            <a:r>
              <a:rPr lang="uk-UA" sz="2400" cap="none" dirty="0">
                <a:solidFill>
                  <a:schemeClr val="bg1"/>
                </a:solidFill>
                <a:latin typeface="Times New Roman" panose="02020603050405020304" pitchFamily="18" charset="0"/>
                <a:cs typeface="Times New Roman" panose="02020603050405020304" pitchFamily="18" charset="0"/>
              </a:rPr>
              <a:t> </a:t>
            </a:r>
            <a:r>
              <a:rPr lang="uk-UA" sz="2400" cap="none" dirty="0" err="1">
                <a:solidFill>
                  <a:schemeClr val="bg1"/>
                </a:solidFill>
                <a:latin typeface="Times New Roman" panose="02020603050405020304" pitchFamily="18" charset="0"/>
                <a:cs typeface="Times New Roman" panose="02020603050405020304" pitchFamily="18" charset="0"/>
              </a:rPr>
              <a:t>рексурс</a:t>
            </a:r>
            <a:r>
              <a:rPr lang="uk-UA" sz="2400" cap="none" dirty="0">
                <a:solidFill>
                  <a:schemeClr val="bg1"/>
                </a:solidFill>
                <a:latin typeface="Times New Roman" panose="02020603050405020304" pitchFamily="18" charset="0"/>
                <a:cs typeface="Times New Roman" panose="02020603050405020304" pitchFamily="18" charset="0"/>
              </a:rPr>
              <a:t>].–Режим </a:t>
            </a:r>
            <a:r>
              <a:rPr lang="uk-UA" sz="2400" cap="none" dirty="0" err="1">
                <a:solidFill>
                  <a:schemeClr val="bg1"/>
                </a:solidFill>
                <a:latin typeface="Times New Roman" panose="02020603050405020304" pitchFamily="18" charset="0"/>
                <a:cs typeface="Times New Roman" panose="02020603050405020304" pitchFamily="18" charset="0"/>
              </a:rPr>
              <a:t>доступа</a:t>
            </a:r>
            <a:r>
              <a:rPr lang="uk-UA" sz="2400" cap="none" dirty="0">
                <a:solidFill>
                  <a:schemeClr val="bg1"/>
                </a:solidFill>
                <a:latin typeface="Times New Roman" panose="02020603050405020304" pitchFamily="18" charset="0"/>
                <a:cs typeface="Times New Roman" panose="02020603050405020304" pitchFamily="18" charset="0"/>
              </a:rPr>
              <a:t> : </a:t>
            </a:r>
            <a:r>
              <a:rPr lang="en-GB" sz="2400" cap="none" dirty="0">
                <a:solidFill>
                  <a:schemeClr val="bg1"/>
                </a:solidFill>
                <a:latin typeface="Times New Roman" panose="02020603050405020304" pitchFamily="18" charset="0"/>
                <a:cs typeface="Times New Roman" panose="02020603050405020304" pitchFamily="18" charset="0"/>
              </a:rPr>
              <a:t>http://paralleli.if.ua/12343-svitloviy-budilnik-yak-vibrati-nezvichaynu-model-po-virobniku-ta-tsinoyu.html</a:t>
            </a:r>
          </a:p>
        </p:txBody>
      </p:sp>
    </p:spTree>
    <p:extLst>
      <p:ext uri="{BB962C8B-B14F-4D97-AF65-F5344CB8AC3E}">
        <p14:creationId xmlns:p14="http://schemas.microsoft.com/office/powerpoint/2010/main" val="3794933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1284" y="0"/>
            <a:ext cx="10127558" cy="1222408"/>
          </a:xfrm>
        </p:spPr>
        <p:txBody>
          <a:bodyPr/>
          <a:lstStyle/>
          <a:p>
            <a:pPr algn="ctr"/>
            <a:r>
              <a:rPr lang="uk-UA" dirty="0">
                <a:solidFill>
                  <a:schemeClr val="bg1"/>
                </a:solidFill>
              </a:rPr>
              <a:t>ПРОБЛЕМА та ідея її подолання</a:t>
            </a:r>
            <a:endParaRPr lang="en-US" dirty="0">
              <a:solidFill>
                <a:schemeClr val="bg1"/>
              </a:solidFill>
            </a:endParaRPr>
          </a:p>
        </p:txBody>
      </p:sp>
      <p:sp>
        <p:nvSpPr>
          <p:cNvPr id="8" name="Заголовок 1"/>
          <p:cNvSpPr txBox="1">
            <a:spLocks/>
          </p:cNvSpPr>
          <p:nvPr/>
        </p:nvSpPr>
        <p:spPr>
          <a:xfrm>
            <a:off x="1251284" y="1066799"/>
            <a:ext cx="9357693" cy="12224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uk-UA" sz="2400" cap="none" dirty="0">
                <a:solidFill>
                  <a:schemeClr val="bg1"/>
                </a:solidFill>
                <a:latin typeface="Times New Roman" panose="02020603050405020304" pitchFamily="18" charset="0"/>
                <a:cs typeface="Times New Roman" panose="02020603050405020304" pitchFamily="18" charset="0"/>
              </a:rPr>
              <a:t>ПРОБЛЕМА: процес пробудження людини від сну не враховує фази сну людини, що призводить до зменшення якості життя, дискомфорту та небезпеки для здоров’я людини </a:t>
            </a:r>
            <a:r>
              <a:rPr lang="en-US" sz="2400" cap="none" dirty="0">
                <a:solidFill>
                  <a:schemeClr val="bg1"/>
                </a:solidFill>
                <a:latin typeface="Times New Roman" panose="02020603050405020304" pitchFamily="18" charset="0"/>
                <a:cs typeface="Times New Roman" panose="02020603050405020304" pitchFamily="18" charset="0"/>
              </a:rPr>
              <a:t> </a:t>
            </a:r>
            <a:r>
              <a:rPr lang="uk-UA" sz="2400" cap="none" dirty="0">
                <a:solidFill>
                  <a:schemeClr val="bg1"/>
                </a:solidFill>
                <a:latin typeface="Times New Roman" panose="02020603050405020304" pitchFamily="18" charset="0"/>
                <a:cs typeface="Times New Roman" panose="02020603050405020304" pitchFamily="18" charset="0"/>
              </a:rPr>
              <a:t> </a:t>
            </a:r>
            <a:endParaRPr lang="en-US" sz="2400" cap="none" dirty="0">
              <a:solidFill>
                <a:schemeClr val="bg1"/>
              </a:solidFill>
              <a:latin typeface="Times New Roman" panose="02020603050405020304" pitchFamily="18" charset="0"/>
              <a:cs typeface="Times New Roman" panose="02020603050405020304" pitchFamily="18" charset="0"/>
            </a:endParaRPr>
          </a:p>
        </p:txBody>
      </p:sp>
      <p:sp>
        <p:nvSpPr>
          <p:cNvPr id="14" name="Заголовок 1"/>
          <p:cNvSpPr txBox="1">
            <a:spLocks/>
          </p:cNvSpPr>
          <p:nvPr/>
        </p:nvSpPr>
        <p:spPr>
          <a:xfrm>
            <a:off x="1251284" y="2439900"/>
            <a:ext cx="9846207" cy="1432614"/>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uk-UA" sz="2400" cap="none" dirty="0">
                <a:solidFill>
                  <a:schemeClr val="bg1"/>
                </a:solidFill>
                <a:latin typeface="Times New Roman" panose="02020603050405020304" pitchFamily="18" charset="0"/>
                <a:cs typeface="Times New Roman" panose="02020603050405020304" pitchFamily="18" charset="0"/>
              </a:rPr>
              <a:t>ІДЕЯ: розробка електронного пристрою – будильника, що враховує фази сну людини з метою збільшити кількість днів, коли пробудження від сну випадає на фазу швидкого сну, з МЕТОЮ отримання більш природного циклу зміни сну та бадьорості та забезпечує краще самопочуття людини в першій половині дня.</a:t>
            </a:r>
            <a:endParaRPr lang="en-US" sz="2400" cap="none" dirty="0">
              <a:solidFill>
                <a:schemeClr val="bg1"/>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225C2517-E6CA-E80A-1600-B886EF70456C}"/>
              </a:ext>
            </a:extLst>
          </p:cNvPr>
          <p:cNvPicPr>
            <a:picLocks noChangeAspect="1"/>
          </p:cNvPicPr>
          <p:nvPr/>
        </p:nvPicPr>
        <p:blipFill>
          <a:blip r:embed="rId2"/>
          <a:stretch>
            <a:fillRect/>
          </a:stretch>
        </p:blipFill>
        <p:spPr>
          <a:xfrm>
            <a:off x="8143905" y="5090007"/>
            <a:ext cx="4048095" cy="1767993"/>
          </a:xfrm>
          <a:prstGeom prst="rect">
            <a:avLst/>
          </a:prstGeom>
        </p:spPr>
      </p:pic>
      <p:sp>
        <p:nvSpPr>
          <p:cNvPr id="6" name="Заголовок 1">
            <a:extLst>
              <a:ext uri="{FF2B5EF4-FFF2-40B4-BE49-F238E27FC236}">
                <a16:creationId xmlns:a16="http://schemas.microsoft.com/office/drawing/2014/main" id="{B12D0ECB-F97B-36C3-1133-11A7C9613510}"/>
              </a:ext>
            </a:extLst>
          </p:cNvPr>
          <p:cNvSpPr txBox="1">
            <a:spLocks/>
          </p:cNvSpPr>
          <p:nvPr/>
        </p:nvSpPr>
        <p:spPr>
          <a:xfrm>
            <a:off x="1251284" y="4023206"/>
            <a:ext cx="9846207" cy="202430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uk-UA" sz="2400" cap="none" dirty="0">
                <a:solidFill>
                  <a:schemeClr val="bg1"/>
                </a:solidFill>
                <a:latin typeface="Times New Roman" panose="02020603050405020304" pitchFamily="18" charset="0"/>
                <a:cs typeface="Times New Roman" panose="02020603050405020304" pitchFamily="18" charset="0"/>
              </a:rPr>
              <a:t>ОСНОВНІ ЗАВДАННЯ роботи: </a:t>
            </a:r>
          </a:p>
          <a:p>
            <a:pPr marL="457200" indent="-457200">
              <a:buAutoNum type="arabicPeriod"/>
            </a:pPr>
            <a:r>
              <a:rPr lang="uk-UA" sz="2400" cap="none" dirty="0">
                <a:solidFill>
                  <a:schemeClr val="bg1"/>
                </a:solidFill>
                <a:latin typeface="Times New Roman" panose="02020603050405020304" pitchFamily="18" charset="0"/>
                <a:cs typeface="Times New Roman" panose="02020603050405020304" pitchFamily="18" charset="0"/>
              </a:rPr>
              <a:t>Проаналізувати структуру сну людини та визначити вплив фаз сну на самопочуття та </a:t>
            </a:r>
            <a:r>
              <a:rPr lang="uk-UA" sz="2400" cap="none" dirty="0" err="1">
                <a:solidFill>
                  <a:schemeClr val="bg1"/>
                </a:solidFill>
                <a:latin typeface="Times New Roman" panose="02020603050405020304" pitchFamily="18" charset="0"/>
                <a:cs typeface="Times New Roman" panose="02020603050405020304" pitchFamily="18" charset="0"/>
              </a:rPr>
              <a:t>роботоздатність</a:t>
            </a:r>
            <a:r>
              <a:rPr lang="uk-UA" sz="2400" cap="none" dirty="0">
                <a:solidFill>
                  <a:schemeClr val="bg1"/>
                </a:solidFill>
                <a:latin typeface="Times New Roman" panose="02020603050405020304" pitchFamily="18" charset="0"/>
                <a:cs typeface="Times New Roman" panose="02020603050405020304" pitchFamily="18" charset="0"/>
              </a:rPr>
              <a:t> в першій половині дня.</a:t>
            </a:r>
          </a:p>
          <a:p>
            <a:pPr marL="457200" indent="-457200">
              <a:buAutoNum type="arabicPeriod"/>
            </a:pPr>
            <a:r>
              <a:rPr lang="uk-UA" sz="2400" cap="none" dirty="0">
                <a:solidFill>
                  <a:schemeClr val="bg1"/>
                </a:solidFill>
                <a:latin typeface="Times New Roman" panose="02020603050405020304" pitchFamily="18" charset="0"/>
                <a:cs typeface="Times New Roman" panose="02020603050405020304" pitchFamily="18" charset="0"/>
              </a:rPr>
              <a:t>Проаналізувати існуючі методи та засоби використання знань про структуру сну та визначити найефективніший метод вирішення поставленої проблеми.</a:t>
            </a:r>
          </a:p>
          <a:p>
            <a:pPr marL="457200" indent="-457200">
              <a:buAutoNum type="arabicPeriod"/>
            </a:pPr>
            <a:r>
              <a:rPr lang="uk-UA" sz="2400" cap="none" dirty="0">
                <a:solidFill>
                  <a:schemeClr val="bg1"/>
                </a:solidFill>
                <a:latin typeface="Times New Roman" panose="02020603050405020304" pitchFamily="18" charset="0"/>
                <a:cs typeface="Times New Roman" panose="02020603050405020304" pitchFamily="18" charset="0"/>
              </a:rPr>
              <a:t> Визначити основні функції, структуру та розробити електронний пристрій для пробудження з урахуванням фаз сну.</a:t>
            </a:r>
            <a:endParaRPr lang="en-US" sz="2400" cap="none"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2923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1284" y="0"/>
            <a:ext cx="10127558" cy="1222408"/>
          </a:xfrm>
        </p:spPr>
        <p:txBody>
          <a:bodyPr/>
          <a:lstStyle/>
          <a:p>
            <a:pPr algn="ctr"/>
            <a:r>
              <a:rPr lang="uk-UA" dirty="0">
                <a:solidFill>
                  <a:schemeClr val="bg1"/>
                </a:solidFill>
              </a:rPr>
              <a:t>Структура сну</a:t>
            </a:r>
            <a:endParaRPr lang="en-US" dirty="0">
              <a:solidFill>
                <a:schemeClr val="bg1"/>
              </a:solidFill>
            </a:endParaRPr>
          </a:p>
        </p:txBody>
      </p:sp>
      <p:pic>
        <p:nvPicPr>
          <p:cNvPr id="5" name="Рисунок 4">
            <a:extLst>
              <a:ext uri="{FF2B5EF4-FFF2-40B4-BE49-F238E27FC236}">
                <a16:creationId xmlns:a16="http://schemas.microsoft.com/office/drawing/2014/main" id="{225C2517-E6CA-E80A-1600-B886EF70456C}"/>
              </a:ext>
            </a:extLst>
          </p:cNvPr>
          <p:cNvPicPr>
            <a:picLocks noChangeAspect="1"/>
          </p:cNvPicPr>
          <p:nvPr/>
        </p:nvPicPr>
        <p:blipFill>
          <a:blip r:embed="rId2"/>
          <a:stretch>
            <a:fillRect/>
          </a:stretch>
        </p:blipFill>
        <p:spPr>
          <a:xfrm>
            <a:off x="8143905" y="5090007"/>
            <a:ext cx="4048095" cy="1767993"/>
          </a:xfrm>
          <a:prstGeom prst="rect">
            <a:avLst/>
          </a:prstGeom>
        </p:spPr>
      </p:pic>
      <p:sp>
        <p:nvSpPr>
          <p:cNvPr id="6" name="Заголовок 1">
            <a:extLst>
              <a:ext uri="{FF2B5EF4-FFF2-40B4-BE49-F238E27FC236}">
                <a16:creationId xmlns:a16="http://schemas.microsoft.com/office/drawing/2014/main" id="{B12D0ECB-F97B-36C3-1133-11A7C9613510}"/>
              </a:ext>
            </a:extLst>
          </p:cNvPr>
          <p:cNvSpPr txBox="1">
            <a:spLocks/>
          </p:cNvSpPr>
          <p:nvPr/>
        </p:nvSpPr>
        <p:spPr>
          <a:xfrm>
            <a:off x="8272491" y="950191"/>
            <a:ext cx="3604317" cy="4369954"/>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uk-UA" sz="2400" cap="none" dirty="0">
                <a:solidFill>
                  <a:schemeClr val="bg1"/>
                </a:solidFill>
                <a:latin typeface="Times New Roman" panose="02020603050405020304" pitchFamily="18" charset="0"/>
                <a:cs typeface="Times New Roman" panose="02020603050405020304" pitchFamily="18" charset="0"/>
              </a:rPr>
              <a:t>Стадії сну: </a:t>
            </a:r>
          </a:p>
          <a:p>
            <a:pPr marL="457200" indent="-457200">
              <a:buAutoNum type="arabicPeriod"/>
            </a:pPr>
            <a:r>
              <a:rPr lang="uk-UA" sz="2400" cap="none" dirty="0">
                <a:solidFill>
                  <a:schemeClr val="bg1"/>
                </a:solidFill>
                <a:latin typeface="Times New Roman" panose="02020603050405020304" pitchFamily="18" charset="0"/>
                <a:cs typeface="Times New Roman" panose="02020603050405020304" pitchFamily="18" charset="0"/>
              </a:rPr>
              <a:t>Перша.  Дрімота з напівсонними мріями.</a:t>
            </a:r>
          </a:p>
          <a:p>
            <a:pPr marL="457200" indent="-457200">
              <a:buAutoNum type="arabicPeriod"/>
            </a:pPr>
            <a:r>
              <a:rPr lang="uk-UA" sz="2400" cap="none" dirty="0">
                <a:solidFill>
                  <a:schemeClr val="bg1"/>
                </a:solidFill>
                <a:latin typeface="Times New Roman" panose="02020603050405020304" pitchFamily="18" charset="0"/>
                <a:cs typeface="Times New Roman" panose="02020603050405020304" pitchFamily="18" charset="0"/>
              </a:rPr>
              <a:t>Друга. Неглибокий або легкий, сон. Зниження м'язової активності, серцевого ритму, температури тіла. Очі нерухомі.</a:t>
            </a:r>
          </a:p>
          <a:p>
            <a:pPr marL="457200" indent="-457200">
              <a:buAutoNum type="arabicPeriod"/>
            </a:pPr>
            <a:r>
              <a:rPr lang="uk-UA" sz="2400" cap="none" dirty="0">
                <a:solidFill>
                  <a:schemeClr val="bg1"/>
                </a:solidFill>
                <a:latin typeface="Times New Roman" panose="02020603050405020304" pitchFamily="18" charset="0"/>
                <a:cs typeface="Times New Roman" panose="02020603050405020304" pitchFamily="18" charset="0"/>
              </a:rPr>
              <a:t>Третя. Повільний сон.</a:t>
            </a:r>
          </a:p>
          <a:p>
            <a:pPr marL="457200" indent="-457200">
              <a:buAutoNum type="arabicPeriod"/>
            </a:pPr>
            <a:r>
              <a:rPr lang="uk-UA" sz="2400" cap="none" dirty="0">
                <a:solidFill>
                  <a:schemeClr val="bg1"/>
                </a:solidFill>
                <a:latin typeface="Times New Roman" panose="02020603050405020304" pitchFamily="18" charset="0"/>
                <a:cs typeface="Times New Roman" panose="02020603050405020304" pitchFamily="18" charset="0"/>
              </a:rPr>
              <a:t>Четверта. Найглибший повільний сон.</a:t>
            </a:r>
          </a:p>
          <a:p>
            <a:r>
              <a:rPr lang="uk-UA" sz="2400" cap="none" dirty="0">
                <a:solidFill>
                  <a:schemeClr val="bg1"/>
                </a:solidFill>
                <a:latin typeface="Times New Roman" panose="02020603050405020304" pitchFamily="18" charset="0"/>
                <a:cs typeface="Times New Roman" panose="02020603050405020304" pitchFamily="18" charset="0"/>
              </a:rPr>
              <a:t>Загальна тривалість1-4 фаз сягає 80-90 хвилин</a:t>
            </a:r>
          </a:p>
          <a:p>
            <a:endParaRPr lang="en-US" sz="2400" cap="none" dirty="0">
              <a:solidFill>
                <a:schemeClr val="bg1"/>
              </a:solidFill>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CE54A5AA-84AA-18B3-58AB-49C920B1E445}"/>
              </a:ext>
            </a:extLst>
          </p:cNvPr>
          <p:cNvPicPr>
            <a:picLocks noChangeAspect="1"/>
          </p:cNvPicPr>
          <p:nvPr/>
        </p:nvPicPr>
        <p:blipFill>
          <a:blip r:embed="rId3"/>
          <a:stretch>
            <a:fillRect/>
          </a:stretch>
        </p:blipFill>
        <p:spPr>
          <a:xfrm>
            <a:off x="584557" y="752553"/>
            <a:ext cx="7374879" cy="4141565"/>
          </a:xfrm>
          <a:prstGeom prst="rect">
            <a:avLst/>
          </a:prstGeom>
        </p:spPr>
      </p:pic>
      <p:sp>
        <p:nvSpPr>
          <p:cNvPr id="7" name="Заголовок 1">
            <a:extLst>
              <a:ext uri="{FF2B5EF4-FFF2-40B4-BE49-F238E27FC236}">
                <a16:creationId xmlns:a16="http://schemas.microsoft.com/office/drawing/2014/main" id="{1A9F2889-C692-60CF-B196-EA8732A7204F}"/>
              </a:ext>
            </a:extLst>
          </p:cNvPr>
          <p:cNvSpPr txBox="1">
            <a:spLocks/>
          </p:cNvSpPr>
          <p:nvPr/>
        </p:nvSpPr>
        <p:spPr>
          <a:xfrm>
            <a:off x="1251284" y="4744221"/>
            <a:ext cx="9092046" cy="17679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endParaRPr lang="en-US" sz="2400" cap="none" dirty="0">
              <a:solidFill>
                <a:schemeClr val="bg1"/>
              </a:solidFill>
              <a:latin typeface="Times New Roman" panose="02020603050405020304" pitchFamily="18" charset="0"/>
              <a:cs typeface="Times New Roman" panose="02020603050405020304" pitchFamily="18" charset="0"/>
            </a:endParaRPr>
          </a:p>
        </p:txBody>
      </p:sp>
      <p:sp>
        <p:nvSpPr>
          <p:cNvPr id="11" name="Заголовок 1">
            <a:extLst>
              <a:ext uri="{FF2B5EF4-FFF2-40B4-BE49-F238E27FC236}">
                <a16:creationId xmlns:a16="http://schemas.microsoft.com/office/drawing/2014/main" id="{71F77E27-26BC-D349-0394-1C8F951FC53C}"/>
              </a:ext>
            </a:extLst>
          </p:cNvPr>
          <p:cNvSpPr txBox="1">
            <a:spLocks/>
          </p:cNvSpPr>
          <p:nvPr/>
        </p:nvSpPr>
        <p:spPr>
          <a:xfrm>
            <a:off x="1251284" y="5090007"/>
            <a:ext cx="10625523" cy="1609339"/>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ru-RU" sz="2400" cap="none" dirty="0">
                <a:solidFill>
                  <a:schemeClr val="bg1"/>
                </a:solidFill>
                <a:latin typeface="Times New Roman" panose="02020603050405020304" pitchFamily="18" charset="0"/>
                <a:cs typeface="Times New Roman" panose="02020603050405020304" pitchFamily="18" charset="0"/>
              </a:rPr>
              <a:t>5. </a:t>
            </a:r>
            <a:r>
              <a:rPr lang="ru-RU" sz="2400" cap="none" dirty="0" err="1">
                <a:solidFill>
                  <a:schemeClr val="bg1"/>
                </a:solidFill>
                <a:latin typeface="Times New Roman" panose="02020603050405020304" pitchFamily="18" charset="0"/>
                <a:cs typeface="Times New Roman" panose="02020603050405020304" pitchFamily="18" charset="0"/>
              </a:rPr>
              <a:t>П’ята</a:t>
            </a:r>
            <a:r>
              <a:rPr lang="ru-RU" sz="2400" cap="none" dirty="0">
                <a:solidFill>
                  <a:schemeClr val="bg1"/>
                </a:solidFill>
                <a:latin typeface="Times New Roman" panose="02020603050405020304" pitchFamily="18" charset="0"/>
                <a:cs typeface="Times New Roman" panose="02020603050405020304" pitchFamily="18" charset="0"/>
              </a:rPr>
              <a:t>. </a:t>
            </a:r>
            <a:r>
              <a:rPr lang="ru-RU" sz="2400" cap="none" dirty="0" err="1">
                <a:solidFill>
                  <a:schemeClr val="bg1"/>
                </a:solidFill>
                <a:latin typeface="Times New Roman" panose="02020603050405020304" pitchFamily="18" charset="0"/>
                <a:cs typeface="Times New Roman" panose="02020603050405020304" pitchFamily="18" charset="0"/>
              </a:rPr>
              <a:t>Швидкий</a:t>
            </a:r>
            <a:r>
              <a:rPr lang="ru-RU" sz="2400" cap="none" dirty="0">
                <a:solidFill>
                  <a:schemeClr val="bg1"/>
                </a:solidFill>
                <a:latin typeface="Times New Roman" panose="02020603050405020304" pitchFamily="18" charset="0"/>
                <a:cs typeface="Times New Roman" panose="02020603050405020304" pitchFamily="18" charset="0"/>
              </a:rPr>
              <a:t> сон (</a:t>
            </a:r>
            <a:r>
              <a:rPr lang="ru-RU" sz="2400" cap="none" dirty="0" err="1">
                <a:solidFill>
                  <a:schemeClr val="bg1"/>
                </a:solidFill>
                <a:latin typeface="Times New Roman" panose="02020603050405020304" pitchFamily="18" charset="0"/>
                <a:cs typeface="Times New Roman" panose="02020603050405020304" pitchFamily="18" charset="0"/>
              </a:rPr>
              <a:t>швидкохвильовий</a:t>
            </a:r>
            <a:r>
              <a:rPr lang="ru-RU" sz="2400" cap="none" dirty="0">
                <a:solidFill>
                  <a:schemeClr val="bg1"/>
                </a:solidFill>
                <a:latin typeface="Times New Roman" panose="02020603050405020304" pitchFamily="18" charset="0"/>
                <a:cs typeface="Times New Roman" panose="02020603050405020304" pitchFamily="18" charset="0"/>
              </a:rPr>
              <a:t> сон, </a:t>
            </a:r>
            <a:r>
              <a:rPr lang="ru-RU" sz="2400" cap="none" dirty="0" err="1">
                <a:solidFill>
                  <a:schemeClr val="bg1"/>
                </a:solidFill>
                <a:latin typeface="Times New Roman" panose="02020603050405020304" pitchFamily="18" charset="0"/>
                <a:cs typeface="Times New Roman" panose="02020603050405020304" pitchFamily="18" charset="0"/>
              </a:rPr>
              <a:t>парадоксальний</a:t>
            </a:r>
            <a:r>
              <a:rPr lang="ru-RU" sz="2400" cap="none" dirty="0">
                <a:solidFill>
                  <a:schemeClr val="bg1"/>
                </a:solidFill>
                <a:latin typeface="Times New Roman" panose="02020603050405020304" pitchFamily="18" charset="0"/>
                <a:cs typeface="Times New Roman" panose="02020603050405020304" pitchFamily="18" charset="0"/>
              </a:rPr>
              <a:t> сон, </a:t>
            </a:r>
            <a:r>
              <a:rPr lang="ru-RU" sz="2400" cap="none" dirty="0" err="1">
                <a:solidFill>
                  <a:schemeClr val="bg1"/>
                </a:solidFill>
                <a:latin typeface="Times New Roman" panose="02020603050405020304" pitchFamily="18" charset="0"/>
                <a:cs typeface="Times New Roman" panose="02020603050405020304" pitchFamily="18" charset="0"/>
              </a:rPr>
              <a:t>стадія</a:t>
            </a:r>
            <a:r>
              <a:rPr lang="ru-RU" sz="2400" cap="none" dirty="0">
                <a:solidFill>
                  <a:schemeClr val="bg1"/>
                </a:solidFill>
                <a:latin typeface="Times New Roman" panose="02020603050405020304" pitchFamily="18" charset="0"/>
                <a:cs typeface="Times New Roman" panose="02020603050405020304" pitchFamily="18" charset="0"/>
              </a:rPr>
              <a:t> </a:t>
            </a:r>
            <a:r>
              <a:rPr lang="ru-RU" sz="2400" cap="none" dirty="0" err="1">
                <a:solidFill>
                  <a:schemeClr val="bg1"/>
                </a:solidFill>
                <a:latin typeface="Times New Roman" panose="02020603050405020304" pitchFamily="18" charset="0"/>
                <a:cs typeface="Times New Roman" panose="02020603050405020304" pitchFamily="18" charset="0"/>
              </a:rPr>
              <a:t>швидких</a:t>
            </a:r>
            <a:r>
              <a:rPr lang="ru-RU" sz="2400" cap="none" dirty="0">
                <a:solidFill>
                  <a:schemeClr val="bg1"/>
                </a:solidFill>
                <a:latin typeface="Times New Roman" panose="02020603050405020304" pitchFamily="18" charset="0"/>
                <a:cs typeface="Times New Roman" panose="02020603050405020304" pitchFamily="18" charset="0"/>
              </a:rPr>
              <a:t> </a:t>
            </a:r>
            <a:r>
              <a:rPr lang="ru-RU" sz="2400" cap="none" dirty="0" err="1">
                <a:solidFill>
                  <a:schemeClr val="bg1"/>
                </a:solidFill>
                <a:latin typeface="Times New Roman" panose="02020603050405020304" pitchFamily="18" charset="0"/>
                <a:cs typeface="Times New Roman" panose="02020603050405020304" pitchFamily="18" charset="0"/>
              </a:rPr>
              <a:t>рухів</a:t>
            </a:r>
            <a:r>
              <a:rPr lang="ru-RU" sz="2400" cap="none" dirty="0">
                <a:solidFill>
                  <a:schemeClr val="bg1"/>
                </a:solidFill>
                <a:latin typeface="Times New Roman" panose="02020603050405020304" pitchFamily="18" charset="0"/>
                <a:cs typeface="Times New Roman" panose="02020603050405020304" pitchFamily="18" charset="0"/>
              </a:rPr>
              <a:t> очей, </a:t>
            </a:r>
            <a:r>
              <a:rPr lang="ru-RU" sz="2400" cap="none" dirty="0" err="1">
                <a:solidFill>
                  <a:schemeClr val="bg1"/>
                </a:solidFill>
                <a:latin typeface="Times New Roman" panose="02020603050405020304" pitchFamily="18" charset="0"/>
                <a:cs typeface="Times New Roman" panose="02020603050405020304" pitchFamily="18" charset="0"/>
              </a:rPr>
              <a:t>або</a:t>
            </a:r>
            <a:r>
              <a:rPr lang="ru-RU" sz="2400" cap="none" dirty="0">
                <a:solidFill>
                  <a:schemeClr val="bg1"/>
                </a:solidFill>
                <a:latin typeface="Times New Roman" panose="02020603050405020304" pitchFamily="18" charset="0"/>
                <a:cs typeface="Times New Roman" panose="02020603050405020304" pitchFamily="18" charset="0"/>
              </a:rPr>
              <a:t> </a:t>
            </a:r>
            <a:r>
              <a:rPr lang="ru-RU" sz="2400" cap="none" dirty="0" err="1">
                <a:solidFill>
                  <a:schemeClr val="bg1"/>
                </a:solidFill>
                <a:latin typeface="Times New Roman" panose="02020603050405020304" pitchFamily="18" charset="0"/>
                <a:cs typeface="Times New Roman" panose="02020603050405020304" pitchFamily="18" charset="0"/>
              </a:rPr>
              <a:t>скорочено</a:t>
            </a:r>
            <a:r>
              <a:rPr lang="ru-RU" sz="2400" cap="none" dirty="0">
                <a:solidFill>
                  <a:schemeClr val="bg1"/>
                </a:solidFill>
                <a:latin typeface="Times New Roman" panose="02020603050405020304" pitchFamily="18" charset="0"/>
                <a:cs typeface="Times New Roman" panose="02020603050405020304" pitchFamily="18" charset="0"/>
              </a:rPr>
              <a:t> ШРЩ-сон, </a:t>
            </a:r>
            <a:r>
              <a:rPr lang="en-GB" sz="2400" cap="none" dirty="0">
                <a:solidFill>
                  <a:schemeClr val="bg1"/>
                </a:solidFill>
                <a:latin typeface="Times New Roman" panose="02020603050405020304" pitchFamily="18" charset="0"/>
                <a:cs typeface="Times New Roman" panose="02020603050405020304" pitchFamily="18" charset="0"/>
              </a:rPr>
              <a:t>REM-</a:t>
            </a:r>
            <a:r>
              <a:rPr lang="ru-RU" sz="2400" cap="none" dirty="0">
                <a:solidFill>
                  <a:schemeClr val="bg1"/>
                </a:solidFill>
                <a:latin typeface="Times New Roman" panose="02020603050405020304" pitchFamily="18" charset="0"/>
                <a:cs typeface="Times New Roman" panose="02020603050405020304" pitchFamily="18" charset="0"/>
              </a:rPr>
              <a:t>сон). </a:t>
            </a:r>
            <a:r>
              <a:rPr lang="ru-RU" sz="2400" cap="none" dirty="0" err="1">
                <a:solidFill>
                  <a:schemeClr val="bg1"/>
                </a:solidFill>
                <a:latin typeface="Times New Roman" panose="02020603050405020304" pitchFamily="18" charset="0"/>
                <a:cs typeface="Times New Roman" panose="02020603050405020304" pitchFamily="18" charset="0"/>
              </a:rPr>
              <a:t>Це</a:t>
            </a:r>
            <a:r>
              <a:rPr lang="ru-RU" sz="2400" cap="none" dirty="0">
                <a:solidFill>
                  <a:schemeClr val="bg1"/>
                </a:solidFill>
                <a:latin typeface="Times New Roman" panose="02020603050405020304" pitchFamily="18" charset="0"/>
                <a:cs typeface="Times New Roman" panose="02020603050405020304" pitchFamily="18" charset="0"/>
              </a:rPr>
              <a:t> — </a:t>
            </a:r>
            <a:r>
              <a:rPr lang="ru-RU" sz="2400" cap="none" dirty="0" err="1">
                <a:solidFill>
                  <a:schemeClr val="bg1"/>
                </a:solidFill>
                <a:latin typeface="Times New Roman" panose="02020603050405020304" pitchFamily="18" charset="0"/>
                <a:cs typeface="Times New Roman" panose="02020603050405020304" pitchFamily="18" charset="0"/>
              </a:rPr>
              <a:t>п'ята</a:t>
            </a:r>
            <a:r>
              <a:rPr lang="ru-RU" sz="2400" cap="none" dirty="0">
                <a:solidFill>
                  <a:schemeClr val="bg1"/>
                </a:solidFill>
                <a:latin typeface="Times New Roman" panose="02020603050405020304" pitchFamily="18" charset="0"/>
                <a:cs typeface="Times New Roman" panose="02020603050405020304" pitchFamily="18" charset="0"/>
              </a:rPr>
              <a:t> </a:t>
            </a:r>
            <a:r>
              <a:rPr lang="ru-RU" sz="2400" cap="none" dirty="0" err="1">
                <a:solidFill>
                  <a:schemeClr val="bg1"/>
                </a:solidFill>
                <a:latin typeface="Times New Roman" panose="02020603050405020304" pitchFamily="18" charset="0"/>
                <a:cs typeface="Times New Roman" panose="02020603050405020304" pitchFamily="18" charset="0"/>
              </a:rPr>
              <a:t>стадія</a:t>
            </a:r>
            <a:r>
              <a:rPr lang="ru-RU" sz="2400" cap="none" dirty="0">
                <a:solidFill>
                  <a:schemeClr val="bg1"/>
                </a:solidFill>
                <a:latin typeface="Times New Roman" panose="02020603050405020304" pitchFamily="18" charset="0"/>
                <a:cs typeface="Times New Roman" panose="02020603050405020304" pitchFamily="18" charset="0"/>
              </a:rPr>
              <a:t> сну,  яка </a:t>
            </a:r>
            <a:r>
              <a:rPr lang="ru-RU" sz="2400" cap="none" dirty="0" err="1">
                <a:solidFill>
                  <a:schemeClr val="bg1"/>
                </a:solidFill>
                <a:latin typeface="Times New Roman" panose="02020603050405020304" pitchFamily="18" charset="0"/>
                <a:cs typeface="Times New Roman" panose="02020603050405020304" pitchFamily="18" charset="0"/>
              </a:rPr>
              <a:t>була</a:t>
            </a:r>
            <a:r>
              <a:rPr lang="ru-RU" sz="2400" cap="none" dirty="0">
                <a:solidFill>
                  <a:schemeClr val="bg1"/>
                </a:solidFill>
                <a:latin typeface="Times New Roman" panose="02020603050405020304" pitchFamily="18" charset="0"/>
                <a:cs typeface="Times New Roman" panose="02020603050405020304" pitchFamily="18" charset="0"/>
              </a:rPr>
              <a:t> </a:t>
            </a:r>
            <a:r>
              <a:rPr lang="ru-RU" sz="2400" cap="none" dirty="0" err="1">
                <a:solidFill>
                  <a:schemeClr val="bg1"/>
                </a:solidFill>
                <a:latin typeface="Times New Roman" panose="02020603050405020304" pitchFamily="18" charset="0"/>
                <a:cs typeface="Times New Roman" panose="02020603050405020304" pitchFamily="18" charset="0"/>
              </a:rPr>
              <a:t>відкрита</a:t>
            </a:r>
            <a:r>
              <a:rPr lang="ru-RU" sz="2400" cap="none" dirty="0">
                <a:solidFill>
                  <a:schemeClr val="bg1"/>
                </a:solidFill>
                <a:latin typeface="Times New Roman" panose="02020603050405020304" pitchFamily="18" charset="0"/>
                <a:cs typeface="Times New Roman" panose="02020603050405020304" pitchFamily="18" charset="0"/>
              </a:rPr>
              <a:t> у 1953 </a:t>
            </a:r>
            <a:r>
              <a:rPr lang="ru-RU" sz="2400" cap="none" dirty="0" err="1">
                <a:solidFill>
                  <a:schemeClr val="bg1"/>
                </a:solidFill>
                <a:latin typeface="Times New Roman" panose="02020603050405020304" pitchFamily="18" charset="0"/>
                <a:cs typeface="Times New Roman" panose="02020603050405020304" pitchFamily="18" charset="0"/>
              </a:rPr>
              <a:t>році</a:t>
            </a:r>
            <a:r>
              <a:rPr lang="ru-RU" sz="2400" cap="none" dirty="0">
                <a:solidFill>
                  <a:schemeClr val="bg1"/>
                </a:solidFill>
                <a:latin typeface="Times New Roman" panose="02020603050405020304" pitchFamily="18" charset="0"/>
                <a:cs typeface="Times New Roman" panose="02020603050405020304" pitchFamily="18" charset="0"/>
              </a:rPr>
              <a:t> </a:t>
            </a:r>
            <a:r>
              <a:rPr lang="ru-RU" sz="2400" cap="none" dirty="0" err="1">
                <a:solidFill>
                  <a:schemeClr val="bg1"/>
                </a:solidFill>
                <a:latin typeface="Times New Roman" panose="02020603050405020304" pitchFamily="18" charset="0"/>
                <a:cs typeface="Times New Roman" panose="02020603050405020304" pitchFamily="18" charset="0"/>
              </a:rPr>
              <a:t>Клейтманом</a:t>
            </a:r>
            <a:r>
              <a:rPr lang="ru-RU" sz="2400" cap="none" dirty="0">
                <a:solidFill>
                  <a:schemeClr val="bg1"/>
                </a:solidFill>
                <a:latin typeface="Times New Roman" panose="02020603050405020304" pitchFamily="18" charset="0"/>
                <a:cs typeface="Times New Roman" panose="02020603050405020304" pitchFamily="18" charset="0"/>
              </a:rPr>
              <a:t>. </a:t>
            </a:r>
            <a:r>
              <a:rPr lang="ru-RU" sz="2400" cap="none" dirty="0" err="1">
                <a:solidFill>
                  <a:schemeClr val="bg1"/>
                </a:solidFill>
                <a:latin typeface="Times New Roman" panose="02020603050405020304" pitchFamily="18" charset="0"/>
                <a:cs typeface="Times New Roman" panose="02020603050405020304" pitchFamily="18" charset="0"/>
              </a:rPr>
              <a:t>Швидкий</a:t>
            </a:r>
            <a:r>
              <a:rPr lang="ru-RU" sz="2400" cap="none" dirty="0">
                <a:solidFill>
                  <a:schemeClr val="bg1"/>
                </a:solidFill>
                <a:latin typeface="Times New Roman" panose="02020603050405020304" pitchFamily="18" charset="0"/>
                <a:cs typeface="Times New Roman" panose="02020603050405020304" pitchFamily="18" charset="0"/>
              </a:rPr>
              <a:t> сон </a:t>
            </a:r>
            <a:r>
              <a:rPr lang="ru-RU" sz="2400" cap="none" dirty="0" err="1">
                <a:solidFill>
                  <a:schemeClr val="bg1"/>
                </a:solidFill>
                <a:latin typeface="Times New Roman" panose="02020603050405020304" pitchFamily="18" charset="0"/>
                <a:cs typeface="Times New Roman" panose="02020603050405020304" pitchFamily="18" charset="0"/>
              </a:rPr>
              <a:t>слідує</a:t>
            </a:r>
            <a:r>
              <a:rPr lang="ru-RU" sz="2400" cap="none" dirty="0">
                <a:solidFill>
                  <a:schemeClr val="bg1"/>
                </a:solidFill>
                <a:latin typeface="Times New Roman" panose="02020603050405020304" pitchFamily="18" charset="0"/>
                <a:cs typeface="Times New Roman" panose="02020603050405020304" pitchFamily="18" charset="0"/>
              </a:rPr>
              <a:t> за </a:t>
            </a:r>
            <a:r>
              <a:rPr lang="ru-RU" sz="2400" cap="none" dirty="0" err="1">
                <a:solidFill>
                  <a:schemeClr val="bg1"/>
                </a:solidFill>
                <a:latin typeface="Times New Roman" panose="02020603050405020304" pitchFamily="18" charset="0"/>
                <a:cs typeface="Times New Roman" panose="02020603050405020304" pitchFamily="18" charset="0"/>
              </a:rPr>
              <a:t>повільним</a:t>
            </a:r>
            <a:r>
              <a:rPr lang="ru-RU" sz="2400" cap="none" dirty="0">
                <a:solidFill>
                  <a:schemeClr val="bg1"/>
                </a:solidFill>
                <a:latin typeface="Times New Roman" panose="02020603050405020304" pitchFamily="18" charset="0"/>
                <a:cs typeface="Times New Roman" panose="02020603050405020304" pitchFamily="18" charset="0"/>
              </a:rPr>
              <a:t> і </a:t>
            </a:r>
            <a:r>
              <a:rPr lang="ru-RU" sz="2400" cap="none" dirty="0" err="1">
                <a:solidFill>
                  <a:schemeClr val="bg1"/>
                </a:solidFill>
                <a:latin typeface="Times New Roman" panose="02020603050405020304" pitchFamily="18" charset="0"/>
                <a:cs typeface="Times New Roman" panose="02020603050405020304" pitchFamily="18" charset="0"/>
              </a:rPr>
              <a:t>триває</a:t>
            </a:r>
            <a:r>
              <a:rPr lang="ru-RU" sz="2400" cap="none" dirty="0">
                <a:solidFill>
                  <a:schemeClr val="bg1"/>
                </a:solidFill>
                <a:latin typeface="Times New Roman" panose="02020603050405020304" pitchFamily="18" charset="0"/>
                <a:cs typeface="Times New Roman" panose="02020603050405020304" pitchFamily="18" charset="0"/>
              </a:rPr>
              <a:t> 10-15 </a:t>
            </a:r>
            <a:r>
              <a:rPr lang="ru-RU" sz="2400" cap="none" dirty="0" err="1">
                <a:solidFill>
                  <a:schemeClr val="bg1"/>
                </a:solidFill>
                <a:latin typeface="Times New Roman" panose="02020603050405020304" pitchFamily="18" charset="0"/>
                <a:cs typeface="Times New Roman" panose="02020603050405020304" pitchFamily="18" charset="0"/>
              </a:rPr>
              <a:t>хвилин</a:t>
            </a:r>
            <a:r>
              <a:rPr lang="ru-RU" sz="2400" cap="none" dirty="0">
                <a:solidFill>
                  <a:schemeClr val="bg1"/>
                </a:solidFill>
                <a:latin typeface="Times New Roman" panose="02020603050405020304" pitchFamily="18" charset="0"/>
                <a:cs typeface="Times New Roman" panose="02020603050405020304" pitchFamily="18" charset="0"/>
              </a:rPr>
              <a:t>. </a:t>
            </a:r>
          </a:p>
          <a:p>
            <a:r>
              <a:rPr lang="uk-UA" sz="2400" cap="none" dirty="0">
                <a:solidFill>
                  <a:schemeClr val="bg1"/>
                </a:solidFill>
                <a:latin typeface="Times New Roman" panose="02020603050405020304" pitchFamily="18" charset="0"/>
                <a:cs typeface="Times New Roman" panose="02020603050405020304" pitchFamily="18" charset="0"/>
              </a:rPr>
              <a:t>Саме цей стан є найзручнішим та природнім для пробудження людини.</a:t>
            </a:r>
            <a:endParaRPr lang="en-US" sz="2400" cap="none"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823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1284" y="0"/>
            <a:ext cx="10127558" cy="1222408"/>
          </a:xfrm>
        </p:spPr>
        <p:txBody>
          <a:bodyPr/>
          <a:lstStyle/>
          <a:p>
            <a:pPr algn="ctr"/>
            <a:r>
              <a:rPr lang="uk-UA" dirty="0">
                <a:solidFill>
                  <a:schemeClr val="bg1"/>
                </a:solidFill>
              </a:rPr>
              <a:t>РОЗУМНІ БУДИЛЬНИКИ та принципи їх роботи</a:t>
            </a:r>
            <a:endParaRPr lang="en-US" dirty="0">
              <a:solidFill>
                <a:schemeClr val="bg1"/>
              </a:solidFill>
            </a:endParaRPr>
          </a:p>
        </p:txBody>
      </p:sp>
      <p:pic>
        <p:nvPicPr>
          <p:cNvPr id="5" name="Рисунок 4">
            <a:extLst>
              <a:ext uri="{FF2B5EF4-FFF2-40B4-BE49-F238E27FC236}">
                <a16:creationId xmlns:a16="http://schemas.microsoft.com/office/drawing/2014/main" id="{225C2517-E6CA-E80A-1600-B886EF70456C}"/>
              </a:ext>
            </a:extLst>
          </p:cNvPr>
          <p:cNvPicPr>
            <a:picLocks noChangeAspect="1"/>
          </p:cNvPicPr>
          <p:nvPr/>
        </p:nvPicPr>
        <p:blipFill>
          <a:blip r:embed="rId2"/>
          <a:stretch>
            <a:fillRect/>
          </a:stretch>
        </p:blipFill>
        <p:spPr>
          <a:xfrm>
            <a:off x="8143905" y="5090007"/>
            <a:ext cx="4048095" cy="1767993"/>
          </a:xfrm>
          <a:prstGeom prst="rect">
            <a:avLst/>
          </a:prstGeom>
        </p:spPr>
      </p:pic>
      <p:sp>
        <p:nvSpPr>
          <p:cNvPr id="6" name="Заголовок 1">
            <a:extLst>
              <a:ext uri="{FF2B5EF4-FFF2-40B4-BE49-F238E27FC236}">
                <a16:creationId xmlns:a16="http://schemas.microsoft.com/office/drawing/2014/main" id="{B12D0ECB-F97B-36C3-1133-11A7C9613510}"/>
              </a:ext>
            </a:extLst>
          </p:cNvPr>
          <p:cNvSpPr txBox="1">
            <a:spLocks/>
          </p:cNvSpPr>
          <p:nvPr/>
        </p:nvSpPr>
        <p:spPr>
          <a:xfrm>
            <a:off x="8272491" y="950191"/>
            <a:ext cx="3604317" cy="43699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endParaRPr lang="en-US" sz="2400" cap="none" dirty="0">
              <a:solidFill>
                <a:schemeClr val="bg1"/>
              </a:solidFill>
              <a:latin typeface="Times New Roman" panose="02020603050405020304" pitchFamily="18" charset="0"/>
              <a:cs typeface="Times New Roman" panose="02020603050405020304" pitchFamily="18" charset="0"/>
            </a:endParaRPr>
          </a:p>
        </p:txBody>
      </p:sp>
      <p:sp>
        <p:nvSpPr>
          <p:cNvPr id="7" name="Заголовок 1">
            <a:extLst>
              <a:ext uri="{FF2B5EF4-FFF2-40B4-BE49-F238E27FC236}">
                <a16:creationId xmlns:a16="http://schemas.microsoft.com/office/drawing/2014/main" id="{1A9F2889-C692-60CF-B196-EA8732A7204F}"/>
              </a:ext>
            </a:extLst>
          </p:cNvPr>
          <p:cNvSpPr txBox="1">
            <a:spLocks/>
          </p:cNvSpPr>
          <p:nvPr/>
        </p:nvSpPr>
        <p:spPr>
          <a:xfrm>
            <a:off x="1251284" y="4744221"/>
            <a:ext cx="9092046" cy="17679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endParaRPr lang="en-US" sz="2400" cap="none" dirty="0">
              <a:solidFill>
                <a:schemeClr val="bg1"/>
              </a:solidFill>
              <a:latin typeface="Times New Roman" panose="02020603050405020304" pitchFamily="18" charset="0"/>
              <a:cs typeface="Times New Roman" panose="02020603050405020304" pitchFamily="18" charset="0"/>
            </a:endParaRPr>
          </a:p>
        </p:txBody>
      </p:sp>
      <p:sp>
        <p:nvSpPr>
          <p:cNvPr id="11" name="Заголовок 1">
            <a:extLst>
              <a:ext uri="{FF2B5EF4-FFF2-40B4-BE49-F238E27FC236}">
                <a16:creationId xmlns:a16="http://schemas.microsoft.com/office/drawing/2014/main" id="{71F77E27-26BC-D349-0394-1C8F951FC53C}"/>
              </a:ext>
            </a:extLst>
          </p:cNvPr>
          <p:cNvSpPr txBox="1">
            <a:spLocks/>
          </p:cNvSpPr>
          <p:nvPr/>
        </p:nvSpPr>
        <p:spPr>
          <a:xfrm>
            <a:off x="1251284" y="773853"/>
            <a:ext cx="10625523" cy="9354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ru-RU" sz="2400" cap="none" dirty="0">
                <a:solidFill>
                  <a:schemeClr val="bg1"/>
                </a:solidFill>
                <a:latin typeface="Times New Roman" panose="02020603050405020304" pitchFamily="18" charset="0"/>
                <a:cs typeface="Times New Roman" panose="02020603050405020304" pitchFamily="18" charset="0"/>
              </a:rPr>
              <a:t>1. </a:t>
            </a:r>
            <a:r>
              <a:rPr lang="uk-UA" sz="2400" cap="none" dirty="0">
                <a:solidFill>
                  <a:schemeClr val="bg1"/>
                </a:solidFill>
                <a:latin typeface="Times New Roman" panose="02020603050405020304" pitchFamily="18" charset="0"/>
                <a:cs typeface="Times New Roman" panose="02020603050405020304" pitchFamily="18" charset="0"/>
              </a:rPr>
              <a:t>Пристрої основані на принципі відстеження параметрів сну людини (рухи очей, загальна рухова активність, </a:t>
            </a:r>
            <a:r>
              <a:rPr lang="uk-UA" sz="2400" cap="none" dirty="0" err="1">
                <a:solidFill>
                  <a:schemeClr val="bg1"/>
                </a:solidFill>
                <a:latin typeface="Times New Roman" panose="02020603050405020304" pitchFamily="18" charset="0"/>
                <a:cs typeface="Times New Roman" panose="02020603050405020304" pitchFamily="18" charset="0"/>
              </a:rPr>
              <a:t>сердцебиття</a:t>
            </a:r>
            <a:r>
              <a:rPr lang="uk-UA" sz="2400" cap="none" dirty="0">
                <a:solidFill>
                  <a:schemeClr val="bg1"/>
                </a:solidFill>
                <a:latin typeface="Times New Roman" panose="02020603050405020304" pitchFamily="18" charset="0"/>
                <a:cs typeface="Times New Roman" panose="02020603050405020304" pitchFamily="18" charset="0"/>
              </a:rPr>
              <a:t>, тиск, температура тіла).</a:t>
            </a:r>
            <a:endParaRPr lang="en-US" sz="2400" cap="none" dirty="0">
              <a:solidFill>
                <a:schemeClr val="bg1"/>
              </a:solidFill>
              <a:latin typeface="Times New Roman" panose="02020603050405020304" pitchFamily="18" charset="0"/>
              <a:cs typeface="Times New Roman" panose="02020603050405020304" pitchFamily="18" charset="0"/>
            </a:endParaRPr>
          </a:p>
        </p:txBody>
      </p:sp>
      <p:pic>
        <p:nvPicPr>
          <p:cNvPr id="10" name="Рисунок 9">
            <a:extLst>
              <a:ext uri="{FF2B5EF4-FFF2-40B4-BE49-F238E27FC236}">
                <a16:creationId xmlns:a16="http://schemas.microsoft.com/office/drawing/2014/main" id="{5313132D-E848-4403-FE53-77BF9DFC8362}"/>
              </a:ext>
            </a:extLst>
          </p:cNvPr>
          <p:cNvPicPr>
            <a:picLocks noChangeAspect="1"/>
          </p:cNvPicPr>
          <p:nvPr/>
        </p:nvPicPr>
        <p:blipFill>
          <a:blip r:embed="rId3"/>
          <a:stretch>
            <a:fillRect/>
          </a:stretch>
        </p:blipFill>
        <p:spPr>
          <a:xfrm>
            <a:off x="1068326" y="1937373"/>
            <a:ext cx="1526810" cy="1776652"/>
          </a:xfrm>
          <a:prstGeom prst="rect">
            <a:avLst/>
          </a:prstGeom>
        </p:spPr>
      </p:pic>
      <p:pic>
        <p:nvPicPr>
          <p:cNvPr id="13" name="Рисунок 12">
            <a:extLst>
              <a:ext uri="{FF2B5EF4-FFF2-40B4-BE49-F238E27FC236}">
                <a16:creationId xmlns:a16="http://schemas.microsoft.com/office/drawing/2014/main" id="{03DCD115-60B3-FAD0-AF22-B727F023335A}"/>
              </a:ext>
            </a:extLst>
          </p:cNvPr>
          <p:cNvPicPr>
            <a:picLocks noChangeAspect="1"/>
          </p:cNvPicPr>
          <p:nvPr/>
        </p:nvPicPr>
        <p:blipFill>
          <a:blip r:embed="rId4"/>
          <a:stretch>
            <a:fillRect/>
          </a:stretch>
        </p:blipFill>
        <p:spPr>
          <a:xfrm>
            <a:off x="5056763" y="1918048"/>
            <a:ext cx="1424113" cy="1767993"/>
          </a:xfrm>
          <a:prstGeom prst="rect">
            <a:avLst/>
          </a:prstGeom>
        </p:spPr>
      </p:pic>
      <p:pic>
        <p:nvPicPr>
          <p:cNvPr id="15" name="Рисунок 14">
            <a:extLst>
              <a:ext uri="{FF2B5EF4-FFF2-40B4-BE49-F238E27FC236}">
                <a16:creationId xmlns:a16="http://schemas.microsoft.com/office/drawing/2014/main" id="{536F958D-835E-C000-0EFE-08346CE9F1A3}"/>
              </a:ext>
            </a:extLst>
          </p:cNvPr>
          <p:cNvPicPr>
            <a:picLocks noChangeAspect="1"/>
          </p:cNvPicPr>
          <p:nvPr/>
        </p:nvPicPr>
        <p:blipFill>
          <a:blip r:embed="rId5"/>
          <a:stretch>
            <a:fillRect/>
          </a:stretch>
        </p:blipFill>
        <p:spPr>
          <a:xfrm>
            <a:off x="2981167" y="1913719"/>
            <a:ext cx="1424114" cy="1776652"/>
          </a:xfrm>
          <a:prstGeom prst="rect">
            <a:avLst/>
          </a:prstGeom>
        </p:spPr>
      </p:pic>
      <p:pic>
        <p:nvPicPr>
          <p:cNvPr id="17" name="Рисунок 16">
            <a:extLst>
              <a:ext uri="{FF2B5EF4-FFF2-40B4-BE49-F238E27FC236}">
                <a16:creationId xmlns:a16="http://schemas.microsoft.com/office/drawing/2014/main" id="{E69A13B1-E5BC-0548-7B1D-6EC1C7F3BF2E}"/>
              </a:ext>
            </a:extLst>
          </p:cNvPr>
          <p:cNvPicPr>
            <a:picLocks noChangeAspect="1"/>
          </p:cNvPicPr>
          <p:nvPr/>
        </p:nvPicPr>
        <p:blipFill>
          <a:blip r:embed="rId6"/>
          <a:stretch>
            <a:fillRect/>
          </a:stretch>
        </p:blipFill>
        <p:spPr>
          <a:xfrm>
            <a:off x="8069854" y="1944776"/>
            <a:ext cx="3200986" cy="1872498"/>
          </a:xfrm>
          <a:prstGeom prst="rect">
            <a:avLst/>
          </a:prstGeom>
        </p:spPr>
      </p:pic>
      <p:sp>
        <p:nvSpPr>
          <p:cNvPr id="18" name="Заголовок 1">
            <a:extLst>
              <a:ext uri="{FF2B5EF4-FFF2-40B4-BE49-F238E27FC236}">
                <a16:creationId xmlns:a16="http://schemas.microsoft.com/office/drawing/2014/main" id="{8DD5AFB5-3CB2-C200-7D7E-408E1EC07E56}"/>
              </a:ext>
            </a:extLst>
          </p:cNvPr>
          <p:cNvSpPr txBox="1">
            <a:spLocks/>
          </p:cNvSpPr>
          <p:nvPr/>
        </p:nvSpPr>
        <p:spPr>
          <a:xfrm>
            <a:off x="831273" y="3478030"/>
            <a:ext cx="11174121" cy="9354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ru-RU" sz="2400" cap="none" dirty="0">
                <a:solidFill>
                  <a:schemeClr val="bg1"/>
                </a:solidFill>
                <a:latin typeface="Times New Roman" panose="02020603050405020304" pitchFamily="18" charset="0"/>
                <a:cs typeface="Times New Roman" panose="02020603050405020304" pitchFamily="18" charset="0"/>
              </a:rPr>
              <a:t>2. </a:t>
            </a:r>
            <a:r>
              <a:rPr lang="uk-UA" sz="2400" cap="none" dirty="0">
                <a:solidFill>
                  <a:schemeClr val="bg1"/>
                </a:solidFill>
                <a:latin typeface="Times New Roman" panose="02020603050405020304" pitchFamily="18" charset="0"/>
                <a:cs typeface="Times New Roman" panose="02020603050405020304" pitchFamily="18" charset="0"/>
              </a:rPr>
              <a:t>Пристрої основані на принципі поступового зростання дії фактору пробудження. </a:t>
            </a:r>
            <a:endParaRPr lang="en-US" sz="2400" cap="none" dirty="0">
              <a:solidFill>
                <a:schemeClr val="bg1"/>
              </a:solidFill>
              <a:latin typeface="Times New Roman" panose="02020603050405020304" pitchFamily="18" charset="0"/>
              <a:cs typeface="Times New Roman" panose="02020603050405020304" pitchFamily="18" charset="0"/>
            </a:endParaRPr>
          </a:p>
        </p:txBody>
      </p:sp>
      <p:pic>
        <p:nvPicPr>
          <p:cNvPr id="20" name="Рисунок 19">
            <a:extLst>
              <a:ext uri="{FF2B5EF4-FFF2-40B4-BE49-F238E27FC236}">
                <a16:creationId xmlns:a16="http://schemas.microsoft.com/office/drawing/2014/main" id="{590C060D-A93E-5E04-05C0-494CBD3753C1}"/>
              </a:ext>
            </a:extLst>
          </p:cNvPr>
          <p:cNvPicPr>
            <a:picLocks noChangeAspect="1"/>
          </p:cNvPicPr>
          <p:nvPr/>
        </p:nvPicPr>
        <p:blipFill>
          <a:blip r:embed="rId7"/>
          <a:stretch>
            <a:fillRect/>
          </a:stretch>
        </p:blipFill>
        <p:spPr>
          <a:xfrm>
            <a:off x="451182" y="4237094"/>
            <a:ext cx="2130032" cy="2223705"/>
          </a:xfrm>
          <a:prstGeom prst="rect">
            <a:avLst/>
          </a:prstGeom>
        </p:spPr>
      </p:pic>
      <p:pic>
        <p:nvPicPr>
          <p:cNvPr id="22" name="Рисунок 21">
            <a:extLst>
              <a:ext uri="{FF2B5EF4-FFF2-40B4-BE49-F238E27FC236}">
                <a16:creationId xmlns:a16="http://schemas.microsoft.com/office/drawing/2014/main" id="{9331ECC6-3062-AE11-0439-804FD8482148}"/>
              </a:ext>
            </a:extLst>
          </p:cNvPr>
          <p:cNvPicPr>
            <a:picLocks noChangeAspect="1"/>
          </p:cNvPicPr>
          <p:nvPr/>
        </p:nvPicPr>
        <p:blipFill>
          <a:blip r:embed="rId8"/>
          <a:stretch>
            <a:fillRect/>
          </a:stretch>
        </p:blipFill>
        <p:spPr>
          <a:xfrm>
            <a:off x="2761561" y="4237662"/>
            <a:ext cx="1883173" cy="2223137"/>
          </a:xfrm>
          <a:prstGeom prst="rect">
            <a:avLst/>
          </a:prstGeom>
        </p:spPr>
      </p:pic>
      <p:pic>
        <p:nvPicPr>
          <p:cNvPr id="24" name="Рисунок 23">
            <a:extLst>
              <a:ext uri="{FF2B5EF4-FFF2-40B4-BE49-F238E27FC236}">
                <a16:creationId xmlns:a16="http://schemas.microsoft.com/office/drawing/2014/main" id="{7FF0FD55-001C-C9EC-BBA8-1468953FA9FD}"/>
              </a:ext>
            </a:extLst>
          </p:cNvPr>
          <p:cNvPicPr>
            <a:picLocks noChangeAspect="1"/>
          </p:cNvPicPr>
          <p:nvPr/>
        </p:nvPicPr>
        <p:blipFill>
          <a:blip r:embed="rId9"/>
          <a:stretch>
            <a:fillRect/>
          </a:stretch>
        </p:blipFill>
        <p:spPr>
          <a:xfrm>
            <a:off x="4820288" y="4286613"/>
            <a:ext cx="1883173" cy="2165649"/>
          </a:xfrm>
          <a:prstGeom prst="rect">
            <a:avLst/>
          </a:prstGeom>
        </p:spPr>
      </p:pic>
      <p:pic>
        <p:nvPicPr>
          <p:cNvPr id="26" name="Рисунок 25">
            <a:extLst>
              <a:ext uri="{FF2B5EF4-FFF2-40B4-BE49-F238E27FC236}">
                <a16:creationId xmlns:a16="http://schemas.microsoft.com/office/drawing/2014/main" id="{F067DBF8-F62D-C33D-242B-63FA250008FB}"/>
              </a:ext>
            </a:extLst>
          </p:cNvPr>
          <p:cNvPicPr>
            <a:picLocks noChangeAspect="1"/>
          </p:cNvPicPr>
          <p:nvPr/>
        </p:nvPicPr>
        <p:blipFill>
          <a:blip r:embed="rId10"/>
          <a:stretch>
            <a:fillRect/>
          </a:stretch>
        </p:blipFill>
        <p:spPr>
          <a:xfrm>
            <a:off x="6868776" y="4302503"/>
            <a:ext cx="1672549" cy="2132682"/>
          </a:xfrm>
          <a:prstGeom prst="rect">
            <a:avLst/>
          </a:prstGeom>
        </p:spPr>
      </p:pic>
      <p:pic>
        <p:nvPicPr>
          <p:cNvPr id="28" name="Рисунок 27">
            <a:extLst>
              <a:ext uri="{FF2B5EF4-FFF2-40B4-BE49-F238E27FC236}">
                <a16:creationId xmlns:a16="http://schemas.microsoft.com/office/drawing/2014/main" id="{60552173-DABF-D909-5C8C-326551715C5F}"/>
              </a:ext>
            </a:extLst>
          </p:cNvPr>
          <p:cNvPicPr>
            <a:picLocks noChangeAspect="1"/>
          </p:cNvPicPr>
          <p:nvPr/>
        </p:nvPicPr>
        <p:blipFill>
          <a:blip r:embed="rId11"/>
          <a:stretch>
            <a:fillRect/>
          </a:stretch>
        </p:blipFill>
        <p:spPr>
          <a:xfrm>
            <a:off x="8706641" y="4313624"/>
            <a:ext cx="1902478" cy="2109823"/>
          </a:xfrm>
          <a:prstGeom prst="rect">
            <a:avLst/>
          </a:prstGeom>
        </p:spPr>
      </p:pic>
      <p:sp>
        <p:nvSpPr>
          <p:cNvPr id="29" name="Заголовок 1">
            <a:extLst>
              <a:ext uri="{FF2B5EF4-FFF2-40B4-BE49-F238E27FC236}">
                <a16:creationId xmlns:a16="http://schemas.microsoft.com/office/drawing/2014/main" id="{9B1796E1-D328-6C48-FF3C-B1AD60CE6231}"/>
              </a:ext>
            </a:extLst>
          </p:cNvPr>
          <p:cNvSpPr txBox="1">
            <a:spLocks/>
          </p:cNvSpPr>
          <p:nvPr/>
        </p:nvSpPr>
        <p:spPr>
          <a:xfrm>
            <a:off x="1037538" y="1569184"/>
            <a:ext cx="11084234" cy="51273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uk-UA" sz="2400" cap="none" dirty="0">
                <a:solidFill>
                  <a:schemeClr val="bg1"/>
                </a:solidFill>
                <a:latin typeface="Times New Roman" panose="02020603050405020304" pitchFamily="18" charset="0"/>
                <a:cs typeface="Times New Roman" panose="02020603050405020304" pitchFamily="18" charset="0"/>
              </a:rPr>
              <a:t>Смарт-годинники та фітнес-браслети з сенсорами      та      Програмне забезпечення смартфонів</a:t>
            </a:r>
            <a:endParaRPr lang="en-US" sz="2400" cap="none"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9407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25C2517-E6CA-E80A-1600-B886EF70456C}"/>
              </a:ext>
            </a:extLst>
          </p:cNvPr>
          <p:cNvPicPr>
            <a:picLocks noChangeAspect="1"/>
          </p:cNvPicPr>
          <p:nvPr/>
        </p:nvPicPr>
        <p:blipFill>
          <a:blip r:embed="rId2"/>
          <a:stretch>
            <a:fillRect/>
          </a:stretch>
        </p:blipFill>
        <p:spPr>
          <a:xfrm>
            <a:off x="8143905" y="5090007"/>
            <a:ext cx="4048095" cy="1767993"/>
          </a:xfrm>
          <a:prstGeom prst="rect">
            <a:avLst/>
          </a:prstGeom>
        </p:spPr>
      </p:pic>
      <p:sp>
        <p:nvSpPr>
          <p:cNvPr id="7" name="Заголовок 1">
            <a:extLst>
              <a:ext uri="{FF2B5EF4-FFF2-40B4-BE49-F238E27FC236}">
                <a16:creationId xmlns:a16="http://schemas.microsoft.com/office/drawing/2014/main" id="{06744566-0C14-0E31-A3BD-6217F06153B8}"/>
              </a:ext>
            </a:extLst>
          </p:cNvPr>
          <p:cNvSpPr>
            <a:spLocks noGrp="1"/>
          </p:cNvSpPr>
          <p:nvPr>
            <p:ph type="title"/>
          </p:nvPr>
        </p:nvSpPr>
        <p:spPr>
          <a:xfrm>
            <a:off x="1251284" y="0"/>
            <a:ext cx="10127558" cy="1222408"/>
          </a:xfrm>
        </p:spPr>
        <p:txBody>
          <a:bodyPr/>
          <a:lstStyle/>
          <a:p>
            <a:pPr algn="ctr"/>
            <a:r>
              <a:rPr lang="uk-UA" dirty="0">
                <a:solidFill>
                  <a:schemeClr val="bg1"/>
                </a:solidFill>
              </a:rPr>
              <a:t>Функції пристрою</a:t>
            </a:r>
            <a:endParaRPr lang="en-US" dirty="0">
              <a:solidFill>
                <a:schemeClr val="bg1"/>
              </a:solidFill>
            </a:endParaRPr>
          </a:p>
        </p:txBody>
      </p:sp>
      <p:sp>
        <p:nvSpPr>
          <p:cNvPr id="9" name="Заголовок 1">
            <a:extLst>
              <a:ext uri="{FF2B5EF4-FFF2-40B4-BE49-F238E27FC236}">
                <a16:creationId xmlns:a16="http://schemas.microsoft.com/office/drawing/2014/main" id="{136742BF-F388-916C-8670-CFBC509799FF}"/>
              </a:ext>
            </a:extLst>
          </p:cNvPr>
          <p:cNvSpPr txBox="1">
            <a:spLocks/>
          </p:cNvSpPr>
          <p:nvPr/>
        </p:nvSpPr>
        <p:spPr>
          <a:xfrm>
            <a:off x="1559291" y="1068402"/>
            <a:ext cx="9673281" cy="3147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uk-UA" sz="2400" cap="none" dirty="0">
                <a:solidFill>
                  <a:schemeClr val="bg1"/>
                </a:solidFill>
                <a:latin typeface="Times New Roman" panose="02020603050405020304" pitchFamily="18" charset="0"/>
                <a:cs typeface="Times New Roman" panose="02020603050405020304" pitchFamily="18" charset="0"/>
              </a:rPr>
              <a:t>ОСНОВНІ ФУНКЦІЇ: </a:t>
            </a:r>
          </a:p>
          <a:p>
            <a:pPr marL="342900" indent="-342900">
              <a:buFontTx/>
              <a:buChar char="-"/>
            </a:pPr>
            <a:r>
              <a:rPr lang="uk-UA" sz="2400" cap="none" dirty="0">
                <a:solidFill>
                  <a:schemeClr val="bg1"/>
                </a:solidFill>
                <a:latin typeface="Times New Roman" panose="02020603050405020304" pitchFamily="18" charset="0"/>
                <a:cs typeface="Times New Roman" panose="02020603050405020304" pitchFamily="18" charset="0"/>
              </a:rPr>
              <a:t>Підрахунок часу з достатньою точністю</a:t>
            </a:r>
          </a:p>
          <a:p>
            <a:pPr marL="342900" indent="-342900">
              <a:buFontTx/>
              <a:buChar char="-"/>
            </a:pPr>
            <a:r>
              <a:rPr lang="uk-UA" sz="2400" cap="none" dirty="0">
                <a:solidFill>
                  <a:schemeClr val="bg1"/>
                </a:solidFill>
                <a:latin typeface="Times New Roman" panose="02020603050405020304" pitchFamily="18" charset="0"/>
                <a:cs typeface="Times New Roman" panose="02020603050405020304" pitchFamily="18" charset="0"/>
              </a:rPr>
              <a:t>Зручне налаштування часу пробудження</a:t>
            </a:r>
          </a:p>
          <a:p>
            <a:pPr marL="342900" indent="-342900">
              <a:buFontTx/>
              <a:buChar char="-"/>
            </a:pPr>
            <a:r>
              <a:rPr lang="uk-UA" sz="2400" cap="none" dirty="0">
                <a:solidFill>
                  <a:schemeClr val="bg1"/>
                </a:solidFill>
                <a:latin typeface="Times New Roman" panose="02020603050405020304" pitchFamily="18" charset="0"/>
                <a:cs typeface="Times New Roman" panose="02020603050405020304" pitchFamily="18" charset="0"/>
              </a:rPr>
              <a:t>Перед подачею гучного звукового сигналу у </a:t>
            </a:r>
            <a:r>
              <a:rPr lang="uk-UA" sz="2400" cap="none" dirty="0" err="1">
                <a:solidFill>
                  <a:schemeClr val="bg1"/>
                </a:solidFill>
                <a:latin typeface="Times New Roman" panose="02020603050405020304" pitchFamily="18" charset="0"/>
                <a:cs typeface="Times New Roman" panose="02020603050405020304" pitchFamily="18" charset="0"/>
              </a:rPr>
              <a:t>визначенений</a:t>
            </a:r>
            <a:r>
              <a:rPr lang="uk-UA" sz="2400" cap="none" dirty="0">
                <a:solidFill>
                  <a:schemeClr val="bg1"/>
                </a:solidFill>
                <a:latin typeface="Times New Roman" panose="02020603050405020304" pitchFamily="18" charset="0"/>
                <a:cs typeface="Times New Roman" panose="02020603050405020304" pitchFamily="18" charset="0"/>
              </a:rPr>
              <a:t> час – 30 хвилинне зростання яскравості освітлення, під час якого зростає шанс пробудження саме у фазі швидкого сну.</a:t>
            </a:r>
          </a:p>
          <a:p>
            <a:pPr marL="342900" indent="-342900">
              <a:buFontTx/>
              <a:buChar char="-"/>
            </a:pPr>
            <a:endParaRPr lang="uk-UA" sz="2400" cap="none" dirty="0">
              <a:solidFill>
                <a:schemeClr val="bg1"/>
              </a:solidFill>
              <a:latin typeface="Times New Roman" panose="02020603050405020304" pitchFamily="18" charset="0"/>
              <a:cs typeface="Times New Roman" panose="02020603050405020304" pitchFamily="18" charset="0"/>
            </a:endParaRPr>
          </a:p>
        </p:txBody>
      </p:sp>
      <p:sp>
        <p:nvSpPr>
          <p:cNvPr id="11" name="Заголовок 1">
            <a:extLst>
              <a:ext uri="{FF2B5EF4-FFF2-40B4-BE49-F238E27FC236}">
                <a16:creationId xmlns:a16="http://schemas.microsoft.com/office/drawing/2014/main" id="{D1274715-1394-5871-9B2D-5A8846EE4A7D}"/>
              </a:ext>
            </a:extLst>
          </p:cNvPr>
          <p:cNvSpPr txBox="1">
            <a:spLocks/>
          </p:cNvSpPr>
          <p:nvPr/>
        </p:nvSpPr>
        <p:spPr>
          <a:xfrm>
            <a:off x="1155239" y="3429001"/>
            <a:ext cx="10337105" cy="3190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uk-UA" sz="2400" cap="none" dirty="0">
                <a:solidFill>
                  <a:schemeClr val="bg1"/>
                </a:solidFill>
                <a:latin typeface="Times New Roman" panose="02020603050405020304" pitchFamily="18" charset="0"/>
                <a:cs typeface="Times New Roman" panose="02020603050405020304" pitchFamily="18" charset="0"/>
              </a:rPr>
              <a:t>ДОДАТКОВІ  ФУНКЦІЇ:</a:t>
            </a:r>
          </a:p>
          <a:p>
            <a:pPr marL="342900" indent="-342900">
              <a:buFontTx/>
              <a:buChar char="-"/>
            </a:pPr>
            <a:r>
              <a:rPr lang="uk-UA" sz="2400" cap="none" dirty="0">
                <a:solidFill>
                  <a:schemeClr val="bg1"/>
                </a:solidFill>
                <a:latin typeface="Times New Roman" panose="02020603050405020304" pitchFamily="18" charset="0"/>
                <a:cs typeface="Times New Roman" panose="02020603050405020304" pitchFamily="18" charset="0"/>
              </a:rPr>
              <a:t>Можливість регулювання не тільки яскравістю світла але і його кольором для імітації природнього сходу сонця</a:t>
            </a:r>
          </a:p>
          <a:p>
            <a:pPr marL="342900" indent="-342900">
              <a:buFontTx/>
              <a:buChar char="-"/>
            </a:pPr>
            <a:r>
              <a:rPr lang="uk-UA" sz="2400" cap="none" dirty="0">
                <a:solidFill>
                  <a:schemeClr val="bg1"/>
                </a:solidFill>
                <a:latin typeface="Times New Roman" panose="02020603050405020304" pitchFamily="18" charset="0"/>
                <a:cs typeface="Times New Roman" panose="02020603050405020304" pitchFamily="18" charset="0"/>
              </a:rPr>
              <a:t>Можливість регулювання плавного зростання звукового сигналу (корисно, якщо освітлення приладу не потрапляє на людину)</a:t>
            </a:r>
          </a:p>
          <a:p>
            <a:pPr marL="342900" indent="-342900">
              <a:buFontTx/>
              <a:buChar char="-"/>
            </a:pPr>
            <a:r>
              <a:rPr lang="uk-UA" sz="2400" cap="none" dirty="0">
                <a:solidFill>
                  <a:schemeClr val="bg1"/>
                </a:solidFill>
                <a:latin typeface="Times New Roman" panose="02020603050405020304" pitchFamily="18" charset="0"/>
                <a:cs typeface="Times New Roman" panose="02020603050405020304" pitchFamily="18" charset="0"/>
              </a:rPr>
              <a:t>Зручне опитування людини про рівень самопочуття після пробудження</a:t>
            </a:r>
          </a:p>
          <a:p>
            <a:pPr marL="342900" indent="-342900">
              <a:buFontTx/>
              <a:buChar char="-"/>
            </a:pPr>
            <a:r>
              <a:rPr lang="uk-UA" sz="2400" cap="none" dirty="0">
                <a:solidFill>
                  <a:schemeClr val="bg1"/>
                </a:solidFill>
                <a:latin typeface="Times New Roman" panose="02020603050405020304" pitchFamily="18" charset="0"/>
                <a:cs typeface="Times New Roman" panose="02020603050405020304" pitchFamily="18" charset="0"/>
              </a:rPr>
              <a:t>Контроль та запам’ятовування якості сну (шум, зміна освітленості, параметри мікроклімату вночі)</a:t>
            </a:r>
            <a:endParaRPr lang="en-US" sz="2400" cap="none"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165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25C2517-E6CA-E80A-1600-B886EF70456C}"/>
              </a:ext>
            </a:extLst>
          </p:cNvPr>
          <p:cNvPicPr>
            <a:picLocks noChangeAspect="1"/>
          </p:cNvPicPr>
          <p:nvPr/>
        </p:nvPicPr>
        <p:blipFill>
          <a:blip r:embed="rId2"/>
          <a:stretch>
            <a:fillRect/>
          </a:stretch>
        </p:blipFill>
        <p:spPr>
          <a:xfrm>
            <a:off x="8143905" y="5090007"/>
            <a:ext cx="4048095" cy="1767993"/>
          </a:xfrm>
          <a:prstGeom prst="rect">
            <a:avLst/>
          </a:prstGeom>
        </p:spPr>
      </p:pic>
      <p:sp>
        <p:nvSpPr>
          <p:cNvPr id="4" name="Заголовок 1">
            <a:extLst>
              <a:ext uri="{FF2B5EF4-FFF2-40B4-BE49-F238E27FC236}">
                <a16:creationId xmlns:a16="http://schemas.microsoft.com/office/drawing/2014/main" id="{099E569E-5F3A-FC86-7B3F-0C161F506B83}"/>
              </a:ext>
            </a:extLst>
          </p:cNvPr>
          <p:cNvSpPr>
            <a:spLocks noGrp="1"/>
          </p:cNvSpPr>
          <p:nvPr>
            <p:ph type="title"/>
          </p:nvPr>
        </p:nvSpPr>
        <p:spPr>
          <a:xfrm>
            <a:off x="1251284" y="0"/>
            <a:ext cx="10127558" cy="1222408"/>
          </a:xfrm>
        </p:spPr>
        <p:txBody>
          <a:bodyPr/>
          <a:lstStyle/>
          <a:p>
            <a:pPr algn="ctr"/>
            <a:r>
              <a:rPr lang="uk-UA" dirty="0" err="1">
                <a:solidFill>
                  <a:schemeClr val="bg1"/>
                </a:solidFill>
              </a:rPr>
              <a:t>СТРУКТУРний</a:t>
            </a:r>
            <a:r>
              <a:rPr lang="uk-UA" dirty="0">
                <a:solidFill>
                  <a:schemeClr val="bg1"/>
                </a:solidFill>
              </a:rPr>
              <a:t>  склад  ПРИСТРОЮ</a:t>
            </a:r>
            <a:endParaRPr lang="en-US" dirty="0">
              <a:solidFill>
                <a:schemeClr val="bg1"/>
              </a:solidFill>
            </a:endParaRPr>
          </a:p>
        </p:txBody>
      </p:sp>
      <p:pic>
        <p:nvPicPr>
          <p:cNvPr id="3" name="Рисунок 2">
            <a:extLst>
              <a:ext uri="{FF2B5EF4-FFF2-40B4-BE49-F238E27FC236}">
                <a16:creationId xmlns:a16="http://schemas.microsoft.com/office/drawing/2014/main" id="{9EB82BD9-9733-AD4D-AF43-6F812AF52A43}"/>
              </a:ext>
            </a:extLst>
          </p:cNvPr>
          <p:cNvPicPr>
            <a:picLocks noChangeAspect="1"/>
          </p:cNvPicPr>
          <p:nvPr/>
        </p:nvPicPr>
        <p:blipFill>
          <a:blip r:embed="rId3"/>
          <a:stretch>
            <a:fillRect/>
          </a:stretch>
        </p:blipFill>
        <p:spPr>
          <a:xfrm>
            <a:off x="1406836" y="723332"/>
            <a:ext cx="9533880" cy="4588834"/>
          </a:xfrm>
          <a:prstGeom prst="rect">
            <a:avLst/>
          </a:prstGeom>
        </p:spPr>
      </p:pic>
    </p:spTree>
    <p:extLst>
      <p:ext uri="{BB962C8B-B14F-4D97-AF65-F5344CB8AC3E}">
        <p14:creationId xmlns:p14="http://schemas.microsoft.com/office/powerpoint/2010/main" val="1377034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25C2517-E6CA-E80A-1600-B886EF70456C}"/>
              </a:ext>
            </a:extLst>
          </p:cNvPr>
          <p:cNvPicPr>
            <a:picLocks noChangeAspect="1"/>
          </p:cNvPicPr>
          <p:nvPr/>
        </p:nvPicPr>
        <p:blipFill>
          <a:blip r:embed="rId2"/>
          <a:stretch>
            <a:fillRect/>
          </a:stretch>
        </p:blipFill>
        <p:spPr>
          <a:xfrm>
            <a:off x="8143905" y="5090007"/>
            <a:ext cx="4048095" cy="1767993"/>
          </a:xfrm>
          <a:prstGeom prst="rect">
            <a:avLst/>
          </a:prstGeom>
        </p:spPr>
      </p:pic>
      <p:sp>
        <p:nvSpPr>
          <p:cNvPr id="4" name="Заголовок 1">
            <a:extLst>
              <a:ext uri="{FF2B5EF4-FFF2-40B4-BE49-F238E27FC236}">
                <a16:creationId xmlns:a16="http://schemas.microsoft.com/office/drawing/2014/main" id="{099E569E-5F3A-FC86-7B3F-0C161F506B83}"/>
              </a:ext>
            </a:extLst>
          </p:cNvPr>
          <p:cNvSpPr>
            <a:spLocks noGrp="1"/>
          </p:cNvSpPr>
          <p:nvPr>
            <p:ph type="title"/>
          </p:nvPr>
        </p:nvSpPr>
        <p:spPr>
          <a:xfrm>
            <a:off x="1251284" y="0"/>
            <a:ext cx="10127558" cy="1222408"/>
          </a:xfrm>
        </p:spPr>
        <p:txBody>
          <a:bodyPr/>
          <a:lstStyle/>
          <a:p>
            <a:pPr algn="ctr"/>
            <a:r>
              <a:rPr lang="uk-UA" dirty="0" err="1">
                <a:solidFill>
                  <a:schemeClr val="bg1"/>
                </a:solidFill>
              </a:rPr>
              <a:t>СТРУКТУРний</a:t>
            </a:r>
            <a:r>
              <a:rPr lang="uk-UA" dirty="0">
                <a:solidFill>
                  <a:schemeClr val="bg1"/>
                </a:solidFill>
              </a:rPr>
              <a:t>  склад  ПРИСТРОЮ</a:t>
            </a:r>
            <a:endParaRPr lang="en-US" dirty="0">
              <a:solidFill>
                <a:schemeClr val="bg1"/>
              </a:solidFill>
            </a:endParaRPr>
          </a:p>
        </p:txBody>
      </p:sp>
      <p:sp>
        <p:nvSpPr>
          <p:cNvPr id="6" name="Заголовок 1">
            <a:extLst>
              <a:ext uri="{FF2B5EF4-FFF2-40B4-BE49-F238E27FC236}">
                <a16:creationId xmlns:a16="http://schemas.microsoft.com/office/drawing/2014/main" id="{E4458175-C1F2-6321-112F-074E9420ABC1}"/>
              </a:ext>
            </a:extLst>
          </p:cNvPr>
          <p:cNvSpPr txBox="1">
            <a:spLocks/>
          </p:cNvSpPr>
          <p:nvPr/>
        </p:nvSpPr>
        <p:spPr>
          <a:xfrm>
            <a:off x="3969327" y="1049482"/>
            <a:ext cx="8093721" cy="23657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uk-UA" sz="2400" cap="none" dirty="0">
                <a:solidFill>
                  <a:schemeClr val="bg1"/>
                </a:solidFill>
                <a:latin typeface="Times New Roman" panose="02020603050405020304" pitchFamily="18" charset="0"/>
                <a:cs typeface="Times New Roman" panose="02020603050405020304" pitchFamily="18" charset="0"/>
              </a:rPr>
              <a:t>Мікроконтролер (</a:t>
            </a:r>
            <a:r>
              <a:rPr lang="en-US" sz="2400" cap="none" dirty="0">
                <a:solidFill>
                  <a:schemeClr val="bg1"/>
                </a:solidFill>
                <a:latin typeface="Times New Roman" panose="02020603050405020304" pitchFamily="18" charset="0"/>
                <a:cs typeface="Times New Roman" panose="02020603050405020304" pitchFamily="18" charset="0"/>
              </a:rPr>
              <a:t>Arduino UNO</a:t>
            </a:r>
            <a:r>
              <a:rPr lang="uk-UA" sz="2400" cap="none" dirty="0">
                <a:solidFill>
                  <a:schemeClr val="bg1"/>
                </a:solidFill>
                <a:latin typeface="Times New Roman" panose="02020603050405020304" pitchFamily="18" charset="0"/>
                <a:cs typeface="Times New Roman" panose="02020603050405020304" pitchFamily="18" charset="0"/>
              </a:rPr>
              <a:t>) для: </a:t>
            </a:r>
          </a:p>
          <a:p>
            <a:pPr marL="342900" indent="-342900">
              <a:buFontTx/>
              <a:buChar char="-"/>
            </a:pPr>
            <a:r>
              <a:rPr lang="uk-UA" sz="2400" cap="none" dirty="0">
                <a:solidFill>
                  <a:schemeClr val="bg1"/>
                </a:solidFill>
                <a:latin typeface="Times New Roman" panose="02020603050405020304" pitchFamily="18" charset="0"/>
                <a:cs typeface="Times New Roman" panose="02020603050405020304" pitchFamily="18" charset="0"/>
              </a:rPr>
              <a:t>виконання основної програми, що реалізує наш алгоритм</a:t>
            </a:r>
          </a:p>
          <a:p>
            <a:pPr marL="342900" indent="-342900">
              <a:buFontTx/>
              <a:buChar char="-"/>
            </a:pPr>
            <a:r>
              <a:rPr lang="uk-UA" sz="2400" cap="none" dirty="0">
                <a:solidFill>
                  <a:schemeClr val="bg1"/>
                </a:solidFill>
                <a:latin typeface="Times New Roman" panose="02020603050405020304" pitchFamily="18" charset="0"/>
                <a:cs typeface="Times New Roman" panose="02020603050405020304" pitchFamily="18" charset="0"/>
              </a:rPr>
              <a:t>забезпечення роботи інших структурних елементів пристрою</a:t>
            </a:r>
          </a:p>
          <a:p>
            <a:pPr marL="342900" indent="-342900">
              <a:buFontTx/>
              <a:buChar char="-"/>
            </a:pPr>
            <a:r>
              <a:rPr lang="uk-UA" sz="2400" cap="none" dirty="0">
                <a:solidFill>
                  <a:schemeClr val="bg1"/>
                </a:solidFill>
                <a:latin typeface="Times New Roman" panose="02020603050405020304" pitchFamily="18" charset="0"/>
                <a:cs typeface="Times New Roman" panose="02020603050405020304" pitchFamily="18" charset="0"/>
              </a:rPr>
              <a:t>зв’язку з </a:t>
            </a:r>
            <a:r>
              <a:rPr lang="en-US" sz="2400" cap="none" dirty="0">
                <a:solidFill>
                  <a:schemeClr val="bg1"/>
                </a:solidFill>
                <a:latin typeface="Times New Roman" panose="02020603050405020304" pitchFamily="18" charset="0"/>
                <a:cs typeface="Times New Roman" panose="02020603050405020304" pitchFamily="18" charset="0"/>
              </a:rPr>
              <a:t>internet</a:t>
            </a:r>
            <a:r>
              <a:rPr lang="uk-UA" sz="2400" cap="none" dirty="0">
                <a:solidFill>
                  <a:schemeClr val="bg1"/>
                </a:solidFill>
                <a:latin typeface="Times New Roman" panose="02020603050405020304" pitchFamily="18" charset="0"/>
                <a:cs typeface="Times New Roman" panose="02020603050405020304" pitchFamily="18" charset="0"/>
              </a:rPr>
              <a:t> для синхронізації годинника з мережі </a:t>
            </a:r>
          </a:p>
          <a:p>
            <a:r>
              <a:rPr lang="uk-UA" sz="2400" cap="none" dirty="0">
                <a:solidFill>
                  <a:schemeClr val="bg1"/>
                </a:solidFill>
                <a:latin typeface="Times New Roman" panose="02020603050405020304" pitchFamily="18" charset="0"/>
                <a:cs typeface="Times New Roman" panose="02020603050405020304" pitchFamily="18" charset="0"/>
              </a:rPr>
              <a:t>(модель </a:t>
            </a:r>
            <a:r>
              <a:rPr lang="en-GB" sz="2400" cap="none" dirty="0">
                <a:solidFill>
                  <a:schemeClr val="bg1"/>
                </a:solidFill>
                <a:latin typeface="Times New Roman" panose="02020603050405020304" pitchFamily="18" charset="0"/>
                <a:cs typeface="Times New Roman" panose="02020603050405020304" pitchFamily="18" charset="0"/>
              </a:rPr>
              <a:t>Arduino UNO Wi-Fi REV2</a:t>
            </a:r>
            <a:r>
              <a:rPr lang="uk-UA" sz="2400" cap="none" dirty="0">
                <a:solidFill>
                  <a:schemeClr val="bg1"/>
                </a:solidFill>
                <a:latin typeface="Times New Roman" panose="02020603050405020304" pitchFamily="18" charset="0"/>
                <a:cs typeface="Times New Roman" panose="02020603050405020304" pitchFamily="18" charset="0"/>
              </a:rPr>
              <a:t> з підтримкою </a:t>
            </a:r>
            <a:r>
              <a:rPr lang="en-US" sz="2400" cap="none" dirty="0" err="1">
                <a:solidFill>
                  <a:schemeClr val="bg1"/>
                </a:solidFill>
                <a:latin typeface="Times New Roman" panose="02020603050405020304" pitchFamily="18" charset="0"/>
                <a:cs typeface="Times New Roman" panose="02020603050405020304" pitchFamily="18" charset="0"/>
              </a:rPr>
              <a:t>WiFi</a:t>
            </a:r>
            <a:r>
              <a:rPr lang="uk-UA" sz="2400" cap="none" dirty="0">
                <a:solidFill>
                  <a:schemeClr val="bg1"/>
                </a:solidFill>
                <a:latin typeface="Times New Roman" panose="02020603050405020304" pitchFamily="18" charset="0"/>
                <a:cs typeface="Times New Roman" panose="02020603050405020304" pitchFamily="18" charset="0"/>
              </a:rPr>
              <a:t>)</a:t>
            </a:r>
          </a:p>
          <a:p>
            <a:endParaRPr lang="uk-UA" sz="2400" cap="none" dirty="0">
              <a:solidFill>
                <a:schemeClr val="bg1"/>
              </a:solidFill>
              <a:latin typeface="Times New Roman" panose="02020603050405020304" pitchFamily="18" charset="0"/>
              <a:cs typeface="Times New Roman" panose="02020603050405020304" pitchFamily="18" charset="0"/>
            </a:endParaRPr>
          </a:p>
          <a:p>
            <a:pPr marL="342900" indent="-342900">
              <a:buFontTx/>
              <a:buChar char="-"/>
            </a:pPr>
            <a:endParaRPr lang="uk-UA" sz="2400" cap="none" dirty="0">
              <a:solidFill>
                <a:schemeClr val="bg1"/>
              </a:solidFill>
              <a:latin typeface="Times New Roman" panose="02020603050405020304" pitchFamily="18" charset="0"/>
              <a:cs typeface="Times New Roman" panose="02020603050405020304" pitchFamily="18" charset="0"/>
            </a:endParaRPr>
          </a:p>
        </p:txBody>
      </p:sp>
      <p:sp>
        <p:nvSpPr>
          <p:cNvPr id="8" name="Заголовок 1">
            <a:extLst>
              <a:ext uri="{FF2B5EF4-FFF2-40B4-BE49-F238E27FC236}">
                <a16:creationId xmlns:a16="http://schemas.microsoft.com/office/drawing/2014/main" id="{447D84EF-B6AE-448D-2B18-0F11D635BE1C}"/>
              </a:ext>
            </a:extLst>
          </p:cNvPr>
          <p:cNvSpPr txBox="1">
            <a:spLocks/>
          </p:cNvSpPr>
          <p:nvPr/>
        </p:nvSpPr>
        <p:spPr>
          <a:xfrm>
            <a:off x="3503465" y="3230993"/>
            <a:ext cx="7353700" cy="148703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uk-UA" sz="2400" cap="none" dirty="0">
                <a:solidFill>
                  <a:schemeClr val="bg1"/>
                </a:solidFill>
                <a:latin typeface="Times New Roman" panose="02020603050405020304" pitchFamily="18" charset="0"/>
                <a:cs typeface="Times New Roman" panose="02020603050405020304" pitchFamily="18" charset="0"/>
              </a:rPr>
              <a:t>Модуль з рідкокристалічним екраном для: </a:t>
            </a:r>
          </a:p>
          <a:p>
            <a:pPr marL="342900" indent="-342900">
              <a:buFontTx/>
              <a:buChar char="-"/>
            </a:pPr>
            <a:r>
              <a:rPr lang="uk-UA" sz="2400" cap="none" dirty="0">
                <a:solidFill>
                  <a:schemeClr val="bg1"/>
                </a:solidFill>
                <a:latin typeface="Times New Roman" panose="02020603050405020304" pitchFamily="18" charset="0"/>
                <a:cs typeface="Times New Roman" panose="02020603050405020304" pitchFamily="18" charset="0"/>
              </a:rPr>
              <a:t>відображення інформації в текстовому форматі (час та час пробудження)</a:t>
            </a:r>
          </a:p>
          <a:p>
            <a:pPr marL="342900" indent="-342900">
              <a:buFontTx/>
              <a:buChar char="-"/>
            </a:pPr>
            <a:r>
              <a:rPr lang="uk-UA" sz="2400" cap="none" dirty="0">
                <a:solidFill>
                  <a:schemeClr val="bg1"/>
                </a:solidFill>
                <a:latin typeface="Times New Roman" panose="02020603050405020304" pitchFamily="18" charset="0"/>
                <a:cs typeface="Times New Roman" panose="02020603050405020304" pitchFamily="18" charset="0"/>
              </a:rPr>
              <a:t>взаємодії з приладом  через просту </a:t>
            </a:r>
            <a:r>
              <a:rPr lang="uk-UA" sz="2400" cap="none" dirty="0" err="1">
                <a:solidFill>
                  <a:schemeClr val="bg1"/>
                </a:solidFill>
                <a:latin typeface="Times New Roman" panose="02020603050405020304" pitchFamily="18" charset="0"/>
                <a:cs typeface="Times New Roman" panose="02020603050405020304" pitchFamily="18" charset="0"/>
              </a:rPr>
              <a:t>кнопочну</a:t>
            </a:r>
            <a:r>
              <a:rPr lang="uk-UA" sz="2400" cap="none" dirty="0">
                <a:solidFill>
                  <a:schemeClr val="bg1"/>
                </a:solidFill>
                <a:latin typeface="Times New Roman" panose="02020603050405020304" pitchFamily="18" charset="0"/>
                <a:cs typeface="Times New Roman" panose="02020603050405020304" pitchFamily="18" charset="0"/>
              </a:rPr>
              <a:t> клавіатуру  (налаштування та корекція часу)</a:t>
            </a:r>
          </a:p>
        </p:txBody>
      </p:sp>
      <p:sp>
        <p:nvSpPr>
          <p:cNvPr id="13" name="Заголовок 1">
            <a:extLst>
              <a:ext uri="{FF2B5EF4-FFF2-40B4-BE49-F238E27FC236}">
                <a16:creationId xmlns:a16="http://schemas.microsoft.com/office/drawing/2014/main" id="{75E50E6E-5898-0D76-1F87-6A0103351867}"/>
              </a:ext>
            </a:extLst>
          </p:cNvPr>
          <p:cNvSpPr txBox="1">
            <a:spLocks/>
          </p:cNvSpPr>
          <p:nvPr/>
        </p:nvSpPr>
        <p:spPr>
          <a:xfrm>
            <a:off x="3503465" y="5723841"/>
            <a:ext cx="7875377" cy="58779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ru-RU" sz="2400" cap="none" dirty="0">
                <a:solidFill>
                  <a:schemeClr val="bg1"/>
                </a:solidFill>
                <a:latin typeface="Times New Roman" panose="02020603050405020304" pitchFamily="18" charset="0"/>
                <a:cs typeface="Times New Roman" panose="02020603050405020304" pitchFamily="18" charset="0"/>
              </a:rPr>
              <a:t>Модуль реального часу (</a:t>
            </a:r>
            <a:r>
              <a:rPr lang="en-US" sz="2400" cap="none" dirty="0">
                <a:solidFill>
                  <a:schemeClr val="bg1"/>
                </a:solidFill>
                <a:latin typeface="Times New Roman" panose="02020603050405020304" pitchFamily="18" charset="0"/>
                <a:cs typeface="Times New Roman" panose="02020603050405020304" pitchFamily="18" charset="0"/>
              </a:rPr>
              <a:t>RTC DS3231</a:t>
            </a:r>
            <a:r>
              <a:rPr lang="ru-RU" sz="2400" cap="none" dirty="0">
                <a:solidFill>
                  <a:schemeClr val="bg1"/>
                </a:solidFill>
                <a:latin typeface="Times New Roman" panose="02020603050405020304" pitchFamily="18" charset="0"/>
                <a:cs typeface="Times New Roman" panose="02020603050405020304" pitchFamily="18" charset="0"/>
              </a:rPr>
              <a:t>) для: </a:t>
            </a:r>
          </a:p>
          <a:p>
            <a:r>
              <a:rPr lang="ru-RU" sz="2400" cap="none" dirty="0">
                <a:solidFill>
                  <a:schemeClr val="bg1"/>
                </a:solidFill>
                <a:latin typeface="Times New Roman" panose="02020603050405020304" pitchFamily="18" charset="0"/>
                <a:cs typeface="Times New Roman" panose="02020603050405020304" pitchFamily="18" charset="0"/>
              </a:rPr>
              <a:t>- контролю реального часу без </a:t>
            </a:r>
            <a:r>
              <a:rPr lang="ru-RU" sz="2400" cap="none" dirty="0" err="1">
                <a:solidFill>
                  <a:schemeClr val="bg1"/>
                </a:solidFill>
                <a:latin typeface="Times New Roman" panose="02020603050405020304" pitchFamily="18" charset="0"/>
                <a:cs typeface="Times New Roman" panose="02020603050405020304" pitchFamily="18" charset="0"/>
              </a:rPr>
              <a:t>під’єднання</a:t>
            </a:r>
            <a:r>
              <a:rPr lang="ru-RU" sz="2400" cap="none" dirty="0">
                <a:solidFill>
                  <a:schemeClr val="bg1"/>
                </a:solidFill>
                <a:latin typeface="Times New Roman" panose="02020603050405020304" pitchFamily="18" charset="0"/>
                <a:cs typeface="Times New Roman" panose="02020603050405020304" pitchFamily="18" charset="0"/>
              </a:rPr>
              <a:t> до </a:t>
            </a:r>
            <a:r>
              <a:rPr lang="ru-RU" sz="2400" cap="none" dirty="0" err="1">
                <a:solidFill>
                  <a:schemeClr val="bg1"/>
                </a:solidFill>
                <a:latin typeface="Times New Roman" panose="02020603050405020304" pitchFamily="18" charset="0"/>
                <a:cs typeface="Times New Roman" panose="02020603050405020304" pitchFamily="18" charset="0"/>
              </a:rPr>
              <a:t>інтернет</a:t>
            </a:r>
            <a:endParaRPr lang="ru-RU" sz="2400" cap="none" dirty="0">
              <a:solidFill>
                <a:schemeClr val="bg1"/>
              </a:solidFill>
              <a:latin typeface="Times New Roman" panose="02020603050405020304" pitchFamily="18" charset="0"/>
              <a:cs typeface="Times New Roman" panose="02020603050405020304" pitchFamily="18" charset="0"/>
            </a:endParaRPr>
          </a:p>
        </p:txBody>
      </p:sp>
      <p:pic>
        <p:nvPicPr>
          <p:cNvPr id="14" name="Рисунок 13">
            <a:extLst>
              <a:ext uri="{FF2B5EF4-FFF2-40B4-BE49-F238E27FC236}">
                <a16:creationId xmlns:a16="http://schemas.microsoft.com/office/drawing/2014/main" id="{27520EC3-06F5-D860-EA2A-4C031DA3C231}"/>
              </a:ext>
            </a:extLst>
          </p:cNvPr>
          <p:cNvPicPr>
            <a:picLocks noChangeAspect="1"/>
          </p:cNvPicPr>
          <p:nvPr/>
        </p:nvPicPr>
        <p:blipFill rotWithShape="1">
          <a:blip r:embed="rId3"/>
          <a:srcRect l="2817" t="12159" r="1131" b="13260"/>
          <a:stretch/>
        </p:blipFill>
        <p:spPr>
          <a:xfrm>
            <a:off x="892310" y="1157054"/>
            <a:ext cx="2732355" cy="1767993"/>
          </a:xfrm>
          <a:prstGeom prst="rect">
            <a:avLst/>
          </a:prstGeom>
        </p:spPr>
      </p:pic>
      <p:pic>
        <p:nvPicPr>
          <p:cNvPr id="15" name="Рисунок 14">
            <a:extLst>
              <a:ext uri="{FF2B5EF4-FFF2-40B4-BE49-F238E27FC236}">
                <a16:creationId xmlns:a16="http://schemas.microsoft.com/office/drawing/2014/main" id="{29384ABB-F033-FE97-3C1E-609D21D20AE3}"/>
              </a:ext>
            </a:extLst>
          </p:cNvPr>
          <p:cNvPicPr>
            <a:picLocks noChangeAspect="1"/>
          </p:cNvPicPr>
          <p:nvPr/>
        </p:nvPicPr>
        <p:blipFill rotWithShape="1">
          <a:blip r:embed="rId4"/>
          <a:srcRect t="14739" b="9323"/>
          <a:stretch/>
        </p:blipFill>
        <p:spPr>
          <a:xfrm>
            <a:off x="1124623" y="3230993"/>
            <a:ext cx="2163011" cy="1425042"/>
          </a:xfrm>
          <a:prstGeom prst="rect">
            <a:avLst/>
          </a:prstGeom>
        </p:spPr>
      </p:pic>
      <p:pic>
        <p:nvPicPr>
          <p:cNvPr id="20" name="Рисунок 19">
            <a:extLst>
              <a:ext uri="{FF2B5EF4-FFF2-40B4-BE49-F238E27FC236}">
                <a16:creationId xmlns:a16="http://schemas.microsoft.com/office/drawing/2014/main" id="{F0A5DAAE-108C-2171-5E1F-ABE5D94F72CB}"/>
              </a:ext>
            </a:extLst>
          </p:cNvPr>
          <p:cNvPicPr>
            <a:picLocks noChangeAspect="1"/>
          </p:cNvPicPr>
          <p:nvPr/>
        </p:nvPicPr>
        <p:blipFill>
          <a:blip r:embed="rId5"/>
          <a:stretch>
            <a:fillRect/>
          </a:stretch>
        </p:blipFill>
        <p:spPr>
          <a:xfrm>
            <a:off x="1124624" y="4936195"/>
            <a:ext cx="2071801" cy="1767993"/>
          </a:xfrm>
          <a:prstGeom prst="rect">
            <a:avLst/>
          </a:prstGeom>
        </p:spPr>
      </p:pic>
    </p:spTree>
    <p:extLst>
      <p:ext uri="{BB962C8B-B14F-4D97-AF65-F5344CB8AC3E}">
        <p14:creationId xmlns:p14="http://schemas.microsoft.com/office/powerpoint/2010/main" val="3457970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25C2517-E6CA-E80A-1600-B886EF70456C}"/>
              </a:ext>
            </a:extLst>
          </p:cNvPr>
          <p:cNvPicPr>
            <a:picLocks noChangeAspect="1"/>
          </p:cNvPicPr>
          <p:nvPr/>
        </p:nvPicPr>
        <p:blipFill>
          <a:blip r:embed="rId2"/>
          <a:stretch>
            <a:fillRect/>
          </a:stretch>
        </p:blipFill>
        <p:spPr>
          <a:xfrm>
            <a:off x="8143905" y="5090007"/>
            <a:ext cx="4048095" cy="1767993"/>
          </a:xfrm>
          <a:prstGeom prst="rect">
            <a:avLst/>
          </a:prstGeom>
        </p:spPr>
      </p:pic>
      <p:sp>
        <p:nvSpPr>
          <p:cNvPr id="4" name="Заголовок 1">
            <a:extLst>
              <a:ext uri="{FF2B5EF4-FFF2-40B4-BE49-F238E27FC236}">
                <a16:creationId xmlns:a16="http://schemas.microsoft.com/office/drawing/2014/main" id="{099E569E-5F3A-FC86-7B3F-0C161F506B83}"/>
              </a:ext>
            </a:extLst>
          </p:cNvPr>
          <p:cNvSpPr>
            <a:spLocks noGrp="1"/>
          </p:cNvSpPr>
          <p:nvPr>
            <p:ph type="title"/>
          </p:nvPr>
        </p:nvSpPr>
        <p:spPr>
          <a:xfrm>
            <a:off x="1251284" y="0"/>
            <a:ext cx="10127558" cy="1222408"/>
          </a:xfrm>
        </p:spPr>
        <p:txBody>
          <a:bodyPr/>
          <a:lstStyle/>
          <a:p>
            <a:pPr algn="ctr"/>
            <a:r>
              <a:rPr lang="uk-UA" dirty="0" err="1">
                <a:solidFill>
                  <a:schemeClr val="bg1"/>
                </a:solidFill>
              </a:rPr>
              <a:t>СТРУКТУРний</a:t>
            </a:r>
            <a:r>
              <a:rPr lang="uk-UA" dirty="0">
                <a:solidFill>
                  <a:schemeClr val="bg1"/>
                </a:solidFill>
              </a:rPr>
              <a:t>  склад  ПРИСТРОЮ</a:t>
            </a:r>
            <a:endParaRPr lang="en-US" dirty="0">
              <a:solidFill>
                <a:schemeClr val="bg1"/>
              </a:solidFill>
            </a:endParaRPr>
          </a:p>
        </p:txBody>
      </p:sp>
      <p:pic>
        <p:nvPicPr>
          <p:cNvPr id="17" name="Рисунок 16">
            <a:extLst>
              <a:ext uri="{FF2B5EF4-FFF2-40B4-BE49-F238E27FC236}">
                <a16:creationId xmlns:a16="http://schemas.microsoft.com/office/drawing/2014/main" id="{24175AD6-0D3B-B363-87F5-4974CA518D5A}"/>
              </a:ext>
            </a:extLst>
          </p:cNvPr>
          <p:cNvPicPr>
            <a:picLocks noChangeAspect="1"/>
          </p:cNvPicPr>
          <p:nvPr/>
        </p:nvPicPr>
        <p:blipFill rotWithShape="1">
          <a:blip r:embed="rId3"/>
          <a:srcRect l="19796" t="20821" r="20042" b="19726"/>
          <a:stretch/>
        </p:blipFill>
        <p:spPr>
          <a:xfrm>
            <a:off x="883970" y="2587337"/>
            <a:ext cx="2067048" cy="1720373"/>
          </a:xfrm>
          <a:prstGeom prst="rect">
            <a:avLst/>
          </a:prstGeom>
        </p:spPr>
      </p:pic>
      <p:sp>
        <p:nvSpPr>
          <p:cNvPr id="18" name="Заголовок 1">
            <a:extLst>
              <a:ext uri="{FF2B5EF4-FFF2-40B4-BE49-F238E27FC236}">
                <a16:creationId xmlns:a16="http://schemas.microsoft.com/office/drawing/2014/main" id="{B9E14C14-1A38-BF82-477E-78530B0C3875}"/>
              </a:ext>
            </a:extLst>
          </p:cNvPr>
          <p:cNvSpPr txBox="1">
            <a:spLocks/>
          </p:cNvSpPr>
          <p:nvPr/>
        </p:nvSpPr>
        <p:spPr>
          <a:xfrm>
            <a:off x="3310958" y="2704007"/>
            <a:ext cx="7875377" cy="1487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ru-RU" sz="2400" cap="none" dirty="0">
                <a:solidFill>
                  <a:schemeClr val="bg1"/>
                </a:solidFill>
                <a:latin typeface="Times New Roman" panose="02020603050405020304" pitchFamily="18" charset="0"/>
                <a:cs typeface="Times New Roman" panose="02020603050405020304" pitchFamily="18" charset="0"/>
              </a:rPr>
              <a:t>Модуль </a:t>
            </a:r>
            <a:r>
              <a:rPr lang="ru-RU" sz="2400" cap="none" dirty="0" err="1">
                <a:solidFill>
                  <a:schemeClr val="bg1"/>
                </a:solidFill>
                <a:latin typeface="Times New Roman" panose="02020603050405020304" pitchFamily="18" charset="0"/>
                <a:cs typeface="Times New Roman" panose="02020603050405020304" pitchFamily="18" charset="0"/>
              </a:rPr>
              <a:t>міні</a:t>
            </a:r>
            <a:r>
              <a:rPr lang="ru-RU" sz="2400" cap="none" dirty="0">
                <a:solidFill>
                  <a:schemeClr val="bg1"/>
                </a:solidFill>
                <a:latin typeface="Times New Roman" panose="02020603050405020304" pitchFamily="18" charset="0"/>
                <a:cs typeface="Times New Roman" panose="02020603050405020304" pitchFamily="18" charset="0"/>
              </a:rPr>
              <a:t> </a:t>
            </a:r>
            <a:r>
              <a:rPr lang="en-US" sz="2400" cap="none" dirty="0">
                <a:solidFill>
                  <a:schemeClr val="bg1"/>
                </a:solidFill>
                <a:latin typeface="Times New Roman" panose="02020603050405020304" pitchFamily="18" charset="0"/>
                <a:cs typeface="Times New Roman" panose="02020603050405020304" pitchFamily="18" charset="0"/>
              </a:rPr>
              <a:t>MP3 </a:t>
            </a:r>
            <a:r>
              <a:rPr lang="ru-RU" sz="2400" cap="none" dirty="0" err="1">
                <a:solidFill>
                  <a:schemeClr val="bg1"/>
                </a:solidFill>
                <a:latin typeface="Times New Roman" panose="02020603050405020304" pitchFamily="18" charset="0"/>
                <a:cs typeface="Times New Roman" panose="02020603050405020304" pitchFamily="18" charset="0"/>
              </a:rPr>
              <a:t>плеєр</a:t>
            </a:r>
            <a:r>
              <a:rPr lang="ru-RU" sz="2400" cap="none" dirty="0">
                <a:solidFill>
                  <a:schemeClr val="bg1"/>
                </a:solidFill>
                <a:latin typeface="Times New Roman" panose="02020603050405020304" pitchFamily="18" charset="0"/>
                <a:cs typeface="Times New Roman" panose="02020603050405020304" pitchFamily="18" charset="0"/>
              </a:rPr>
              <a:t> (</a:t>
            </a:r>
            <a:r>
              <a:rPr lang="en-US" sz="2400" cap="none" dirty="0" err="1">
                <a:solidFill>
                  <a:schemeClr val="bg1"/>
                </a:solidFill>
                <a:latin typeface="Times New Roman" panose="02020603050405020304" pitchFamily="18" charset="0"/>
                <a:cs typeface="Times New Roman" panose="02020603050405020304" pitchFamily="18" charset="0"/>
              </a:rPr>
              <a:t>DFPlayer</a:t>
            </a:r>
            <a:r>
              <a:rPr lang="uk-UA" sz="2400" cap="none" dirty="0">
                <a:solidFill>
                  <a:schemeClr val="bg1"/>
                </a:solidFill>
                <a:latin typeface="Times New Roman" panose="02020603050405020304" pitchFamily="18" charset="0"/>
                <a:cs typeface="Times New Roman" panose="02020603050405020304" pitchFamily="18" charset="0"/>
              </a:rPr>
              <a:t>) </a:t>
            </a:r>
            <a:r>
              <a:rPr lang="ru-RU" sz="2400" cap="none" dirty="0">
                <a:solidFill>
                  <a:schemeClr val="bg1"/>
                </a:solidFill>
                <a:latin typeface="Times New Roman" panose="02020603050405020304" pitchFamily="18" charset="0"/>
                <a:cs typeface="Times New Roman" panose="02020603050405020304" pitchFamily="18" charset="0"/>
              </a:rPr>
              <a:t>для: </a:t>
            </a:r>
          </a:p>
          <a:p>
            <a:r>
              <a:rPr lang="ru-RU" sz="2400" cap="none" dirty="0">
                <a:solidFill>
                  <a:schemeClr val="bg1"/>
                </a:solidFill>
                <a:latin typeface="Times New Roman" panose="02020603050405020304" pitchFamily="18" charset="0"/>
                <a:cs typeface="Times New Roman" panose="02020603050405020304" pitchFamily="18" charset="0"/>
              </a:rPr>
              <a:t>- </a:t>
            </a:r>
            <a:r>
              <a:rPr lang="ru-RU" sz="2400" cap="none" dirty="0" err="1">
                <a:solidFill>
                  <a:schemeClr val="bg1"/>
                </a:solidFill>
                <a:latin typeface="Times New Roman" panose="02020603050405020304" pitchFamily="18" charset="0"/>
                <a:cs typeface="Times New Roman" panose="02020603050405020304" pitchFamily="18" charset="0"/>
              </a:rPr>
              <a:t>відтворення</a:t>
            </a:r>
            <a:r>
              <a:rPr lang="ru-RU" sz="2400" cap="none" dirty="0">
                <a:solidFill>
                  <a:schemeClr val="bg1"/>
                </a:solidFill>
                <a:latin typeface="Times New Roman" panose="02020603050405020304" pitchFamily="18" charset="0"/>
                <a:cs typeface="Times New Roman" panose="02020603050405020304" pitchFamily="18" charset="0"/>
              </a:rPr>
              <a:t> </a:t>
            </a:r>
            <a:r>
              <a:rPr lang="ru-RU" sz="2400" cap="none" dirty="0" err="1">
                <a:solidFill>
                  <a:schemeClr val="bg1"/>
                </a:solidFill>
                <a:latin typeface="Times New Roman" panose="02020603050405020304" pitchFamily="18" charset="0"/>
                <a:cs typeface="Times New Roman" panose="02020603050405020304" pitchFamily="18" charset="0"/>
              </a:rPr>
              <a:t>звукових</a:t>
            </a:r>
            <a:r>
              <a:rPr lang="ru-RU" sz="2400" cap="none" dirty="0">
                <a:solidFill>
                  <a:schemeClr val="bg1"/>
                </a:solidFill>
                <a:latin typeface="Times New Roman" panose="02020603050405020304" pitchFamily="18" charset="0"/>
                <a:cs typeface="Times New Roman" panose="02020603050405020304" pitchFamily="18" charset="0"/>
              </a:rPr>
              <a:t> </a:t>
            </a:r>
            <a:r>
              <a:rPr lang="ru-RU" sz="2400" cap="none" dirty="0" err="1">
                <a:solidFill>
                  <a:schemeClr val="bg1"/>
                </a:solidFill>
                <a:latin typeface="Times New Roman" panose="02020603050405020304" pitchFamily="18" charset="0"/>
                <a:cs typeface="Times New Roman" panose="02020603050405020304" pitchFamily="18" charset="0"/>
              </a:rPr>
              <a:t>сигналвів</a:t>
            </a:r>
            <a:r>
              <a:rPr lang="ru-RU" sz="2400" cap="none" dirty="0">
                <a:solidFill>
                  <a:schemeClr val="bg1"/>
                </a:solidFill>
                <a:latin typeface="Times New Roman" panose="02020603050405020304" pitchFamily="18" charset="0"/>
                <a:cs typeface="Times New Roman" panose="02020603050405020304" pitchFamily="18" charset="0"/>
              </a:rPr>
              <a:t> з </a:t>
            </a:r>
            <a:r>
              <a:rPr lang="ru-RU" sz="2400" cap="none" dirty="0" err="1">
                <a:solidFill>
                  <a:schemeClr val="bg1"/>
                </a:solidFill>
                <a:latin typeface="Times New Roman" panose="02020603050405020304" pitchFamily="18" charset="0"/>
                <a:cs typeface="Times New Roman" panose="02020603050405020304" pitchFamily="18" charset="0"/>
              </a:rPr>
              <a:t>картки</a:t>
            </a:r>
            <a:r>
              <a:rPr lang="ru-RU" sz="2400" cap="none" dirty="0">
                <a:solidFill>
                  <a:schemeClr val="bg1"/>
                </a:solidFill>
                <a:latin typeface="Times New Roman" panose="02020603050405020304" pitchFamily="18" charset="0"/>
                <a:cs typeface="Times New Roman" panose="02020603050405020304" pitchFamily="18" charset="0"/>
              </a:rPr>
              <a:t> </a:t>
            </a:r>
            <a:r>
              <a:rPr lang="ru-RU" sz="2400" cap="none" dirty="0" err="1">
                <a:solidFill>
                  <a:schemeClr val="bg1"/>
                </a:solidFill>
                <a:latin typeface="Times New Roman" panose="02020603050405020304" pitchFamily="18" charset="0"/>
                <a:cs typeface="Times New Roman" panose="02020603050405020304" pitchFamily="18" charset="0"/>
              </a:rPr>
              <a:t>пам’яті</a:t>
            </a:r>
            <a:r>
              <a:rPr lang="ru-RU" sz="2400" cap="none" dirty="0">
                <a:solidFill>
                  <a:schemeClr val="bg1"/>
                </a:solidFill>
                <a:latin typeface="Times New Roman" panose="02020603050405020304" pitchFamily="18" charset="0"/>
                <a:cs typeface="Times New Roman" panose="02020603050405020304" pitchFamily="18" charset="0"/>
              </a:rPr>
              <a:t> з </a:t>
            </a:r>
            <a:r>
              <a:rPr lang="ru-RU" sz="2400" cap="none" dirty="0" err="1">
                <a:solidFill>
                  <a:schemeClr val="bg1"/>
                </a:solidFill>
                <a:latin typeface="Times New Roman" panose="02020603050405020304" pitchFamily="18" charset="0"/>
                <a:cs typeface="Times New Roman" panose="02020603050405020304" pitchFamily="18" charset="0"/>
              </a:rPr>
              <a:t>регулюванням</a:t>
            </a:r>
            <a:r>
              <a:rPr lang="ru-RU" sz="2400" cap="none" dirty="0">
                <a:solidFill>
                  <a:schemeClr val="bg1"/>
                </a:solidFill>
                <a:latin typeface="Times New Roman" panose="02020603050405020304" pitchFamily="18" charset="0"/>
                <a:cs typeface="Times New Roman" panose="02020603050405020304" pitchFamily="18" charset="0"/>
              </a:rPr>
              <a:t> </a:t>
            </a:r>
            <a:r>
              <a:rPr lang="ru-RU" sz="2400" cap="none" dirty="0" err="1">
                <a:solidFill>
                  <a:schemeClr val="bg1"/>
                </a:solidFill>
                <a:latin typeface="Times New Roman" panose="02020603050405020304" pitchFamily="18" charset="0"/>
                <a:cs typeface="Times New Roman" panose="02020603050405020304" pitchFamily="18" charset="0"/>
              </a:rPr>
              <a:t>гучності</a:t>
            </a:r>
            <a:r>
              <a:rPr lang="ru-RU" sz="2400" cap="none" dirty="0">
                <a:solidFill>
                  <a:schemeClr val="bg1"/>
                </a:solidFill>
                <a:latin typeface="Times New Roman" panose="02020603050405020304" pitchFamily="18" charset="0"/>
                <a:cs typeface="Times New Roman" panose="02020603050405020304" pitchFamily="18" charset="0"/>
              </a:rPr>
              <a:t> (</a:t>
            </a:r>
            <a:r>
              <a:rPr lang="uk-UA" sz="2400" cap="none" dirty="0">
                <a:solidFill>
                  <a:schemeClr val="bg1"/>
                </a:solidFill>
                <a:latin typeface="Times New Roman" panose="02020603050405020304" pitchFamily="18" charset="0"/>
                <a:cs typeface="Times New Roman" panose="02020603050405020304" pitchFamily="18" charset="0"/>
              </a:rPr>
              <a:t>підтримує </a:t>
            </a:r>
            <a:r>
              <a:rPr lang="en-US" sz="2400" cap="none" dirty="0">
                <a:solidFill>
                  <a:schemeClr val="bg1"/>
                </a:solidFill>
                <a:latin typeface="Times New Roman" panose="02020603050405020304" pitchFamily="18" charset="0"/>
                <a:cs typeface="Times New Roman" panose="02020603050405020304" pitchFamily="18" charset="0"/>
              </a:rPr>
              <a:t>mp3</a:t>
            </a:r>
            <a:r>
              <a:rPr lang="uk-UA" sz="2400" cap="none" dirty="0">
                <a:solidFill>
                  <a:schemeClr val="bg1"/>
                </a:solidFill>
                <a:latin typeface="Times New Roman" panose="02020603050405020304" pitchFamily="18" charset="0"/>
                <a:cs typeface="Times New Roman" panose="02020603050405020304" pitchFamily="18" charset="0"/>
              </a:rPr>
              <a:t> файли</a:t>
            </a:r>
            <a:r>
              <a:rPr lang="ru-RU" sz="2400" cap="none" dirty="0">
                <a:solidFill>
                  <a:schemeClr val="bg1"/>
                </a:solidFill>
                <a:latin typeface="Times New Roman" panose="02020603050405020304" pitchFamily="18" charset="0"/>
                <a:cs typeface="Times New Roman" panose="02020603050405020304" pitchFamily="18" charset="0"/>
              </a:rPr>
              <a:t>)</a:t>
            </a:r>
          </a:p>
        </p:txBody>
      </p:sp>
      <p:sp>
        <p:nvSpPr>
          <p:cNvPr id="2" name="Заголовок 1">
            <a:extLst>
              <a:ext uri="{FF2B5EF4-FFF2-40B4-BE49-F238E27FC236}">
                <a16:creationId xmlns:a16="http://schemas.microsoft.com/office/drawing/2014/main" id="{D38D0562-0C65-9FAF-711C-E135F8DFB540}"/>
              </a:ext>
            </a:extLst>
          </p:cNvPr>
          <p:cNvSpPr txBox="1">
            <a:spLocks/>
          </p:cNvSpPr>
          <p:nvPr/>
        </p:nvSpPr>
        <p:spPr>
          <a:xfrm>
            <a:off x="3742490" y="1100305"/>
            <a:ext cx="7565540" cy="1487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uk-UA" sz="2400" cap="none" dirty="0">
                <a:solidFill>
                  <a:schemeClr val="bg1"/>
                </a:solidFill>
                <a:latin typeface="Times New Roman" panose="02020603050405020304" pitchFamily="18" charset="0"/>
                <a:cs typeface="Times New Roman" panose="02020603050405020304" pitchFamily="18" charset="0"/>
              </a:rPr>
              <a:t>Світлодіодна стрічка (</a:t>
            </a:r>
            <a:r>
              <a:rPr lang="en-GB" sz="2400" cap="none" dirty="0">
                <a:solidFill>
                  <a:schemeClr val="bg1"/>
                </a:solidFill>
                <a:latin typeface="Times New Roman" panose="02020603050405020304" pitchFamily="18" charset="0"/>
                <a:cs typeface="Times New Roman" panose="02020603050405020304" pitchFamily="18" charset="0"/>
              </a:rPr>
              <a:t>BTF-LIGHTING WS2812</a:t>
            </a:r>
            <a:r>
              <a:rPr lang="uk-UA" sz="2400" cap="none" dirty="0">
                <a:solidFill>
                  <a:schemeClr val="bg1"/>
                </a:solidFill>
                <a:latin typeface="Times New Roman" panose="02020603050405020304" pitchFamily="18" charset="0"/>
                <a:cs typeface="Times New Roman" panose="02020603050405020304" pitchFamily="18" charset="0"/>
              </a:rPr>
              <a:t>)</a:t>
            </a:r>
            <a:r>
              <a:rPr lang="ru-RU" sz="2400" cap="none" dirty="0">
                <a:solidFill>
                  <a:schemeClr val="bg1"/>
                </a:solidFill>
                <a:latin typeface="Times New Roman" panose="02020603050405020304" pitchFamily="18" charset="0"/>
                <a:cs typeface="Times New Roman" panose="02020603050405020304" pitchFamily="18" charset="0"/>
              </a:rPr>
              <a:t>: </a:t>
            </a:r>
          </a:p>
          <a:p>
            <a:r>
              <a:rPr lang="ru-RU" sz="2400" cap="none" dirty="0">
                <a:solidFill>
                  <a:schemeClr val="bg1"/>
                </a:solidFill>
                <a:latin typeface="Times New Roman" panose="02020603050405020304" pitchFamily="18" charset="0"/>
                <a:cs typeface="Times New Roman" panose="02020603050405020304" pitchFamily="18" charset="0"/>
              </a:rPr>
              <a:t>-у </a:t>
            </a:r>
            <a:r>
              <a:rPr lang="ru-RU" sz="2400" cap="none" dirty="0" err="1">
                <a:solidFill>
                  <a:schemeClr val="bg1"/>
                </a:solidFill>
                <a:latin typeface="Times New Roman" panose="02020603050405020304" pitchFamily="18" charset="0"/>
                <a:cs typeface="Times New Roman" panose="02020603050405020304" pitchFamily="18" charset="0"/>
              </a:rPr>
              <a:t>якості</a:t>
            </a:r>
            <a:r>
              <a:rPr lang="ru-RU" sz="2400" cap="none" dirty="0">
                <a:solidFill>
                  <a:schemeClr val="bg1"/>
                </a:solidFill>
                <a:latin typeface="Times New Roman" panose="02020603050405020304" pitchFamily="18" charset="0"/>
                <a:cs typeface="Times New Roman" panose="02020603050405020304" pitchFamily="18" charset="0"/>
              </a:rPr>
              <a:t> </a:t>
            </a:r>
            <a:r>
              <a:rPr lang="ru-RU" sz="2400" cap="none" dirty="0" err="1">
                <a:solidFill>
                  <a:schemeClr val="bg1"/>
                </a:solidFill>
                <a:latin typeface="Times New Roman" panose="02020603050405020304" pitchFamily="18" charset="0"/>
                <a:cs typeface="Times New Roman" panose="02020603050405020304" pitchFamily="18" charset="0"/>
              </a:rPr>
              <a:t>джерела</a:t>
            </a:r>
            <a:r>
              <a:rPr lang="ru-RU" sz="2400" cap="none" dirty="0">
                <a:solidFill>
                  <a:schemeClr val="bg1"/>
                </a:solidFill>
                <a:latin typeface="Times New Roman" panose="02020603050405020304" pitchFamily="18" charset="0"/>
                <a:cs typeface="Times New Roman" panose="02020603050405020304" pitchFamily="18" charset="0"/>
              </a:rPr>
              <a:t> </a:t>
            </a:r>
            <a:r>
              <a:rPr lang="ru-RU" sz="2400" cap="none" dirty="0" err="1">
                <a:solidFill>
                  <a:schemeClr val="bg1"/>
                </a:solidFill>
                <a:latin typeface="Times New Roman" panose="02020603050405020304" pitchFamily="18" charset="0"/>
                <a:cs typeface="Times New Roman" panose="02020603050405020304" pitchFamily="18" charset="0"/>
              </a:rPr>
              <a:t>світла</a:t>
            </a:r>
            <a:r>
              <a:rPr lang="ru-RU" sz="2400" cap="none" dirty="0">
                <a:solidFill>
                  <a:schemeClr val="bg1"/>
                </a:solidFill>
                <a:latin typeface="Times New Roman" panose="02020603050405020304" pitchFamily="18" charset="0"/>
                <a:cs typeface="Times New Roman" panose="02020603050405020304" pitchFamily="18" charset="0"/>
              </a:rPr>
              <a:t> з </a:t>
            </a:r>
            <a:r>
              <a:rPr lang="ru-RU" sz="2400" cap="none" dirty="0" err="1">
                <a:solidFill>
                  <a:schemeClr val="bg1"/>
                </a:solidFill>
                <a:latin typeface="Times New Roman" panose="02020603050405020304" pitchFamily="18" charset="0"/>
                <a:cs typeface="Times New Roman" panose="02020603050405020304" pitchFamily="18" charset="0"/>
              </a:rPr>
              <a:t>керованими</a:t>
            </a:r>
            <a:r>
              <a:rPr lang="ru-RU" sz="2400" cap="none" dirty="0">
                <a:solidFill>
                  <a:schemeClr val="bg1"/>
                </a:solidFill>
                <a:latin typeface="Times New Roman" panose="02020603050405020304" pitchFamily="18" charset="0"/>
                <a:cs typeface="Times New Roman" panose="02020603050405020304" pitchFamily="18" charset="0"/>
              </a:rPr>
              <a:t> </a:t>
            </a:r>
            <a:r>
              <a:rPr lang="ru-RU" sz="2400" cap="none" dirty="0" err="1">
                <a:solidFill>
                  <a:schemeClr val="bg1"/>
                </a:solidFill>
                <a:latin typeface="Times New Roman" panose="02020603050405020304" pitchFamily="18" charset="0"/>
                <a:cs typeface="Times New Roman" panose="02020603050405020304" pitchFamily="18" charset="0"/>
              </a:rPr>
              <a:t>яскравістю</a:t>
            </a:r>
            <a:r>
              <a:rPr lang="ru-RU" sz="2400" cap="none" dirty="0">
                <a:solidFill>
                  <a:schemeClr val="bg1"/>
                </a:solidFill>
                <a:latin typeface="Times New Roman" panose="02020603050405020304" pitchFamily="18" charset="0"/>
                <a:cs typeface="Times New Roman" panose="02020603050405020304" pitchFamily="18" charset="0"/>
              </a:rPr>
              <a:t> та </a:t>
            </a:r>
            <a:r>
              <a:rPr lang="ru-RU" sz="2400" cap="none" dirty="0" err="1">
                <a:solidFill>
                  <a:schemeClr val="bg1"/>
                </a:solidFill>
                <a:latin typeface="Times New Roman" panose="02020603050405020304" pitchFamily="18" charset="0"/>
                <a:cs typeface="Times New Roman" panose="02020603050405020304" pitchFamily="18" charset="0"/>
              </a:rPr>
              <a:t>кольором</a:t>
            </a:r>
            <a:endParaRPr lang="ru-RU" sz="2400" cap="none" dirty="0">
              <a:solidFill>
                <a:schemeClr val="bg1"/>
              </a:solidFill>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659FBAE5-2EED-6BB5-DB3C-B4A1C9BA22A6}"/>
              </a:ext>
            </a:extLst>
          </p:cNvPr>
          <p:cNvPicPr>
            <a:picLocks noChangeAspect="1"/>
          </p:cNvPicPr>
          <p:nvPr/>
        </p:nvPicPr>
        <p:blipFill>
          <a:blip r:embed="rId4"/>
          <a:stretch>
            <a:fillRect/>
          </a:stretch>
        </p:blipFill>
        <p:spPr>
          <a:xfrm>
            <a:off x="880830" y="984294"/>
            <a:ext cx="2622635" cy="1425042"/>
          </a:xfrm>
          <a:prstGeom prst="rect">
            <a:avLst/>
          </a:prstGeom>
        </p:spPr>
      </p:pic>
      <p:pic>
        <p:nvPicPr>
          <p:cNvPr id="9" name="Рисунок 8">
            <a:extLst>
              <a:ext uri="{FF2B5EF4-FFF2-40B4-BE49-F238E27FC236}">
                <a16:creationId xmlns:a16="http://schemas.microsoft.com/office/drawing/2014/main" id="{9696AB6C-1068-1E46-4A5E-91F097495C86}"/>
              </a:ext>
            </a:extLst>
          </p:cNvPr>
          <p:cNvPicPr>
            <a:picLocks noChangeAspect="1"/>
          </p:cNvPicPr>
          <p:nvPr/>
        </p:nvPicPr>
        <p:blipFill>
          <a:blip r:embed="rId5"/>
          <a:stretch>
            <a:fillRect/>
          </a:stretch>
        </p:blipFill>
        <p:spPr>
          <a:xfrm>
            <a:off x="888255" y="4524563"/>
            <a:ext cx="2059623" cy="1845383"/>
          </a:xfrm>
          <a:prstGeom prst="rect">
            <a:avLst/>
          </a:prstGeom>
        </p:spPr>
      </p:pic>
      <p:sp>
        <p:nvSpPr>
          <p:cNvPr id="10" name="Заголовок 1">
            <a:extLst>
              <a:ext uri="{FF2B5EF4-FFF2-40B4-BE49-F238E27FC236}">
                <a16:creationId xmlns:a16="http://schemas.microsoft.com/office/drawing/2014/main" id="{2CBC2EB5-9A43-F89F-FC3C-D9394A4C11E0}"/>
              </a:ext>
            </a:extLst>
          </p:cNvPr>
          <p:cNvSpPr txBox="1">
            <a:spLocks/>
          </p:cNvSpPr>
          <p:nvPr/>
        </p:nvSpPr>
        <p:spPr>
          <a:xfrm>
            <a:off x="5727632" y="4521399"/>
            <a:ext cx="3495088" cy="1487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ru-RU" sz="2400" cap="none" dirty="0">
                <a:solidFill>
                  <a:schemeClr val="bg1"/>
                </a:solidFill>
                <a:latin typeface="Times New Roman" panose="02020603050405020304" pitchFamily="18" charset="0"/>
                <a:cs typeface="Times New Roman" panose="02020603050405020304" pitchFamily="18" charset="0"/>
              </a:rPr>
              <a:t>Блок </a:t>
            </a:r>
            <a:r>
              <a:rPr lang="ru-RU" sz="2400" cap="none" dirty="0" err="1">
                <a:solidFill>
                  <a:schemeClr val="bg1"/>
                </a:solidFill>
                <a:latin typeface="Times New Roman" panose="02020603050405020304" pitchFamily="18" charset="0"/>
                <a:cs typeface="Times New Roman" panose="02020603050405020304" pitchFamily="18" charset="0"/>
              </a:rPr>
              <a:t>живлення</a:t>
            </a:r>
            <a:r>
              <a:rPr lang="ru-RU" sz="2400" cap="none" dirty="0">
                <a:solidFill>
                  <a:schemeClr val="bg1"/>
                </a:solidFill>
                <a:latin typeface="Times New Roman" panose="02020603050405020304" pitchFamily="18" charset="0"/>
                <a:cs typeface="Times New Roman" panose="02020603050405020304" pitchFamily="18" charset="0"/>
              </a:rPr>
              <a:t> та</a:t>
            </a:r>
          </a:p>
          <a:p>
            <a:r>
              <a:rPr lang="ru-RU" sz="2400" cap="none" dirty="0">
                <a:solidFill>
                  <a:schemeClr val="bg1"/>
                </a:solidFill>
                <a:latin typeface="Times New Roman" panose="02020603050405020304" pitchFamily="18" charset="0"/>
                <a:cs typeface="Times New Roman" panose="02020603050405020304" pitchFamily="18" charset="0"/>
              </a:rPr>
              <a:t>модуль для </a:t>
            </a:r>
            <a:r>
              <a:rPr lang="ru-RU" sz="2400" cap="none" dirty="0" err="1">
                <a:solidFill>
                  <a:schemeClr val="bg1"/>
                </a:solidFill>
                <a:latin typeface="Times New Roman" panose="02020603050405020304" pitchFamily="18" charset="0"/>
                <a:cs typeface="Times New Roman" panose="02020603050405020304" pitchFamily="18" charset="0"/>
              </a:rPr>
              <a:t>акумуляторів</a:t>
            </a:r>
            <a:r>
              <a:rPr lang="ru-RU" sz="2400" cap="none" dirty="0">
                <a:solidFill>
                  <a:schemeClr val="bg1"/>
                </a:solidFill>
                <a:latin typeface="Times New Roman" panose="02020603050405020304" pitchFamily="18" charset="0"/>
                <a:cs typeface="Times New Roman" panose="02020603050405020304" pitchFamily="18" charset="0"/>
              </a:rPr>
              <a:t>  </a:t>
            </a:r>
          </a:p>
        </p:txBody>
      </p:sp>
      <p:pic>
        <p:nvPicPr>
          <p:cNvPr id="12" name="Рисунок 11">
            <a:extLst>
              <a:ext uri="{FF2B5EF4-FFF2-40B4-BE49-F238E27FC236}">
                <a16:creationId xmlns:a16="http://schemas.microsoft.com/office/drawing/2014/main" id="{544F93AD-CD2C-062A-DCB2-27242D0523B4}"/>
              </a:ext>
            </a:extLst>
          </p:cNvPr>
          <p:cNvPicPr>
            <a:picLocks noChangeAspect="1"/>
          </p:cNvPicPr>
          <p:nvPr/>
        </p:nvPicPr>
        <p:blipFill>
          <a:blip r:embed="rId6"/>
          <a:stretch>
            <a:fillRect/>
          </a:stretch>
        </p:blipFill>
        <p:spPr>
          <a:xfrm>
            <a:off x="3310958" y="4524562"/>
            <a:ext cx="2231236" cy="1845383"/>
          </a:xfrm>
          <a:prstGeom prst="rect">
            <a:avLst/>
          </a:prstGeom>
        </p:spPr>
      </p:pic>
    </p:spTree>
    <p:extLst>
      <p:ext uri="{BB962C8B-B14F-4D97-AF65-F5344CB8AC3E}">
        <p14:creationId xmlns:p14="http://schemas.microsoft.com/office/powerpoint/2010/main" val="1718314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25C2517-E6CA-E80A-1600-B886EF70456C}"/>
              </a:ext>
            </a:extLst>
          </p:cNvPr>
          <p:cNvPicPr>
            <a:picLocks noChangeAspect="1"/>
          </p:cNvPicPr>
          <p:nvPr/>
        </p:nvPicPr>
        <p:blipFill>
          <a:blip r:embed="rId2"/>
          <a:stretch>
            <a:fillRect/>
          </a:stretch>
        </p:blipFill>
        <p:spPr>
          <a:xfrm>
            <a:off x="8143905" y="5090007"/>
            <a:ext cx="4048095" cy="1767993"/>
          </a:xfrm>
          <a:prstGeom prst="rect">
            <a:avLst/>
          </a:prstGeom>
        </p:spPr>
      </p:pic>
      <p:sp>
        <p:nvSpPr>
          <p:cNvPr id="4" name="Заголовок 1">
            <a:extLst>
              <a:ext uri="{FF2B5EF4-FFF2-40B4-BE49-F238E27FC236}">
                <a16:creationId xmlns:a16="http://schemas.microsoft.com/office/drawing/2014/main" id="{099E569E-5F3A-FC86-7B3F-0C161F506B83}"/>
              </a:ext>
            </a:extLst>
          </p:cNvPr>
          <p:cNvSpPr>
            <a:spLocks noGrp="1"/>
          </p:cNvSpPr>
          <p:nvPr>
            <p:ph type="title"/>
          </p:nvPr>
        </p:nvSpPr>
        <p:spPr>
          <a:xfrm>
            <a:off x="1251284" y="0"/>
            <a:ext cx="10127558" cy="1222408"/>
          </a:xfrm>
        </p:spPr>
        <p:txBody>
          <a:bodyPr/>
          <a:lstStyle/>
          <a:p>
            <a:pPr algn="ctr"/>
            <a:r>
              <a:rPr lang="uk-UA" dirty="0" err="1">
                <a:solidFill>
                  <a:schemeClr val="bg1"/>
                </a:solidFill>
              </a:rPr>
              <a:t>СТРУКТУРний</a:t>
            </a:r>
            <a:r>
              <a:rPr lang="uk-UA" dirty="0">
                <a:solidFill>
                  <a:schemeClr val="bg1"/>
                </a:solidFill>
              </a:rPr>
              <a:t>  склад  ПРИСТРОЮ</a:t>
            </a:r>
            <a:endParaRPr lang="en-US" dirty="0">
              <a:solidFill>
                <a:schemeClr val="bg1"/>
              </a:solidFill>
            </a:endParaRPr>
          </a:p>
        </p:txBody>
      </p:sp>
      <p:sp>
        <p:nvSpPr>
          <p:cNvPr id="2" name="Заголовок 1">
            <a:extLst>
              <a:ext uri="{FF2B5EF4-FFF2-40B4-BE49-F238E27FC236}">
                <a16:creationId xmlns:a16="http://schemas.microsoft.com/office/drawing/2014/main" id="{D38D0562-0C65-9FAF-711C-E135F8DFB540}"/>
              </a:ext>
            </a:extLst>
          </p:cNvPr>
          <p:cNvSpPr txBox="1">
            <a:spLocks/>
          </p:cNvSpPr>
          <p:nvPr/>
        </p:nvSpPr>
        <p:spPr>
          <a:xfrm>
            <a:off x="3742490" y="901716"/>
            <a:ext cx="7565540" cy="1487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uk-UA" sz="2400" cap="none" dirty="0">
                <a:solidFill>
                  <a:schemeClr val="bg1"/>
                </a:solidFill>
                <a:latin typeface="Times New Roman" panose="02020603050405020304" pitchFamily="18" charset="0"/>
                <a:cs typeface="Times New Roman" panose="02020603050405020304" pitchFamily="18" charset="0"/>
              </a:rPr>
              <a:t>Сенсор шуму (мікрофон)</a:t>
            </a:r>
            <a:r>
              <a:rPr lang="ru-RU" sz="2400" cap="none" dirty="0">
                <a:solidFill>
                  <a:schemeClr val="bg1"/>
                </a:solidFill>
                <a:latin typeface="Times New Roman" panose="02020603050405020304" pitchFamily="18" charset="0"/>
                <a:cs typeface="Times New Roman" panose="02020603050405020304" pitchFamily="18" charset="0"/>
              </a:rPr>
              <a:t>: </a:t>
            </a:r>
          </a:p>
          <a:p>
            <a:r>
              <a:rPr lang="ru-RU" sz="2400" cap="none" dirty="0">
                <a:solidFill>
                  <a:schemeClr val="bg1"/>
                </a:solidFill>
                <a:latin typeface="Times New Roman" panose="02020603050405020304" pitchFamily="18" charset="0"/>
                <a:cs typeface="Times New Roman" panose="02020603050405020304" pitchFamily="18" charset="0"/>
              </a:rPr>
              <a:t>-для </a:t>
            </a:r>
            <a:r>
              <a:rPr lang="ru-RU" sz="2400" cap="none" dirty="0" err="1">
                <a:solidFill>
                  <a:schemeClr val="bg1"/>
                </a:solidFill>
                <a:latin typeface="Times New Roman" panose="02020603050405020304" pitchFamily="18" charset="0"/>
                <a:cs typeface="Times New Roman" panose="02020603050405020304" pitchFamily="18" charset="0"/>
              </a:rPr>
              <a:t>вимірювання</a:t>
            </a:r>
            <a:r>
              <a:rPr lang="ru-RU" sz="2400" cap="none" dirty="0">
                <a:solidFill>
                  <a:schemeClr val="bg1"/>
                </a:solidFill>
                <a:latin typeface="Times New Roman" panose="02020603050405020304" pitchFamily="18" charset="0"/>
                <a:cs typeface="Times New Roman" panose="02020603050405020304" pitchFamily="18" charset="0"/>
              </a:rPr>
              <a:t> </a:t>
            </a:r>
            <a:r>
              <a:rPr lang="ru-RU" sz="2400" cap="none" dirty="0" err="1">
                <a:solidFill>
                  <a:schemeClr val="bg1"/>
                </a:solidFill>
                <a:latin typeface="Times New Roman" panose="02020603050405020304" pitchFamily="18" charset="0"/>
                <a:cs typeface="Times New Roman" panose="02020603050405020304" pitchFamily="18" charset="0"/>
              </a:rPr>
              <a:t>рівня</a:t>
            </a:r>
            <a:r>
              <a:rPr lang="ru-RU" sz="2400" cap="none" dirty="0">
                <a:solidFill>
                  <a:schemeClr val="bg1"/>
                </a:solidFill>
                <a:latin typeface="Times New Roman" panose="02020603050405020304" pitchFamily="18" charset="0"/>
                <a:cs typeface="Times New Roman" panose="02020603050405020304" pitchFamily="18" charset="0"/>
              </a:rPr>
              <a:t> шуму </a:t>
            </a:r>
            <a:r>
              <a:rPr lang="ru-RU" sz="2400" cap="none" dirty="0" err="1">
                <a:solidFill>
                  <a:schemeClr val="bg1"/>
                </a:solidFill>
                <a:latin typeface="Times New Roman" panose="02020603050405020304" pitchFamily="18" charset="0"/>
                <a:cs typeface="Times New Roman" panose="02020603050405020304" pitchFamily="18" charset="0"/>
              </a:rPr>
              <a:t>під</a:t>
            </a:r>
            <a:r>
              <a:rPr lang="ru-RU" sz="2400" cap="none" dirty="0">
                <a:solidFill>
                  <a:schemeClr val="bg1"/>
                </a:solidFill>
                <a:latin typeface="Times New Roman" panose="02020603050405020304" pitchFamily="18" charset="0"/>
                <a:cs typeface="Times New Roman" panose="02020603050405020304" pitchFamily="18" charset="0"/>
              </a:rPr>
              <a:t> час сну</a:t>
            </a:r>
          </a:p>
        </p:txBody>
      </p:sp>
      <p:pic>
        <p:nvPicPr>
          <p:cNvPr id="7" name="Рисунок 6">
            <a:extLst>
              <a:ext uri="{FF2B5EF4-FFF2-40B4-BE49-F238E27FC236}">
                <a16:creationId xmlns:a16="http://schemas.microsoft.com/office/drawing/2014/main" id="{9E7A32F7-708F-7991-F671-EAC2EB0280C5}"/>
              </a:ext>
            </a:extLst>
          </p:cNvPr>
          <p:cNvPicPr>
            <a:picLocks noChangeAspect="1"/>
          </p:cNvPicPr>
          <p:nvPr/>
        </p:nvPicPr>
        <p:blipFill>
          <a:blip r:embed="rId3"/>
          <a:stretch>
            <a:fillRect/>
          </a:stretch>
        </p:blipFill>
        <p:spPr>
          <a:xfrm>
            <a:off x="882400" y="867699"/>
            <a:ext cx="2428557" cy="1665603"/>
          </a:xfrm>
          <a:prstGeom prst="rect">
            <a:avLst/>
          </a:prstGeom>
        </p:spPr>
      </p:pic>
      <p:pic>
        <p:nvPicPr>
          <p:cNvPr id="11" name="Рисунок 10">
            <a:extLst>
              <a:ext uri="{FF2B5EF4-FFF2-40B4-BE49-F238E27FC236}">
                <a16:creationId xmlns:a16="http://schemas.microsoft.com/office/drawing/2014/main" id="{3BFD9335-0050-1DCA-A2E5-D22062B81802}"/>
              </a:ext>
            </a:extLst>
          </p:cNvPr>
          <p:cNvPicPr>
            <a:picLocks noChangeAspect="1"/>
          </p:cNvPicPr>
          <p:nvPr/>
        </p:nvPicPr>
        <p:blipFill>
          <a:blip r:embed="rId4"/>
          <a:stretch>
            <a:fillRect/>
          </a:stretch>
        </p:blipFill>
        <p:spPr>
          <a:xfrm>
            <a:off x="882400" y="2702680"/>
            <a:ext cx="2428557" cy="1573872"/>
          </a:xfrm>
          <a:prstGeom prst="rect">
            <a:avLst/>
          </a:prstGeom>
        </p:spPr>
      </p:pic>
      <p:sp>
        <p:nvSpPr>
          <p:cNvPr id="13" name="Заголовок 1">
            <a:extLst>
              <a:ext uri="{FF2B5EF4-FFF2-40B4-BE49-F238E27FC236}">
                <a16:creationId xmlns:a16="http://schemas.microsoft.com/office/drawing/2014/main" id="{BB2911FB-7A8E-1F06-CD8A-38962EEBF41A}"/>
              </a:ext>
            </a:extLst>
          </p:cNvPr>
          <p:cNvSpPr txBox="1">
            <a:spLocks/>
          </p:cNvSpPr>
          <p:nvPr/>
        </p:nvSpPr>
        <p:spPr>
          <a:xfrm>
            <a:off x="3784370" y="2563343"/>
            <a:ext cx="7565540" cy="1487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uk-UA" sz="2400" cap="none" dirty="0">
                <a:solidFill>
                  <a:schemeClr val="bg1"/>
                </a:solidFill>
                <a:latin typeface="Times New Roman" panose="02020603050405020304" pitchFamily="18" charset="0"/>
                <a:cs typeface="Times New Roman" panose="02020603050405020304" pitchFamily="18" charset="0"/>
              </a:rPr>
              <a:t>Сенсор яскравості освітлення (</a:t>
            </a:r>
            <a:r>
              <a:rPr lang="uk-UA" sz="2400" cap="none" dirty="0" err="1">
                <a:solidFill>
                  <a:schemeClr val="bg1"/>
                </a:solidFill>
                <a:latin typeface="Times New Roman" panose="02020603050405020304" pitchFamily="18" charset="0"/>
                <a:cs typeface="Times New Roman" panose="02020603050405020304" pitchFamily="18" charset="0"/>
              </a:rPr>
              <a:t>фоторезистор</a:t>
            </a:r>
            <a:r>
              <a:rPr lang="uk-UA" sz="2400" cap="none" dirty="0">
                <a:solidFill>
                  <a:schemeClr val="bg1"/>
                </a:solidFill>
                <a:latin typeface="Times New Roman" panose="02020603050405020304" pitchFamily="18" charset="0"/>
                <a:cs typeface="Times New Roman" panose="02020603050405020304" pitchFamily="18" charset="0"/>
              </a:rPr>
              <a:t>)</a:t>
            </a:r>
            <a:r>
              <a:rPr lang="ru-RU" sz="2400" cap="none" dirty="0">
                <a:solidFill>
                  <a:schemeClr val="bg1"/>
                </a:solidFill>
                <a:latin typeface="Times New Roman" panose="02020603050405020304" pitchFamily="18" charset="0"/>
                <a:cs typeface="Times New Roman" panose="02020603050405020304" pitchFamily="18" charset="0"/>
              </a:rPr>
              <a:t>: </a:t>
            </a:r>
          </a:p>
          <a:p>
            <a:r>
              <a:rPr lang="ru-RU" sz="2400" cap="none" dirty="0">
                <a:solidFill>
                  <a:schemeClr val="bg1"/>
                </a:solidFill>
                <a:latin typeface="Times New Roman" panose="02020603050405020304" pitchFamily="18" charset="0"/>
                <a:cs typeface="Times New Roman" panose="02020603050405020304" pitchFamily="18" charset="0"/>
              </a:rPr>
              <a:t>-для </a:t>
            </a:r>
            <a:r>
              <a:rPr lang="ru-RU" sz="2400" cap="none" dirty="0" err="1">
                <a:solidFill>
                  <a:schemeClr val="bg1"/>
                </a:solidFill>
                <a:latin typeface="Times New Roman" panose="02020603050405020304" pitchFamily="18" charset="0"/>
                <a:cs typeface="Times New Roman" panose="02020603050405020304" pitchFamily="18" charset="0"/>
              </a:rPr>
              <a:t>вимірювання</a:t>
            </a:r>
            <a:r>
              <a:rPr lang="ru-RU" sz="2400" cap="none" dirty="0">
                <a:solidFill>
                  <a:schemeClr val="bg1"/>
                </a:solidFill>
                <a:latin typeface="Times New Roman" panose="02020603050405020304" pitchFamily="18" charset="0"/>
                <a:cs typeface="Times New Roman" panose="02020603050405020304" pitchFamily="18" charset="0"/>
              </a:rPr>
              <a:t> </a:t>
            </a:r>
            <a:r>
              <a:rPr lang="ru-RU" sz="2400" cap="none" dirty="0" err="1">
                <a:solidFill>
                  <a:schemeClr val="bg1"/>
                </a:solidFill>
                <a:latin typeface="Times New Roman" panose="02020603050405020304" pitchFamily="18" charset="0"/>
                <a:cs typeface="Times New Roman" panose="02020603050405020304" pitchFamily="18" charset="0"/>
              </a:rPr>
              <a:t>рівня</a:t>
            </a:r>
            <a:r>
              <a:rPr lang="ru-RU" sz="2400" cap="none" dirty="0">
                <a:solidFill>
                  <a:schemeClr val="bg1"/>
                </a:solidFill>
                <a:latin typeface="Times New Roman" panose="02020603050405020304" pitchFamily="18" charset="0"/>
                <a:cs typeface="Times New Roman" panose="02020603050405020304" pitchFamily="18" charset="0"/>
              </a:rPr>
              <a:t> </a:t>
            </a:r>
            <a:r>
              <a:rPr lang="ru-RU" sz="2400" cap="none" dirty="0" err="1">
                <a:solidFill>
                  <a:schemeClr val="bg1"/>
                </a:solidFill>
                <a:latin typeface="Times New Roman" panose="02020603050405020304" pitchFamily="18" charset="0"/>
                <a:cs typeface="Times New Roman" panose="02020603050405020304" pitchFamily="18" charset="0"/>
              </a:rPr>
              <a:t>освітленості</a:t>
            </a:r>
            <a:r>
              <a:rPr lang="ru-RU" sz="2400" cap="none" dirty="0">
                <a:solidFill>
                  <a:schemeClr val="bg1"/>
                </a:solidFill>
                <a:latin typeface="Times New Roman" panose="02020603050405020304" pitchFamily="18" charset="0"/>
                <a:cs typeface="Times New Roman" panose="02020603050405020304" pitchFamily="18" charset="0"/>
              </a:rPr>
              <a:t> </a:t>
            </a:r>
            <a:r>
              <a:rPr lang="ru-RU" sz="2400" cap="none" dirty="0" err="1">
                <a:solidFill>
                  <a:schemeClr val="bg1"/>
                </a:solidFill>
                <a:latin typeface="Times New Roman" panose="02020603050405020304" pitchFamily="18" charset="0"/>
                <a:cs typeface="Times New Roman" panose="02020603050405020304" pitchFamily="18" charset="0"/>
              </a:rPr>
              <a:t>під</a:t>
            </a:r>
            <a:r>
              <a:rPr lang="ru-RU" sz="2400" cap="none" dirty="0">
                <a:solidFill>
                  <a:schemeClr val="bg1"/>
                </a:solidFill>
                <a:latin typeface="Times New Roman" panose="02020603050405020304" pitchFamily="18" charset="0"/>
                <a:cs typeface="Times New Roman" panose="02020603050405020304" pitchFamily="18" charset="0"/>
              </a:rPr>
              <a:t> час сну</a:t>
            </a:r>
          </a:p>
        </p:txBody>
      </p:sp>
      <p:pic>
        <p:nvPicPr>
          <p:cNvPr id="21" name="Рисунок 20">
            <a:extLst>
              <a:ext uri="{FF2B5EF4-FFF2-40B4-BE49-F238E27FC236}">
                <a16:creationId xmlns:a16="http://schemas.microsoft.com/office/drawing/2014/main" id="{25B8A100-1982-9CCF-D39E-C571DFF8A235}"/>
              </a:ext>
            </a:extLst>
          </p:cNvPr>
          <p:cNvPicPr>
            <a:picLocks noChangeAspect="1"/>
          </p:cNvPicPr>
          <p:nvPr/>
        </p:nvPicPr>
        <p:blipFill>
          <a:blip r:embed="rId5"/>
          <a:stretch>
            <a:fillRect/>
          </a:stretch>
        </p:blipFill>
        <p:spPr>
          <a:xfrm>
            <a:off x="882400" y="4466020"/>
            <a:ext cx="2428557" cy="1914720"/>
          </a:xfrm>
          <a:prstGeom prst="rect">
            <a:avLst/>
          </a:prstGeom>
        </p:spPr>
      </p:pic>
      <p:sp>
        <p:nvSpPr>
          <p:cNvPr id="22" name="Заголовок 1">
            <a:extLst>
              <a:ext uri="{FF2B5EF4-FFF2-40B4-BE49-F238E27FC236}">
                <a16:creationId xmlns:a16="http://schemas.microsoft.com/office/drawing/2014/main" id="{450244D8-5294-46B6-72C6-80CA1BB117EF}"/>
              </a:ext>
            </a:extLst>
          </p:cNvPr>
          <p:cNvSpPr txBox="1">
            <a:spLocks/>
          </p:cNvSpPr>
          <p:nvPr/>
        </p:nvSpPr>
        <p:spPr>
          <a:xfrm>
            <a:off x="3742490" y="4473199"/>
            <a:ext cx="7565540" cy="1487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uk-UA" sz="2400" cap="none" dirty="0">
                <a:solidFill>
                  <a:schemeClr val="bg1"/>
                </a:solidFill>
                <a:latin typeface="Times New Roman" panose="02020603050405020304" pitchFamily="18" charset="0"/>
                <a:cs typeface="Times New Roman" panose="02020603050405020304" pitchFamily="18" charset="0"/>
              </a:rPr>
              <a:t>Сенсор температури та вологості повітря (</a:t>
            </a:r>
            <a:r>
              <a:rPr lang="en-US" sz="2400" cap="none" dirty="0">
                <a:solidFill>
                  <a:schemeClr val="bg1"/>
                </a:solidFill>
                <a:latin typeface="Times New Roman" panose="02020603050405020304" pitchFamily="18" charset="0"/>
                <a:cs typeface="Times New Roman" panose="02020603050405020304" pitchFamily="18" charset="0"/>
              </a:rPr>
              <a:t>AHT</a:t>
            </a:r>
            <a:r>
              <a:rPr lang="uk-UA" sz="2400" cap="none" dirty="0">
                <a:solidFill>
                  <a:schemeClr val="bg1"/>
                </a:solidFill>
                <a:latin typeface="Times New Roman" panose="02020603050405020304" pitchFamily="18" charset="0"/>
                <a:cs typeface="Times New Roman" panose="02020603050405020304" pitchFamily="18" charset="0"/>
              </a:rPr>
              <a:t>10)</a:t>
            </a:r>
            <a:r>
              <a:rPr lang="ru-RU" sz="2400" cap="none" dirty="0">
                <a:solidFill>
                  <a:schemeClr val="bg1"/>
                </a:solidFill>
                <a:latin typeface="Times New Roman" panose="02020603050405020304" pitchFamily="18" charset="0"/>
                <a:cs typeface="Times New Roman" panose="02020603050405020304" pitchFamily="18" charset="0"/>
              </a:rPr>
              <a:t>: </a:t>
            </a:r>
          </a:p>
          <a:p>
            <a:r>
              <a:rPr lang="ru-RU" sz="2400" cap="none" dirty="0">
                <a:solidFill>
                  <a:schemeClr val="bg1"/>
                </a:solidFill>
                <a:latin typeface="Times New Roman" panose="02020603050405020304" pitchFamily="18" charset="0"/>
                <a:cs typeface="Times New Roman" panose="02020603050405020304" pitchFamily="18" charset="0"/>
              </a:rPr>
              <a:t>-для </a:t>
            </a:r>
            <a:r>
              <a:rPr lang="ru-RU" sz="2400" cap="none" dirty="0" err="1">
                <a:solidFill>
                  <a:schemeClr val="bg1"/>
                </a:solidFill>
                <a:latin typeface="Times New Roman" panose="02020603050405020304" pitchFamily="18" charset="0"/>
                <a:cs typeface="Times New Roman" panose="02020603050405020304" pitchFamily="18" charset="0"/>
              </a:rPr>
              <a:t>вимірювання</a:t>
            </a:r>
            <a:r>
              <a:rPr lang="ru-RU" sz="2400" cap="none" dirty="0">
                <a:solidFill>
                  <a:schemeClr val="bg1"/>
                </a:solidFill>
                <a:latin typeface="Times New Roman" panose="02020603050405020304" pitchFamily="18" charset="0"/>
                <a:cs typeface="Times New Roman" panose="02020603050405020304" pitchFamily="18" charset="0"/>
              </a:rPr>
              <a:t> </a:t>
            </a:r>
            <a:r>
              <a:rPr lang="uk-UA" sz="2400" cap="none" dirty="0">
                <a:solidFill>
                  <a:schemeClr val="bg1"/>
                </a:solidFill>
                <a:latin typeface="Times New Roman" panose="02020603050405020304" pitchFamily="18" charset="0"/>
                <a:cs typeface="Times New Roman" panose="02020603050405020304" pitchFamily="18" charset="0"/>
              </a:rPr>
              <a:t>параметрів мікроклімату </a:t>
            </a:r>
            <a:r>
              <a:rPr lang="ru-RU" sz="2400" cap="none" dirty="0" err="1">
                <a:solidFill>
                  <a:schemeClr val="bg1"/>
                </a:solidFill>
                <a:latin typeface="Times New Roman" panose="02020603050405020304" pitchFamily="18" charset="0"/>
                <a:cs typeface="Times New Roman" panose="02020603050405020304" pitchFamily="18" charset="0"/>
              </a:rPr>
              <a:t>під</a:t>
            </a:r>
            <a:r>
              <a:rPr lang="ru-RU" sz="2400" cap="none" dirty="0">
                <a:solidFill>
                  <a:schemeClr val="bg1"/>
                </a:solidFill>
                <a:latin typeface="Times New Roman" panose="02020603050405020304" pitchFamily="18" charset="0"/>
                <a:cs typeface="Times New Roman" panose="02020603050405020304" pitchFamily="18" charset="0"/>
              </a:rPr>
              <a:t> час сну</a:t>
            </a:r>
          </a:p>
        </p:txBody>
      </p:sp>
    </p:spTree>
    <p:extLst>
      <p:ext uri="{BB962C8B-B14F-4D97-AF65-F5344CB8AC3E}">
        <p14:creationId xmlns:p14="http://schemas.microsoft.com/office/powerpoint/2010/main" val="16301285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TM04033919[[fn=Контур]]</Template>
  <TotalTime>454</TotalTime>
  <Words>1114</Words>
  <Application>Microsoft Office PowerPoint</Application>
  <PresentationFormat>Широкоэкранный</PresentationFormat>
  <Paragraphs>84</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Times New Roman</vt:lpstr>
      <vt:lpstr>Tw Cen MT</vt:lpstr>
      <vt:lpstr>Контур</vt:lpstr>
      <vt:lpstr>розумнИЙ БУДИЛЬНИК</vt:lpstr>
      <vt:lpstr>ПРОБЛЕМА та ідея її подолання</vt:lpstr>
      <vt:lpstr>Структура сну</vt:lpstr>
      <vt:lpstr>РОЗУМНІ БУДИЛЬНИКИ та принципи їх роботи</vt:lpstr>
      <vt:lpstr>Функції пристрою</vt:lpstr>
      <vt:lpstr>СТРУКТУРний  склад  ПРИСТРОЮ</vt:lpstr>
      <vt:lpstr>СТРУКТУРний  склад  ПРИСТРОЮ</vt:lpstr>
      <vt:lpstr>СТРУКТУРний  склад  ПРИСТРОЮ</vt:lpstr>
      <vt:lpstr>СТРУКТУРний  склад  ПРИСТРОЮ</vt:lpstr>
      <vt:lpstr>ВИСНОВКИ </vt:lpstr>
      <vt:lpstr>Список використаних джерел</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Лічильник кількості відвідувачів</dc:title>
  <dc:creator>FoBoss</dc:creator>
  <cp:lastModifiedBy>oleksandr shtepa</cp:lastModifiedBy>
  <cp:revision>30</cp:revision>
  <dcterms:created xsi:type="dcterms:W3CDTF">2021-01-29T12:19:29Z</dcterms:created>
  <dcterms:modified xsi:type="dcterms:W3CDTF">2023-04-24T03:41:31Z</dcterms:modified>
</cp:coreProperties>
</file>