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9" r:id="rId2"/>
    <p:sldId id="260" r:id="rId3"/>
    <p:sldId id="261" r:id="rId4"/>
    <p:sldId id="262" r:id="rId5"/>
    <p:sldId id="263" r:id="rId6"/>
    <p:sldId id="264"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987126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85588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44067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02.04.2023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11960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02.04.2023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695242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02.04.2023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797386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02.04.2023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995328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381055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10510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636021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168013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alpha val="58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02.04.2023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27641152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6857999"/>
          </a:xfrm>
        </p:spPr>
        <p:txBody>
          <a:bodyPr>
            <a:normAutofit fontScale="90000"/>
          </a:bodyPr>
          <a:lstStyle/>
          <a:p>
            <a:r>
              <a:rPr lang="ru-RU" sz="2000" b="1" dirty="0" smtClean="0">
                <a:latin typeface="Times New Roman" pitchFamily="18" charset="0"/>
                <a:cs typeface="Times New Roman" pitchFamily="18" charset="0"/>
              </a:rPr>
              <a:t>«</a:t>
            </a:r>
            <a:r>
              <a:rPr lang="ru-RU" sz="2000" b="1" dirty="0" err="1" smtClean="0">
                <a:latin typeface="Times New Roman" pitchFamily="18" charset="0"/>
                <a:cs typeface="Times New Roman" pitchFamily="18" charset="0"/>
              </a:rPr>
              <a:t>Обґрунтування</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параметрів</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вибору</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опріснюючої</a:t>
            </a:r>
            <a:r>
              <a:rPr lang="ru-RU" sz="2000" b="1" dirty="0" smtClean="0">
                <a:latin typeface="Times New Roman" pitchFamily="18" charset="0"/>
                <a:cs typeface="Times New Roman" pitchFamily="18" charset="0"/>
              </a:rPr>
              <a:t> установки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на </a:t>
            </a:r>
            <a:r>
              <a:rPr lang="ru-RU" sz="2000" b="1" dirty="0" err="1" smtClean="0">
                <a:latin typeface="Times New Roman" pitchFamily="18" charset="0"/>
                <a:cs typeface="Times New Roman" pitchFamily="18" charset="0"/>
              </a:rPr>
              <a:t>базі</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технології</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зворотного</a:t>
            </a:r>
            <a:r>
              <a:rPr lang="ru-RU" sz="2000" b="1" dirty="0" smtClean="0">
                <a:latin typeface="Times New Roman" pitchFamily="18" charset="0"/>
                <a:cs typeface="Times New Roman" pitchFamily="18" charset="0"/>
              </a:rPr>
              <a:t> осмосу»</a:t>
            </a:r>
            <a:br>
              <a:rPr lang="ru-RU" sz="2000" b="1"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err="1" smtClean="0">
                <a:latin typeface="Times New Roman" pitchFamily="18" charset="0"/>
                <a:cs typeface="Times New Roman" pitchFamily="18" charset="0"/>
              </a:rPr>
              <a:t>Назва</a:t>
            </a:r>
            <a:r>
              <a:rPr lang="ru-RU" sz="2000" b="1" dirty="0" smtClean="0">
                <a:latin typeface="Times New Roman" pitchFamily="18" charset="0"/>
                <a:cs typeface="Times New Roman" pitchFamily="18" charset="0"/>
              </a:rPr>
              <a:t> МАНУ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Дніпропетровська</a:t>
            </a:r>
            <a:r>
              <a:rPr lang="ru-RU" sz="2000" dirty="0" smtClean="0">
                <a:latin typeface="Times New Roman" pitchFamily="18" charset="0"/>
                <a:cs typeface="Times New Roman" pitchFamily="18" charset="0"/>
              </a:rPr>
              <a:t> Мала </a:t>
            </a:r>
            <a:r>
              <a:rPr lang="ru-RU" sz="2000" dirty="0" err="1" smtClean="0">
                <a:latin typeface="Times New Roman" pitchFamily="18" charset="0"/>
                <a:cs typeface="Times New Roman" pitchFamily="18" charset="0"/>
              </a:rPr>
              <a:t>Академія</a:t>
            </a:r>
            <a:r>
              <a:rPr lang="ru-RU" sz="2000" dirty="0" smtClean="0">
                <a:latin typeface="Times New Roman" pitchFamily="18" charset="0"/>
                <a:cs typeface="Times New Roman" pitchFamily="18" charset="0"/>
              </a:rPr>
              <a:t> Наук;  (</a:t>
            </a:r>
            <a:r>
              <a:rPr lang="ru-RU" sz="2000" dirty="0" err="1" smtClean="0">
                <a:latin typeface="Times New Roman" pitchFamily="18" charset="0"/>
                <a:cs typeface="Times New Roman" pitchFamily="18" charset="0"/>
              </a:rPr>
              <a:t>Дніпро</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b="1" dirty="0" err="1" smtClean="0">
                <a:latin typeface="Times New Roman" pitchFamily="18" charset="0"/>
                <a:cs typeface="Times New Roman" pitchFamily="18" charset="0"/>
              </a:rPr>
              <a:t>Назва</a:t>
            </a:r>
            <a:r>
              <a:rPr lang="ru-RU" sz="2000" b="1" dirty="0" smtClean="0">
                <a:latin typeface="Times New Roman" pitchFamily="18" charset="0"/>
                <a:cs typeface="Times New Roman" pitchFamily="18" charset="0"/>
              </a:rPr>
              <a:t> конкурсу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Економічні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зміни</a:t>
            </a:r>
            <a:r>
              <a:rPr lang="ru-RU" sz="2000" dirty="0" smtClean="0">
                <a:latin typeface="Times New Roman" pitchFamily="18" charset="0"/>
                <a:cs typeface="Times New Roman" pitchFamily="18" charset="0"/>
              </a:rPr>
              <a:t> та </a:t>
            </a:r>
            <a:r>
              <a:rPr lang="ru-RU" sz="2000" dirty="0" err="1" smtClean="0">
                <a:latin typeface="Times New Roman" pitchFamily="18" charset="0"/>
                <a:cs typeface="Times New Roman" pitchFamily="18" charset="0"/>
              </a:rPr>
              <a:t>перспективи</a:t>
            </a:r>
            <a:r>
              <a:rPr lang="ru-RU" sz="2000" dirty="0" smtClean="0">
                <a:latin typeface="Times New Roman" pitchFamily="18" charset="0"/>
                <a:cs typeface="Times New Roman" pitchFamily="18" charset="0"/>
              </a:rPr>
              <a:t> в </a:t>
            </a:r>
            <a:r>
              <a:rPr lang="ru-RU" sz="2000" dirty="0" err="1" smtClean="0">
                <a:latin typeface="Times New Roman" pitchFamily="18" charset="0"/>
                <a:cs typeface="Times New Roman" pitchFamily="18" charset="0"/>
              </a:rPr>
              <a:t>Україні</a:t>
            </a:r>
            <a:r>
              <a:rPr lang="ru-RU" sz="2000" dirty="0" smtClean="0">
                <a:latin typeface="Times New Roman" pitchFamily="18" charset="0"/>
                <a:cs typeface="Times New Roman" pitchFamily="18" charset="0"/>
              </a:rPr>
              <a:t> та </a:t>
            </a:r>
            <a:r>
              <a:rPr lang="ru-RU" sz="2000" dirty="0" err="1" smtClean="0">
                <a:latin typeface="Times New Roman" pitchFamily="18" charset="0"/>
                <a:cs typeface="Times New Roman" pitchFamily="18" charset="0"/>
              </a:rPr>
              <a:t>світі</a:t>
            </a:r>
            <a:r>
              <a:rPr lang="ru-RU" sz="2000" dirty="0" smtClean="0">
                <a:latin typeface="Times New Roman" pitchFamily="18" charset="0"/>
                <a:cs typeface="Times New Roman" pitchFamily="18" charset="0"/>
              </a:rPr>
              <a:t> в </a:t>
            </a:r>
            <a:r>
              <a:rPr lang="ru-RU" sz="2000" dirty="0" err="1" smtClean="0">
                <a:latin typeface="Times New Roman" pitchFamily="18" charset="0"/>
                <a:cs typeface="Times New Roman" pitchFamily="18" charset="0"/>
              </a:rPr>
              <a:t>умовах</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війни</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b="1" dirty="0" err="1" smtClean="0">
                <a:latin typeface="Times New Roman" pitchFamily="18" charset="0"/>
                <a:cs typeface="Times New Roman" pitchFamily="18" charset="0"/>
              </a:rPr>
              <a:t>Номінація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Технік-Юніор</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Автор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Івашина</a:t>
            </a:r>
            <a:r>
              <a:rPr lang="ru-RU" sz="2000" dirty="0" smtClean="0">
                <a:latin typeface="Times New Roman" pitchFamily="18" charset="0"/>
                <a:cs typeface="Times New Roman" pitchFamily="18" charset="0"/>
              </a:rPr>
              <a:t> Варвара </a:t>
            </a:r>
            <a:r>
              <a:rPr lang="ru-RU" sz="2000" dirty="0" err="1" smtClean="0">
                <a:latin typeface="Times New Roman" pitchFamily="18" charset="0"/>
                <a:cs typeface="Times New Roman" pitchFamily="18" charset="0"/>
              </a:rPr>
              <a:t>Олександрівна</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Заклад </a:t>
            </a:r>
            <a:r>
              <a:rPr lang="ru-RU" sz="2000" b="1" dirty="0" err="1" smtClean="0">
                <a:latin typeface="Times New Roman" pitchFamily="18" charset="0"/>
                <a:cs typeface="Times New Roman" pitchFamily="18" charset="0"/>
              </a:rPr>
              <a:t>освіти</a:t>
            </a:r>
            <a:r>
              <a:rPr lang="ru-RU" sz="2000" dirty="0" smtClean="0">
                <a:latin typeface="Times New Roman" pitchFamily="18" charset="0"/>
                <a:cs typeface="Times New Roman" pitchFamily="18" charset="0"/>
              </a:rPr>
              <a:t>: КЗО «СЗШ№54ДМР»</a:t>
            </a:r>
            <a:br>
              <a:rPr lang="ru-RU" sz="2000" dirty="0" smtClean="0">
                <a:latin typeface="Times New Roman" pitchFamily="18" charset="0"/>
                <a:cs typeface="Times New Roman" pitchFamily="18" charset="0"/>
              </a:rPr>
            </a:br>
            <a:r>
              <a:rPr lang="ru-RU" sz="2000" b="1" dirty="0" err="1" smtClean="0">
                <a:latin typeface="Times New Roman" pitchFamily="18" charset="0"/>
                <a:cs typeface="Times New Roman" pitchFamily="18" charset="0"/>
              </a:rPr>
              <a:t>Клас</a:t>
            </a: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10-Б</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err="1" smtClean="0">
                <a:latin typeface="Times New Roman" pitchFamily="18" charset="0"/>
                <a:cs typeface="Times New Roman" pitchFamily="18" charset="0"/>
              </a:rPr>
              <a:t>Керівник</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Мамайкін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Олександр</a:t>
            </a:r>
            <a:r>
              <a:rPr lang="ru-RU" sz="2000" dirty="0" smtClean="0">
                <a:latin typeface="Times New Roman" pitchFamily="18" charset="0"/>
                <a:cs typeface="Times New Roman" pitchFamily="18" charset="0"/>
              </a:rPr>
              <a:t> </a:t>
            </a:r>
            <a:r>
              <a:rPr lang="ru-RU" sz="2000" smtClean="0">
                <a:latin typeface="Times New Roman" pitchFamily="18" charset="0"/>
                <a:cs typeface="Times New Roman" pitchFamily="18" charset="0"/>
              </a:rPr>
              <a:t>Рюрікович</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Посада</a:t>
            </a:r>
            <a:r>
              <a:rPr lang="ru-RU" sz="2000" dirty="0" smtClean="0">
                <a:latin typeface="Times New Roman" pitchFamily="18" charset="0"/>
                <a:cs typeface="Times New Roman" pitchFamily="18" charset="0"/>
              </a:rPr>
              <a:t>: Доцент </a:t>
            </a:r>
            <a:r>
              <a:rPr lang="ru-RU" sz="2000" dirty="0" err="1" smtClean="0">
                <a:latin typeface="Times New Roman" pitchFamily="18" charset="0"/>
                <a:cs typeface="Times New Roman" pitchFamily="18" charset="0"/>
              </a:rPr>
              <a:t>кафедри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гірничної</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інженерії</a:t>
            </a:r>
            <a:r>
              <a:rPr lang="ru-RU" sz="2000" dirty="0" smtClean="0">
                <a:latin typeface="Times New Roman" pitchFamily="18" charset="0"/>
                <a:cs typeface="Times New Roman" pitchFamily="18" charset="0"/>
              </a:rPr>
              <a:t> та </a:t>
            </a:r>
            <a:r>
              <a:rPr lang="ru-RU" sz="2000" dirty="0" err="1" smtClean="0">
                <a:latin typeface="Times New Roman" pitchFamily="18" charset="0"/>
                <a:cs typeface="Times New Roman" pitchFamily="18" charset="0"/>
              </a:rPr>
              <a:t>освіти</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err="1" smtClean="0">
                <a:latin typeface="Times New Roman" pitchFamily="18" charset="0"/>
                <a:cs typeface="Times New Roman" pitchFamily="18" charset="0"/>
              </a:rPr>
              <a:t>Національний</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технічний</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університет</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a:t>
            </a:r>
            <a:r>
              <a:rPr lang="ru-RU" sz="2000" dirty="0" err="1" smtClean="0">
                <a:latin typeface="Times New Roman" pitchFamily="18" charset="0"/>
                <a:cs typeface="Times New Roman" pitchFamily="18" charset="0"/>
              </a:rPr>
              <a:t>Дніпровська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політехніка</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err="1" smtClean="0">
                <a:latin typeface="Times New Roman" pitchFamily="18" charset="0"/>
                <a:cs typeface="Times New Roman" pitchFamily="18" charset="0"/>
              </a:rPr>
              <a:t>Дніпро</a:t>
            </a:r>
            <a:r>
              <a:rPr lang="ru-RU" sz="2000" dirty="0" smtClean="0">
                <a:latin typeface="Times New Roman" pitchFamily="18" charset="0"/>
                <a:cs typeface="Times New Roman" pitchFamily="18" charset="0"/>
              </a:rPr>
              <a:t> - 2023</a:t>
            </a:r>
            <a:endParaRPr lang="ru-RU" sz="20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812360" y="0"/>
            <a:ext cx="1331640" cy="1752600"/>
          </a:xfrm>
        </p:spPr>
        <p:txBody>
          <a:bodyPr>
            <a:normAutofit/>
          </a:bodyPr>
          <a:lstStyle/>
          <a:p>
            <a:r>
              <a:rPr lang="uk-UA" sz="1800" dirty="0" smtClean="0">
                <a:solidFill>
                  <a:schemeClr val="tx1"/>
                </a:solidFill>
                <a:latin typeface="Times New Roman" pitchFamily="18" charset="0"/>
                <a:cs typeface="Times New Roman" pitchFamily="18" charset="0"/>
              </a:rPr>
              <a:t>                 </a:t>
            </a:r>
            <a:endParaRPr lang="ru-RU"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695131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6857999"/>
          </a:xfrm>
        </p:spPr>
        <p:txBody>
          <a:bodyPr>
            <a:normAutofit/>
          </a:bodyPr>
          <a:lstStyle/>
          <a:p>
            <a:r>
              <a:rPr lang="uk-UA" sz="2000" b="1" dirty="0" smtClean="0">
                <a:latin typeface="Times New Roman" pitchFamily="18" charset="0"/>
                <a:cs typeface="Times New Roman" pitchFamily="18" charset="0"/>
              </a:rPr>
              <a:t>Мета та ідея роботи</a:t>
            </a:r>
            <a:r>
              <a:rPr lang="uk-UA" sz="2200" b="1" dirty="0" smtClean="0">
                <a:latin typeface="Times New Roman" pitchFamily="18" charset="0"/>
                <a:cs typeface="Times New Roman" pitchFamily="18" charset="0"/>
              </a:rPr>
              <a:t/>
            </a:r>
            <a:br>
              <a:rPr lang="uk-UA" sz="2200" b="1" dirty="0" smtClean="0">
                <a:latin typeface="Times New Roman" pitchFamily="18" charset="0"/>
                <a:cs typeface="Times New Roman" pitchFamily="18" charset="0"/>
              </a:rPr>
            </a:br>
            <a:r>
              <a:rPr lang="uk-UA" sz="2200" b="1" dirty="0" smtClean="0">
                <a:latin typeface="Times New Roman" pitchFamily="18" charset="0"/>
                <a:cs typeface="Times New Roman" pitchFamily="18" charset="0"/>
              </a:rPr>
              <a:t/>
            </a:r>
            <a:br>
              <a:rPr lang="uk-UA" sz="2200" b="1" dirty="0" smtClean="0">
                <a:latin typeface="Times New Roman" pitchFamily="18" charset="0"/>
                <a:cs typeface="Times New Roman" pitchFamily="18" charset="0"/>
              </a:rPr>
            </a:br>
            <a:r>
              <a:rPr lang="uk-UA" sz="2200" b="1" dirty="0">
                <a:latin typeface="Times New Roman" pitchFamily="18" charset="0"/>
                <a:cs typeface="Times New Roman" pitchFamily="18" charset="0"/>
              </a:rPr>
              <a:t/>
            </a:r>
            <a:br>
              <a:rPr lang="uk-UA" sz="2200" b="1" dirty="0">
                <a:latin typeface="Times New Roman" pitchFamily="18" charset="0"/>
                <a:cs typeface="Times New Roman" pitchFamily="18" charset="0"/>
              </a:rPr>
            </a:br>
            <a:r>
              <a:rPr lang="uk-UA" sz="2200" b="1" dirty="0" smtClean="0">
                <a:latin typeface="Times New Roman" pitchFamily="18" charset="0"/>
                <a:cs typeface="Times New Roman" pitchFamily="18" charset="0"/>
              </a:rPr>
              <a:t/>
            </a:r>
            <a:br>
              <a:rPr lang="uk-UA" sz="22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2000" b="1" dirty="0" smtClean="0">
                <a:latin typeface="Times New Roman" pitchFamily="18" charset="0"/>
                <a:cs typeface="Times New Roman" pitchFamily="18" charset="0"/>
              </a:rPr>
              <a:t>Мета: </a:t>
            </a:r>
            <a:r>
              <a:rPr lang="ru-RU" sz="2000" dirty="0" err="1">
                <a:latin typeface="Times New Roman" pitchFamily="18" charset="0"/>
                <a:cs typeface="Times New Roman" pitchFamily="18" charset="0"/>
              </a:rPr>
              <a:t>Обґрунтування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параметрів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вибору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опріснюючої</a:t>
            </a:r>
            <a:r>
              <a:rPr lang="ru-RU" sz="2000" dirty="0">
                <a:latin typeface="Times New Roman" pitchFamily="18" charset="0"/>
                <a:cs typeface="Times New Roman" pitchFamily="18" charset="0"/>
              </a:rPr>
              <a:t> установки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на </a:t>
            </a:r>
            <a:r>
              <a:rPr lang="ru-RU" sz="2000" dirty="0" err="1">
                <a:latin typeface="Times New Roman" pitchFamily="18" charset="0"/>
                <a:cs typeface="Times New Roman" pitchFamily="18" charset="0"/>
              </a:rPr>
              <a:t>базі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технології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зворотного</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осмосу.</a:t>
            </a: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1800" b="1" dirty="0">
                <a:latin typeface="Times New Roman" pitchFamily="18" charset="0"/>
                <a:cs typeface="Times New Roman" pitchFamily="18" charset="0"/>
              </a:rPr>
              <a:t/>
            </a:r>
            <a:br>
              <a:rPr lang="uk-UA" sz="1800" b="1" dirty="0">
                <a:latin typeface="Times New Roman" pitchFamily="18" charset="0"/>
                <a:cs typeface="Times New Roman" pitchFamily="18" charset="0"/>
              </a:rPr>
            </a:br>
            <a:r>
              <a:rPr lang="uk-UA" sz="2000" b="1" dirty="0">
                <a:latin typeface="Times New Roman" pitchFamily="18" charset="0"/>
                <a:cs typeface="Times New Roman" pitchFamily="18" charset="0"/>
              </a:rPr>
              <a:t>Ідея</a:t>
            </a:r>
            <a:r>
              <a:rPr lang="uk-UA" sz="2000" b="1"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полягає </a:t>
            </a:r>
            <a:r>
              <a:rPr lang="uk-UA" sz="2000" dirty="0">
                <a:latin typeface="Times New Roman" pitchFamily="18" charset="0"/>
                <a:cs typeface="Times New Roman" pitchFamily="18" charset="0"/>
              </a:rPr>
              <a:t>в оцінці можливості  використання води з джерел її найбільшого забруднення,  та раціоналізації параметрів роботи </a:t>
            </a:r>
            <a:r>
              <a:rPr lang="uk-UA" sz="2000" dirty="0" err="1">
                <a:latin typeface="Times New Roman" pitchFamily="18" charset="0"/>
                <a:cs typeface="Times New Roman" pitchFamily="18" charset="0"/>
              </a:rPr>
              <a:t>опріснюючої</a:t>
            </a:r>
            <a:r>
              <a:rPr lang="uk-UA" sz="2000" dirty="0">
                <a:latin typeface="Times New Roman" pitchFamily="18" charset="0"/>
                <a:cs typeface="Times New Roman" pitchFamily="18" charset="0"/>
              </a:rPr>
              <a:t> установки на базі технології зворотного </a:t>
            </a:r>
            <a:r>
              <a:rPr lang="uk-UA" sz="2000" dirty="0" smtClean="0">
                <a:latin typeface="Times New Roman" pitchFamily="18" charset="0"/>
                <a:cs typeface="Times New Roman" pitchFamily="18" charset="0"/>
              </a:rPr>
              <a:t>осмосу</a:t>
            </a:r>
            <a:r>
              <a:rPr lang="uk-UA" sz="2000" dirty="0">
                <a:latin typeface="Times New Roman" pitchFamily="18" charset="0"/>
                <a:cs typeface="Times New Roman" pitchFamily="18" charset="0"/>
              </a:rPr>
              <a:t>.</a:t>
            </a: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a:latin typeface="Times New Roman" pitchFamily="18" charset="0"/>
                <a:cs typeface="Times New Roman" pitchFamily="18" charset="0"/>
              </a:rPr>
              <a:t/>
            </a:r>
            <a:br>
              <a:rPr lang="uk-UA" sz="1800" b="1" dirty="0">
                <a:latin typeface="Times New Roman" pitchFamily="18" charset="0"/>
                <a:cs typeface="Times New Roman" pitchFamily="18" charset="0"/>
              </a:rPr>
            </a:br>
            <a:r>
              <a:rPr lang="ru-RU" sz="2000" b="1" dirty="0">
                <a:latin typeface="Times New Roman" pitchFamily="18" charset="0"/>
                <a:cs typeface="Times New Roman" pitchFamily="18" charset="0"/>
              </a:rPr>
              <a:t>Предмет </a:t>
            </a:r>
            <a:r>
              <a:rPr lang="ru-RU" sz="2000" b="1" dirty="0" err="1" smtClean="0">
                <a:latin typeface="Times New Roman" pitchFamily="18" charset="0"/>
                <a:cs typeface="Times New Roman" pitchFamily="18" charset="0"/>
              </a:rPr>
              <a:t>дослідження</a:t>
            </a:r>
            <a:r>
              <a:rPr lang="ru-RU" sz="2000" b="1"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технологічні</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параметри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демінералізації</a:t>
            </a:r>
            <a:r>
              <a:rPr lang="ru-RU" sz="2000" dirty="0">
                <a:latin typeface="Times New Roman" pitchFamily="18" charset="0"/>
                <a:cs typeface="Times New Roman" pitchFamily="18" charset="0"/>
              </a:rPr>
              <a:t> за </a:t>
            </a:r>
            <a:r>
              <a:rPr lang="ru-RU" sz="2000" dirty="0" err="1">
                <a:latin typeface="Times New Roman" pitchFamily="18" charset="0"/>
                <a:cs typeface="Times New Roman" pitchFamily="18" charset="0"/>
              </a:rPr>
              <a:t>допомогою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зворотного</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осмосу.</a:t>
            </a: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a:latin typeface="Times New Roman" pitchFamily="18" charset="0"/>
                <a:cs typeface="Times New Roman" pitchFamily="18" charset="0"/>
              </a:rPr>
              <a:t/>
            </a:r>
            <a:br>
              <a:rPr lang="uk-UA" sz="1800" b="1" dirty="0">
                <a:latin typeface="Times New Roman" pitchFamily="18" charset="0"/>
                <a:cs typeface="Times New Roman" pitchFamily="18" charset="0"/>
              </a:rPr>
            </a:br>
            <a:r>
              <a:rPr lang="uk-UA" sz="1800" b="1" dirty="0">
                <a:latin typeface="Times New Roman" pitchFamily="18" charset="0"/>
                <a:cs typeface="Times New Roman" pitchFamily="18" charset="0"/>
              </a:rPr>
              <a:t>Об’єкт </a:t>
            </a:r>
            <a:r>
              <a:rPr lang="uk-UA" sz="1800" b="1" dirty="0" smtClean="0">
                <a:latin typeface="Times New Roman" pitchFamily="18" charset="0"/>
                <a:cs typeface="Times New Roman" pitchFamily="18" charset="0"/>
              </a:rPr>
              <a:t>дослідження: </a:t>
            </a:r>
            <a:r>
              <a:rPr lang="uk-UA" sz="1800" dirty="0" smtClean="0">
                <a:latin typeface="Times New Roman" pitchFamily="18" charset="0"/>
                <a:cs typeface="Times New Roman" pitchFamily="18" charset="0"/>
              </a:rPr>
              <a:t>процеси </a:t>
            </a:r>
            <a:r>
              <a:rPr lang="uk-UA" sz="1800" dirty="0" err="1">
                <a:latin typeface="Times New Roman" pitchFamily="18" charset="0"/>
                <a:cs typeface="Times New Roman" pitchFamily="18" charset="0"/>
              </a:rPr>
              <a:t>демінералізації</a:t>
            </a:r>
            <a:r>
              <a:rPr lang="uk-UA" sz="1800" dirty="0">
                <a:latin typeface="Times New Roman" pitchFamily="18" charset="0"/>
                <a:cs typeface="Times New Roman" pitchFamily="18" charset="0"/>
              </a:rPr>
              <a:t> шахтних стічних вод.</a:t>
            </a:r>
            <a:br>
              <a:rPr lang="uk-UA" sz="1800" dirty="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b="1" dirty="0">
                <a:latin typeface="Times New Roman" pitchFamily="18" charset="0"/>
                <a:cs typeface="Times New Roman" pitchFamily="18" charset="0"/>
              </a:rPr>
              <a:t/>
            </a:r>
            <a:br>
              <a:rPr lang="uk-UA" sz="1800" b="1" dirty="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a:latin typeface="Times New Roman" pitchFamily="18" charset="0"/>
                <a:cs typeface="Times New Roman" pitchFamily="18" charset="0"/>
              </a:rPr>
              <a:t/>
            </a:r>
            <a:br>
              <a:rPr lang="uk-UA" sz="1800" b="1" dirty="0">
                <a:latin typeface="Times New Roman" pitchFamily="18" charset="0"/>
                <a:cs typeface="Times New Roman" pitchFamily="18" charset="0"/>
              </a:rPr>
            </a:br>
            <a:endParaRPr lang="ru-RU" sz="1800" b="1"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956376" y="0"/>
            <a:ext cx="1187624" cy="1752600"/>
          </a:xfrm>
        </p:spPr>
        <p:txBody>
          <a:bodyPr>
            <a:normAutofit/>
          </a:bodyPr>
          <a:lstStyle/>
          <a:p>
            <a:r>
              <a:rPr lang="uk-UA" sz="1800" dirty="0" smtClean="0">
                <a:solidFill>
                  <a:schemeClr val="tx1"/>
                </a:solidFill>
                <a:latin typeface="Times New Roman" pitchFamily="18" charset="0"/>
                <a:cs typeface="Times New Roman" pitchFamily="18" charset="0"/>
              </a:rPr>
              <a:t>              2</a:t>
            </a:r>
            <a:endParaRPr lang="ru-RU"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399225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9144000" cy="6857999"/>
          </a:xfrm>
        </p:spPr>
        <p:txBody>
          <a:bodyPr>
            <a:normAutofit fontScale="90000"/>
          </a:bodyPr>
          <a:lstStyle/>
          <a:p>
            <a:r>
              <a:rPr lang="ru-RU" sz="2200" b="1" dirty="0" err="1" smtClean="0">
                <a:latin typeface="Times New Roman" pitchFamily="18" charset="0"/>
                <a:cs typeface="Times New Roman" pitchFamily="18" charset="0"/>
              </a:rPr>
              <a:t>Наукове</a:t>
            </a:r>
            <a:r>
              <a:rPr lang="ru-RU" sz="2200" b="1" dirty="0" smtClean="0">
                <a:latin typeface="Times New Roman" pitchFamily="18" charset="0"/>
                <a:cs typeface="Times New Roman" pitchFamily="18" charset="0"/>
              </a:rPr>
              <a:t> та </a:t>
            </a:r>
            <a:r>
              <a:rPr lang="ru-RU" sz="2200" b="1" dirty="0" err="1" smtClean="0">
                <a:latin typeface="Times New Roman" pitchFamily="18" charset="0"/>
                <a:cs typeface="Times New Roman" pitchFamily="18" charset="0"/>
              </a:rPr>
              <a:t>практичне</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значення</a:t>
            </a:r>
            <a:r>
              <a:rPr lang="ru-RU" sz="1800" b="1" dirty="0">
                <a:latin typeface="Times New Roman" pitchFamily="18" charset="0"/>
                <a:cs typeface="Times New Roman" pitchFamily="18" charset="0"/>
              </a:rPr>
              <a:t/>
            </a:r>
            <a:br>
              <a:rPr lang="ru-RU" sz="1800" b="1" dirty="0">
                <a:latin typeface="Times New Roman" pitchFamily="18" charset="0"/>
                <a:cs typeface="Times New Roman" pitchFamily="18" charset="0"/>
              </a:rPr>
            </a:br>
            <a:r>
              <a:rPr lang="ru-RU" sz="1800" b="1" dirty="0" smtClean="0">
                <a:latin typeface="Times New Roman" pitchFamily="18" charset="0"/>
                <a:cs typeface="Times New Roman" pitchFamily="18" charset="0"/>
              </a:rPr>
              <a:t/>
            </a:r>
            <a:br>
              <a:rPr lang="ru-RU" sz="1800" b="1" dirty="0" smtClean="0">
                <a:latin typeface="Times New Roman" pitchFamily="18" charset="0"/>
                <a:cs typeface="Times New Roman" pitchFamily="18" charset="0"/>
              </a:rPr>
            </a:br>
            <a:r>
              <a:rPr lang="ru-RU" sz="1800" b="1" dirty="0">
                <a:latin typeface="Times New Roman" pitchFamily="18" charset="0"/>
                <a:cs typeface="Times New Roman" pitchFamily="18" charset="0"/>
              </a:rPr>
              <a:t/>
            </a:r>
            <a:br>
              <a:rPr lang="ru-RU" sz="1800" b="1" dirty="0">
                <a:latin typeface="Times New Roman" pitchFamily="18" charset="0"/>
                <a:cs typeface="Times New Roman" pitchFamily="18" charset="0"/>
              </a:rPr>
            </a:br>
            <a:r>
              <a:rPr lang="ru-RU" sz="1800" b="1" dirty="0" smtClean="0">
                <a:latin typeface="Times New Roman" pitchFamily="18" charset="0"/>
                <a:cs typeface="Times New Roman" pitchFamily="18" charset="0"/>
              </a:rPr>
              <a:t/>
            </a:r>
            <a:br>
              <a:rPr lang="ru-RU" sz="1800" b="1" dirty="0" smtClean="0">
                <a:latin typeface="Times New Roman" pitchFamily="18" charset="0"/>
                <a:cs typeface="Times New Roman" pitchFamily="18" charset="0"/>
              </a:rPr>
            </a:br>
            <a:r>
              <a:rPr lang="ru-RU" sz="1800" b="1" dirty="0" err="1" smtClean="0">
                <a:latin typeface="Times New Roman" pitchFamily="18" charset="0"/>
                <a:cs typeface="Times New Roman" pitchFamily="18" charset="0"/>
              </a:rPr>
              <a:t>Наукове</a:t>
            </a:r>
            <a:r>
              <a:rPr lang="ru-RU" sz="1800" b="1" dirty="0" smtClean="0">
                <a:latin typeface="Times New Roman" pitchFamily="18" charset="0"/>
                <a:cs typeface="Times New Roman" pitchFamily="18" charset="0"/>
              </a:rPr>
              <a:t> </a:t>
            </a:r>
            <a:r>
              <a:rPr lang="ru-RU" sz="1800" b="1" dirty="0" err="1">
                <a:latin typeface="Times New Roman" pitchFamily="18" charset="0"/>
                <a:cs typeface="Times New Roman" pitchFamily="18" charset="0"/>
              </a:rPr>
              <a:t>значення</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роботи</a:t>
            </a:r>
            <a:r>
              <a:rPr lang="ru-RU" sz="1800" b="1" dirty="0">
                <a:latin typeface="Times New Roman" pitchFamily="18" charset="0"/>
                <a:cs typeface="Times New Roman" pitchFamily="18" charset="0"/>
              </a:rPr>
              <a:t> </a:t>
            </a:r>
            <a:r>
              <a:rPr lang="ru-RU" sz="1800" dirty="0" err="1">
                <a:latin typeface="Times New Roman" pitchFamily="18" charset="0"/>
                <a:cs typeface="Times New Roman" pitchFamily="18" charset="0"/>
              </a:rPr>
              <a:t>полягає</a:t>
            </a:r>
            <a:r>
              <a:rPr lang="ru-RU" sz="1800" dirty="0">
                <a:latin typeface="Times New Roman" pitchFamily="18" charset="0"/>
                <a:cs typeface="Times New Roman" pitchFamily="18" charset="0"/>
              </a:rPr>
              <a:t> в </a:t>
            </a:r>
            <a:r>
              <a:rPr lang="ru-RU" sz="1800" dirty="0" err="1">
                <a:latin typeface="Times New Roman" pitchFamily="18" charset="0"/>
                <a:cs typeface="Times New Roman" pitchFamily="18" charset="0"/>
              </a:rPr>
              <a:t>обґрунтуванні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параметрів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вибору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технології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опріснення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високо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мінералізованих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стічних</a:t>
            </a:r>
            <a:r>
              <a:rPr lang="ru-RU" sz="1800" dirty="0">
                <a:latin typeface="Times New Roman" pitchFamily="18" charset="0"/>
                <a:cs typeface="Times New Roman" pitchFamily="18" charset="0"/>
              </a:rPr>
              <a:t> вод методом </a:t>
            </a:r>
            <a:r>
              <a:rPr lang="ru-RU" sz="1800" dirty="0" err="1">
                <a:latin typeface="Times New Roman" pitchFamily="18" charset="0"/>
                <a:cs typeface="Times New Roman" pitchFamily="18" charset="0"/>
              </a:rPr>
              <a:t>зворотного</a:t>
            </a:r>
            <a:r>
              <a:rPr lang="ru-RU" sz="1800" dirty="0">
                <a:latin typeface="Times New Roman" pitchFamily="18" charset="0"/>
                <a:cs typeface="Times New Roman" pitchFamily="18" charset="0"/>
              </a:rPr>
              <a:t> осмосу на </a:t>
            </a:r>
            <a:r>
              <a:rPr lang="ru-RU" sz="1800" dirty="0" err="1">
                <a:latin typeface="Times New Roman" pitchFamily="18" charset="0"/>
                <a:cs typeface="Times New Roman" pitchFamily="18" charset="0"/>
              </a:rPr>
              <a:t>території</a:t>
            </a:r>
            <a:r>
              <a:rPr lang="ru-RU" sz="1800" dirty="0">
                <a:latin typeface="Times New Roman" pitchFamily="18" charset="0"/>
                <a:cs typeface="Times New Roman" pitchFamily="18" charset="0"/>
              </a:rPr>
              <a:t> шахтного комплексу </a:t>
            </a:r>
            <a:r>
              <a:rPr lang="ru-RU" sz="1800" dirty="0" err="1">
                <a:latin typeface="Times New Roman" pitchFamily="18" charset="0"/>
                <a:cs typeface="Times New Roman" pitchFamily="18" charset="0"/>
              </a:rPr>
              <a:t>або</a:t>
            </a:r>
            <a:r>
              <a:rPr lang="ru-RU" sz="1800" dirty="0">
                <a:latin typeface="Times New Roman" pitchFamily="18" charset="0"/>
                <a:cs typeface="Times New Roman" pitchFamily="18" charset="0"/>
              </a:rPr>
              <a:t> району </a:t>
            </a:r>
            <a:r>
              <a:rPr lang="ru-RU" sz="1800" dirty="0" err="1">
                <a:latin typeface="Times New Roman" pitchFamily="18" charset="0"/>
                <a:cs typeface="Times New Roman" pitchFamily="18" charset="0"/>
              </a:rPr>
              <a:t>скидання</a:t>
            </a:r>
            <a:r>
              <a:rPr lang="ru-RU" sz="1800" dirty="0">
                <a:latin typeface="Times New Roman" pitchFamily="18" charset="0"/>
                <a:cs typeface="Times New Roman" pitchFamily="18" charset="0"/>
              </a:rPr>
              <a:t> вод ним за умов </a:t>
            </a:r>
            <a:r>
              <a:rPr lang="ru-RU" sz="1800" dirty="0" err="1">
                <a:latin typeface="Times New Roman" pitchFamily="18" charset="0"/>
                <a:cs typeface="Times New Roman" pitchFamily="18" charset="0"/>
              </a:rPr>
              <a:t>нестачі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водних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ресурсів</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регіоні</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b="1" dirty="0" err="1">
                <a:latin typeface="Times New Roman" pitchFamily="18" charset="0"/>
                <a:cs typeface="Times New Roman" pitchFamily="18" charset="0"/>
              </a:rPr>
              <a:t>Практичне</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значення</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роботи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полягає</a:t>
            </a:r>
            <a:r>
              <a:rPr lang="ru-RU" sz="1800" dirty="0">
                <a:latin typeface="Times New Roman" pitchFamily="18" charset="0"/>
                <a:cs typeface="Times New Roman" pitchFamily="18" charset="0"/>
              </a:rPr>
              <a:t> в </a:t>
            </a:r>
            <a:r>
              <a:rPr lang="ru-RU" sz="1800" dirty="0" err="1">
                <a:latin typeface="Times New Roman" pitchFamily="18" charset="0"/>
                <a:cs typeface="Times New Roman" pitchFamily="18" charset="0"/>
              </a:rPr>
              <a:t>наступному</a:t>
            </a:r>
            <a:r>
              <a:rPr lang="ru-RU" sz="1800" dirty="0">
                <a:latin typeface="Times New Roman" pitchFamily="18" charset="0"/>
                <a:cs typeface="Times New Roman" pitchFamily="18" charset="0"/>
              </a:rPr>
              <a:t>: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1) в </a:t>
            </a:r>
            <a:r>
              <a:rPr lang="ru-RU" sz="1800" dirty="0" err="1">
                <a:latin typeface="Times New Roman" pitchFamily="18" charset="0"/>
                <a:cs typeface="Times New Roman" pitchFamily="18" charset="0"/>
              </a:rPr>
              <a:t>розробці</a:t>
            </a:r>
            <a:r>
              <a:rPr lang="ru-RU" sz="1800" dirty="0">
                <a:latin typeface="Times New Roman" pitchFamily="18" charset="0"/>
                <a:cs typeface="Times New Roman" pitchFamily="18" charset="0"/>
              </a:rPr>
              <a:t> методики </a:t>
            </a:r>
            <a:r>
              <a:rPr lang="ru-RU" sz="1800" dirty="0" err="1">
                <a:latin typeface="Times New Roman" pitchFamily="18" charset="0"/>
                <a:cs typeface="Times New Roman" pitchFamily="18" charset="0"/>
              </a:rPr>
              <a:t>вибору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потужностей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опріснюючого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обладнання</a:t>
            </a:r>
            <a:r>
              <a:rPr lang="ru-RU" sz="1800" dirty="0">
                <a:latin typeface="Times New Roman" pitchFamily="18" charset="0"/>
                <a:cs typeface="Times New Roman" pitchFamily="18" charset="0"/>
              </a:rPr>
              <a:t> в </a:t>
            </a:r>
            <a:r>
              <a:rPr lang="ru-RU" sz="1800" dirty="0" err="1">
                <a:latin typeface="Times New Roman" pitchFamily="18" charset="0"/>
                <a:cs typeface="Times New Roman" pitchFamily="18" charset="0"/>
              </a:rPr>
              <a:t>залежності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об’єму</a:t>
            </a:r>
            <a:r>
              <a:rPr lang="ru-RU" sz="1800" dirty="0">
                <a:latin typeface="Times New Roman" pitchFamily="18" charset="0"/>
                <a:cs typeface="Times New Roman" pitchFamily="18" charset="0"/>
              </a:rPr>
              <a:t> водозабору,  </a:t>
            </a:r>
            <a:r>
              <a:rPr lang="ru-RU" sz="1800" dirty="0" err="1">
                <a:latin typeface="Times New Roman" pitchFamily="18" charset="0"/>
                <a:cs typeface="Times New Roman" pitchFamily="18" charset="0"/>
              </a:rPr>
              <a:t>її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використанні</a:t>
            </a:r>
            <a:r>
              <a:rPr lang="ru-RU" sz="1800" dirty="0">
                <a:latin typeface="Times New Roman" pitchFamily="18" charset="0"/>
                <a:cs typeface="Times New Roman" pitchFamily="18" charset="0"/>
              </a:rPr>
              <a:t> при </a:t>
            </a:r>
            <a:r>
              <a:rPr lang="ru-RU" sz="1800" dirty="0" err="1">
                <a:latin typeface="Times New Roman" pitchFamily="18" charset="0"/>
                <a:cs typeface="Times New Roman" pitchFamily="18" charset="0"/>
              </a:rPr>
              <a:t>плануванні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собівартості</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капітальних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інвестицій</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промисловий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опріснюючий</a:t>
            </a:r>
            <a:r>
              <a:rPr lang="ru-RU" sz="1800" dirty="0">
                <a:latin typeface="Times New Roman" pitchFamily="18" charset="0"/>
                <a:cs typeface="Times New Roman" pitchFamily="18" charset="0"/>
              </a:rPr>
              <a:t> комплекс;</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2) в </a:t>
            </a:r>
            <a:r>
              <a:rPr lang="ru-RU" sz="1800" dirty="0" err="1">
                <a:latin typeface="Times New Roman" pitchFamily="18" charset="0"/>
                <a:cs typeface="Times New Roman" pitchFamily="18" charset="0"/>
              </a:rPr>
              <a:t>розробці</a:t>
            </a:r>
            <a:r>
              <a:rPr lang="ru-RU" sz="1800" dirty="0">
                <a:latin typeface="Times New Roman" pitchFamily="18" charset="0"/>
                <a:cs typeface="Times New Roman" pitchFamily="18" charset="0"/>
              </a:rPr>
              <a:t> методики </a:t>
            </a:r>
            <a:r>
              <a:rPr lang="ru-RU" sz="1800" dirty="0" err="1">
                <a:latin typeface="Times New Roman" pitchFamily="18" charset="0"/>
                <a:cs typeface="Times New Roman" pitchFamily="18" charset="0"/>
              </a:rPr>
              <a:t>кількісної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оцінки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застосування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промислових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комплексів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фільтрації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стічної</a:t>
            </a:r>
            <a:r>
              <a:rPr lang="ru-RU" sz="1800" dirty="0">
                <a:latin typeface="Times New Roman" pitchFamily="18" charset="0"/>
                <a:cs typeface="Times New Roman" pitchFamily="18" charset="0"/>
              </a:rPr>
              <a:t> води </a:t>
            </a:r>
            <a:r>
              <a:rPr lang="ru-RU" sz="1800" dirty="0" err="1">
                <a:latin typeface="Times New Roman" pitchFamily="18" charset="0"/>
                <a:cs typeface="Times New Roman" pitchFamily="18" charset="0"/>
              </a:rPr>
              <a:t>відповідно</a:t>
            </a:r>
            <a:r>
              <a:rPr lang="ru-RU" sz="1800" dirty="0">
                <a:latin typeface="Times New Roman" pitchFamily="18" charset="0"/>
                <a:cs typeface="Times New Roman" pitchFamily="18" charset="0"/>
              </a:rPr>
              <a:t> до </a:t>
            </a:r>
            <a:r>
              <a:rPr lang="ru-RU" sz="1800" dirty="0" err="1">
                <a:latin typeface="Times New Roman" pitchFamily="18" charset="0"/>
                <a:cs typeface="Times New Roman" pitchFamily="18" charset="0"/>
              </a:rPr>
              <a:t>географічних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хімічних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економічних</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геологічних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параметрів</a:t>
            </a:r>
            <a:r>
              <a:rPr lang="ru-RU" sz="1800" dirty="0">
                <a:latin typeface="Times New Roman" pitchFamily="18" charset="0"/>
                <a:cs typeface="Times New Roman" pitchFamily="18" charset="0"/>
              </a:rPr>
              <a:t> в </a:t>
            </a:r>
            <a:r>
              <a:rPr lang="ru-RU" sz="1800" dirty="0" err="1">
                <a:latin typeface="Times New Roman" pitchFamily="18" charset="0"/>
                <a:cs typeface="Times New Roman" pitchFamily="18" charset="0"/>
              </a:rPr>
              <a:t>залежності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місцевого</a:t>
            </a:r>
            <a:r>
              <a:rPr lang="ru-RU" sz="1800" dirty="0">
                <a:latin typeface="Times New Roman" pitchFamily="18" charset="0"/>
                <a:cs typeface="Times New Roman" pitchFamily="18" charset="0"/>
              </a:rPr>
              <a:t> водного та </a:t>
            </a:r>
            <a:r>
              <a:rPr lang="ru-RU" sz="1800" dirty="0" err="1">
                <a:latin typeface="Times New Roman" pitchFamily="18" charset="0"/>
                <a:cs typeface="Times New Roman" pitchFamily="18" charset="0"/>
              </a:rPr>
              <a:t>промислового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навантаження</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740351" y="0"/>
            <a:ext cx="1375499" cy="1752600"/>
          </a:xfrm>
        </p:spPr>
        <p:txBody>
          <a:bodyPr>
            <a:normAutofit/>
          </a:bodyPr>
          <a:lstStyle/>
          <a:p>
            <a:r>
              <a:rPr lang="uk-UA" sz="1800" dirty="0" smtClean="0">
                <a:solidFill>
                  <a:schemeClr val="tx1"/>
                </a:solidFill>
                <a:latin typeface="Times New Roman" pitchFamily="18" charset="0"/>
                <a:cs typeface="Times New Roman" pitchFamily="18" charset="0"/>
              </a:rPr>
              <a:t>                  3</a:t>
            </a:r>
            <a:endParaRPr lang="ru-RU"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1208151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6858000"/>
          </a:xfrm>
        </p:spPr>
        <p:txBody>
          <a:bodyPr>
            <a:normAutofit fontScale="90000"/>
          </a:bodyPr>
          <a:lstStyle/>
          <a:p>
            <a:r>
              <a:rPr lang="uk-UA" sz="2000" b="1" dirty="0" smtClean="0">
                <a:latin typeface="Times New Roman" pitchFamily="18" charset="0"/>
                <a:cs typeface="Times New Roman" pitchFamily="18" charset="0"/>
              </a:rPr>
              <a:t>Завдання роботи</a:t>
            </a:r>
            <a:r>
              <a:rPr lang="uk-UA" dirty="0" smtClean="0"/>
              <a:t/>
            </a:r>
            <a:br>
              <a:rPr lang="uk-UA" dirty="0" smtClean="0"/>
            </a:br>
            <a:r>
              <a:rPr lang="uk-UA" sz="2000" dirty="0"/>
              <a:t/>
            </a:r>
            <a:br>
              <a:rPr lang="uk-UA" sz="2000" dirty="0"/>
            </a:br>
            <a:r>
              <a:rPr lang="uk-UA" sz="2000" dirty="0" smtClean="0"/>
              <a:t/>
            </a:r>
            <a:br>
              <a:rPr lang="uk-UA" sz="2000" dirty="0" smtClean="0"/>
            </a:br>
            <a:r>
              <a:rPr lang="uk-UA" sz="2000" dirty="0"/>
              <a:t/>
            </a:r>
            <a:br>
              <a:rPr lang="uk-UA" sz="2000" dirty="0"/>
            </a:br>
            <a:r>
              <a:rPr lang="uk-UA" sz="2000" dirty="0" smtClean="0"/>
              <a:t/>
            </a:r>
            <a:br>
              <a:rPr lang="uk-UA" sz="2000" dirty="0" smtClean="0"/>
            </a:br>
            <a:r>
              <a:rPr lang="uk-UA" sz="2000" dirty="0"/>
              <a:t/>
            </a:r>
            <a:br>
              <a:rPr lang="uk-UA" sz="2000" dirty="0"/>
            </a:br>
            <a:r>
              <a:rPr lang="uk-UA" sz="2000" dirty="0"/>
              <a:t/>
            </a:r>
            <a:br>
              <a:rPr lang="uk-UA" sz="2000" dirty="0"/>
            </a:br>
            <a:r>
              <a:rPr lang="uk-UA" sz="2000" b="1" dirty="0">
                <a:latin typeface="Times New Roman" pitchFamily="18" charset="0"/>
                <a:cs typeface="Times New Roman" pitchFamily="18" charset="0"/>
              </a:rPr>
              <a:t>Для досягнення поставленої мети у роботі було вирішено наступні задачі: </a:t>
            </a:r>
            <a:r>
              <a:rPr lang="uk-UA" sz="2000" b="1" dirty="0" smtClean="0">
                <a:latin typeface="Times New Roman" pitchFamily="18" charset="0"/>
                <a:cs typeface="Times New Roman" pitchFamily="18" charset="0"/>
              </a:rPr>
              <a:t/>
            </a:r>
            <a:br>
              <a:rPr lang="uk-UA" sz="2000" b="1"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a:latin typeface="Times New Roman" pitchFamily="18" charset="0"/>
                <a:cs typeface="Times New Roman" pitchFamily="18" charset="0"/>
              </a:rPr>
              <a:t/>
            </a:r>
            <a:br>
              <a:rPr lang="uk-UA" sz="2000" dirty="0">
                <a:latin typeface="Times New Roman" pitchFamily="18" charset="0"/>
                <a:cs typeface="Times New Roman" pitchFamily="18" charset="0"/>
              </a:rPr>
            </a:br>
            <a:r>
              <a:rPr lang="uk-UA" sz="2000" dirty="0" smtClean="0">
                <a:latin typeface="Times New Roman" pitchFamily="18" charset="0"/>
                <a:cs typeface="Times New Roman" pitchFamily="18" charset="0"/>
              </a:rPr>
              <a:t>1) дослідити </a:t>
            </a:r>
            <a:r>
              <a:rPr lang="uk-UA" sz="2000" dirty="0">
                <a:latin typeface="Times New Roman" pitchFamily="18" charset="0"/>
                <a:cs typeface="Times New Roman" pitchFamily="18" charset="0"/>
              </a:rPr>
              <a:t>стан і якість водовідливу шахтного комплексу та місце  акумулювання скидних шахтних вод;</a:t>
            </a:r>
            <a:br>
              <a:rPr lang="uk-UA" sz="2000" dirty="0">
                <a:latin typeface="Times New Roman" pitchFamily="18" charset="0"/>
                <a:cs typeface="Times New Roman" pitchFamily="18" charset="0"/>
              </a:rPr>
            </a:br>
            <a:r>
              <a:rPr lang="uk-UA" sz="2000" dirty="0" smtClean="0">
                <a:latin typeface="Times New Roman" pitchFamily="18" charset="0"/>
                <a:cs typeface="Times New Roman" pitchFamily="18" charset="0"/>
              </a:rPr>
              <a:t>2) провести </a:t>
            </a:r>
            <a:r>
              <a:rPr lang="uk-UA" sz="2000" dirty="0">
                <a:latin typeface="Times New Roman" pitchFamily="18" charset="0"/>
                <a:cs typeface="Times New Roman" pitchFamily="18" charset="0"/>
              </a:rPr>
              <a:t>порівняльну оцінку оптимальних параметрів </a:t>
            </a:r>
            <a:r>
              <a:rPr lang="uk-UA" sz="2000" dirty="0" err="1">
                <a:latin typeface="Times New Roman" pitchFamily="18" charset="0"/>
                <a:cs typeface="Times New Roman" pitchFamily="18" charset="0"/>
              </a:rPr>
              <a:t>опріснюючих</a:t>
            </a:r>
            <a:r>
              <a:rPr lang="uk-UA" sz="2000" dirty="0">
                <a:latin typeface="Times New Roman" pitchFamily="18" charset="0"/>
                <a:cs typeface="Times New Roman" pitchFamily="18" charset="0"/>
              </a:rPr>
              <a:t> технологій шахтної води за умов фізико-хімічних властивостей водних джерел регіону Західного Донбасу;</a:t>
            </a:r>
            <a:br>
              <a:rPr lang="uk-UA" sz="2000" dirty="0">
                <a:latin typeface="Times New Roman" pitchFamily="18" charset="0"/>
                <a:cs typeface="Times New Roman" pitchFamily="18" charset="0"/>
              </a:rPr>
            </a:br>
            <a:r>
              <a:rPr lang="uk-UA" sz="2000" dirty="0" smtClean="0">
                <a:latin typeface="Times New Roman" pitchFamily="18" charset="0"/>
                <a:cs typeface="Times New Roman" pitchFamily="18" charset="0"/>
              </a:rPr>
              <a:t>3) на </a:t>
            </a:r>
            <a:r>
              <a:rPr lang="uk-UA" sz="2000" dirty="0">
                <a:latin typeface="Times New Roman" pitchFamily="18" charset="0"/>
                <a:cs typeface="Times New Roman" pitchFamily="18" charset="0"/>
              </a:rPr>
              <a:t>основі проведеного аналізу обрати доцільну технологію опріснення шахтної води,  визначити технологічні параметри </a:t>
            </a:r>
            <a:r>
              <a:rPr lang="uk-UA" sz="2000" dirty="0" err="1">
                <a:latin typeface="Times New Roman" pitchFamily="18" charset="0"/>
                <a:cs typeface="Times New Roman" pitchFamily="18" charset="0"/>
              </a:rPr>
              <a:t>опріснюючої</a:t>
            </a:r>
            <a:r>
              <a:rPr lang="uk-UA" sz="2000" dirty="0">
                <a:latin typeface="Times New Roman" pitchFamily="18" charset="0"/>
                <a:cs typeface="Times New Roman" pitchFamily="18" charset="0"/>
              </a:rPr>
              <a:t> установки та кількісно оцінити її ефективність;</a:t>
            </a:r>
            <a:br>
              <a:rPr lang="uk-UA" sz="2000" dirty="0">
                <a:latin typeface="Times New Roman" pitchFamily="18" charset="0"/>
                <a:cs typeface="Times New Roman" pitchFamily="18" charset="0"/>
              </a:rPr>
            </a:br>
            <a:r>
              <a:rPr lang="uk-UA" sz="2000" dirty="0" smtClean="0">
                <a:latin typeface="Times New Roman" pitchFamily="18" charset="0"/>
                <a:cs typeface="Times New Roman" pitchFamily="18" charset="0"/>
              </a:rPr>
              <a:t>4) виконати </a:t>
            </a:r>
            <a:r>
              <a:rPr lang="uk-UA" sz="2000" dirty="0">
                <a:latin typeface="Times New Roman" pitchFamily="18" charset="0"/>
                <a:cs typeface="Times New Roman" pitchFamily="18" charset="0"/>
              </a:rPr>
              <a:t>економічний аналіз впровадження </a:t>
            </a:r>
            <a:r>
              <a:rPr lang="uk-UA" sz="2000" dirty="0" err="1">
                <a:latin typeface="Times New Roman" pitchFamily="18" charset="0"/>
                <a:cs typeface="Times New Roman" pitchFamily="18" charset="0"/>
              </a:rPr>
              <a:t>опріснюючого</a:t>
            </a:r>
            <a:r>
              <a:rPr lang="uk-UA" sz="2000" dirty="0">
                <a:latin typeface="Times New Roman" pitchFamily="18" charset="0"/>
                <a:cs typeface="Times New Roman" pitchFamily="18" charset="0"/>
              </a:rPr>
              <a:t> комплексу</a:t>
            </a:r>
            <a:r>
              <a:rPr lang="uk-UA" sz="2000" dirty="0" smtClean="0">
                <a:latin typeface="Times New Roman" pitchFamily="18" charset="0"/>
                <a:cs typeface="Times New Roman" pitchFamily="18" charset="0"/>
              </a:rPr>
              <a:t>.</a:t>
            </a:r>
            <a:br>
              <a:rPr lang="uk-UA" sz="2000" dirty="0" smtClean="0">
                <a:latin typeface="Times New Roman" pitchFamily="18" charset="0"/>
                <a:cs typeface="Times New Roman" pitchFamily="18" charset="0"/>
              </a:rPr>
            </a:br>
            <a:r>
              <a:rPr lang="uk-UA" dirty="0"/>
              <a:t/>
            </a:r>
            <a:br>
              <a:rPr lang="uk-UA" dirty="0"/>
            </a:br>
            <a:r>
              <a:rPr lang="uk-UA" dirty="0" smtClean="0"/>
              <a:t/>
            </a:r>
            <a:br>
              <a:rPr lang="uk-UA" dirty="0" smtClean="0"/>
            </a:br>
            <a:endParaRPr lang="ru-RU" dirty="0"/>
          </a:p>
        </p:txBody>
      </p:sp>
      <p:sp>
        <p:nvSpPr>
          <p:cNvPr id="3" name="Подзаголовок 2"/>
          <p:cNvSpPr>
            <a:spLocks noGrp="1"/>
          </p:cNvSpPr>
          <p:nvPr>
            <p:ph type="subTitle" idx="1"/>
          </p:nvPr>
        </p:nvSpPr>
        <p:spPr>
          <a:xfrm>
            <a:off x="7380312" y="0"/>
            <a:ext cx="1763688" cy="1752600"/>
          </a:xfrm>
        </p:spPr>
        <p:txBody>
          <a:bodyPr>
            <a:normAutofit/>
          </a:bodyPr>
          <a:lstStyle/>
          <a:p>
            <a:r>
              <a:rPr lang="uk-UA" sz="1800" dirty="0" smtClean="0">
                <a:solidFill>
                  <a:schemeClr val="tx1"/>
                </a:solidFill>
                <a:latin typeface="Times New Roman" pitchFamily="18" charset="0"/>
                <a:cs typeface="Times New Roman" pitchFamily="18" charset="0"/>
              </a:rPr>
              <a:t>                         4</a:t>
            </a:r>
            <a:endParaRPr lang="ru-RU"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610835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9144000" cy="6858000"/>
          </a:xfrm>
        </p:spPr>
        <p:txBody>
          <a:bodyPr>
            <a:normAutofit/>
          </a:bodyPr>
          <a:lstStyle/>
          <a:p>
            <a:r>
              <a:rPr lang="uk-UA" sz="2000" b="1" dirty="0" smtClean="0">
                <a:latin typeface="Times New Roman" pitchFamily="18" charset="0"/>
                <a:cs typeface="Times New Roman" pitchFamily="18" charset="0"/>
              </a:rPr>
              <a:t>Актуальність</a:t>
            </a:r>
            <a:br>
              <a:rPr lang="uk-UA" sz="2000" b="1" dirty="0" smtClean="0">
                <a:latin typeface="Times New Roman" pitchFamily="18" charset="0"/>
                <a:cs typeface="Times New Roman" pitchFamily="18" charset="0"/>
              </a:rPr>
            </a:br>
            <a:r>
              <a:rPr lang="uk-UA" sz="2000" b="1" dirty="0">
                <a:latin typeface="Times New Roman" pitchFamily="18" charset="0"/>
                <a:cs typeface="Times New Roman" pitchFamily="18" charset="0"/>
              </a:rPr>
              <a:t/>
            </a:r>
            <a:br>
              <a:rPr lang="uk-UA" sz="2000" b="1" dirty="0">
                <a:latin typeface="Times New Roman" pitchFamily="18" charset="0"/>
                <a:cs typeface="Times New Roman" pitchFamily="18" charset="0"/>
              </a:rPr>
            </a:br>
            <a:r>
              <a:rPr lang="uk-UA" sz="1800" dirty="0">
                <a:latin typeface="Times New Roman" pitchFamily="18" charset="0"/>
                <a:cs typeface="Times New Roman" pitchFamily="18" charset="0"/>
              </a:rPr>
              <a:t>Вода – найважливіший ресурс людського існування. На теперішній час стає очевидним важливість її раціональної та </a:t>
            </a:r>
            <a:r>
              <a:rPr lang="uk-UA" sz="1800" dirty="0" err="1">
                <a:latin typeface="Times New Roman" pitchFamily="18" charset="0"/>
                <a:cs typeface="Times New Roman" pitchFamily="18" charset="0"/>
              </a:rPr>
              <a:t>енергоефективної</a:t>
            </a:r>
            <a:r>
              <a:rPr lang="uk-UA" sz="1800" dirty="0">
                <a:latin typeface="Times New Roman" pitchFamily="18" charset="0"/>
                <a:cs typeface="Times New Roman" pitchFamily="18" charset="0"/>
              </a:rPr>
              <a:t> експлуатації і розуміння проблеми щодо її використання та збереження якості.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Повертаючись </a:t>
            </a:r>
            <a:r>
              <a:rPr lang="uk-UA" sz="1800" dirty="0">
                <a:latin typeface="Times New Roman" pitchFamily="18" charset="0"/>
                <a:cs typeface="Times New Roman" pitchFamily="18" charset="0"/>
              </a:rPr>
              <a:t>до джерела цивілізації та первинного ресурсу людського існування – води, як найважливішого ресурсу наземного та підземного видобутку,  стає очевидним важливість її раціональної та </a:t>
            </a:r>
            <a:r>
              <a:rPr lang="uk-UA" sz="1800" dirty="0" err="1">
                <a:latin typeface="Times New Roman" pitchFamily="18" charset="0"/>
                <a:cs typeface="Times New Roman" pitchFamily="18" charset="0"/>
              </a:rPr>
              <a:t>енергоефективної</a:t>
            </a:r>
            <a:r>
              <a:rPr lang="uk-UA" sz="1800" dirty="0">
                <a:latin typeface="Times New Roman" pitchFamily="18" charset="0"/>
                <a:cs typeface="Times New Roman" pitchFamily="18" charset="0"/>
              </a:rPr>
              <a:t>  експлуатації і розуміння проблеми щодо її використання та збереження якості. Дніпропетровська область є одним з найнавантаженіших промислових регіонів України, що обумовлює найінтенсивніше використання водного ресурсу, і, як наслідок, забруднення та акумулювання великої кількості стічних вод.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Підземними </a:t>
            </a:r>
            <a:r>
              <a:rPr lang="uk-UA" sz="1800" dirty="0">
                <a:latin typeface="Times New Roman" pitchFamily="18" charset="0"/>
                <a:cs typeface="Times New Roman" pitchFamily="18" charset="0"/>
              </a:rPr>
              <a:t>водами Україна задовольняє лише 25% своїх потреб, поверхневими – 75%, тоді як для країн Європейського Союзу використання підземних вод може досягати 90% від загального використання водного ресурсу. Це обумовлено тим, що підземні води, на відміну від поверхневих, вирізняються сталістю своє якості та вищою відновлюваністю водоносних джерел. </a:t>
            </a: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err="1">
                <a:latin typeface="Times New Roman" pitchFamily="18" charset="0"/>
                <a:cs typeface="Times New Roman" pitchFamily="18" charset="0"/>
              </a:rPr>
              <a:t>Водні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ресурси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Донецької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області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формуються</a:t>
            </a:r>
            <a:r>
              <a:rPr lang="ru-RU" sz="1800" dirty="0">
                <a:latin typeface="Times New Roman" pitchFamily="18" charset="0"/>
                <a:cs typeface="Times New Roman" pitchFamily="18" charset="0"/>
              </a:rPr>
              <a:t> за </a:t>
            </a:r>
            <a:r>
              <a:rPr lang="ru-RU" sz="1800" dirty="0" err="1">
                <a:latin typeface="Times New Roman" pitchFamily="18" charset="0"/>
                <a:cs typeface="Times New Roman" pitchFamily="18" charset="0"/>
              </a:rPr>
              <a:t>рахунок</a:t>
            </a:r>
            <a:r>
              <a:rPr lang="ru-RU" sz="1800" dirty="0">
                <a:latin typeface="Times New Roman" pitchFamily="18" charset="0"/>
                <a:cs typeface="Times New Roman" pitchFamily="18" charset="0"/>
              </a:rPr>
              <a:t> транзитного притоку </a:t>
            </a:r>
            <a:r>
              <a:rPr lang="ru-RU" sz="1800" dirty="0" err="1">
                <a:latin typeface="Times New Roman" pitchFamily="18" charset="0"/>
                <a:cs typeface="Times New Roman" pitchFamily="18" charset="0"/>
              </a:rPr>
              <a:t>поверхневих</a:t>
            </a:r>
            <a:r>
              <a:rPr lang="ru-RU" sz="1800" dirty="0">
                <a:latin typeface="Times New Roman" pitchFamily="18" charset="0"/>
                <a:cs typeface="Times New Roman" pitchFamily="18" charset="0"/>
              </a:rPr>
              <a:t> вод р. </a:t>
            </a:r>
            <a:r>
              <a:rPr lang="ru-RU" sz="1800" dirty="0" err="1">
                <a:latin typeface="Times New Roman" pitchFamily="18" charset="0"/>
                <a:cs typeface="Times New Roman" pitchFamily="18" charset="0"/>
              </a:rPr>
              <a:t>Сіверський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Донець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місцевого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річкового</a:t>
            </a:r>
            <a:r>
              <a:rPr lang="ru-RU" sz="1800" dirty="0">
                <a:latin typeface="Times New Roman" pitchFamily="18" charset="0"/>
                <a:cs typeface="Times New Roman" pitchFamily="18" charset="0"/>
              </a:rPr>
              <a:t> стоку, </a:t>
            </a:r>
            <a:r>
              <a:rPr lang="ru-RU" sz="1800" dirty="0" err="1">
                <a:latin typeface="Times New Roman" pitchFamily="18" charset="0"/>
                <a:cs typeface="Times New Roman" pitchFamily="18" charset="0"/>
              </a:rPr>
              <a:t>який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утворюється</a:t>
            </a:r>
            <a:r>
              <a:rPr lang="ru-RU" sz="1800" dirty="0">
                <a:latin typeface="Times New Roman" pitchFamily="18" charset="0"/>
                <a:cs typeface="Times New Roman" pitchFamily="18" charset="0"/>
              </a:rPr>
              <a:t> в межах </a:t>
            </a:r>
            <a:r>
              <a:rPr lang="ru-RU" sz="1800" dirty="0" err="1">
                <a:latin typeface="Times New Roman" pitchFamily="18" charset="0"/>
                <a:cs typeface="Times New Roman" pitchFamily="18" charset="0"/>
              </a:rPr>
              <a:t>області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стічних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шахтних</a:t>
            </a:r>
            <a:r>
              <a:rPr lang="ru-RU" sz="1800" dirty="0">
                <a:latin typeface="Times New Roman" pitchFamily="18" charset="0"/>
                <a:cs typeface="Times New Roman" pitchFamily="18" charset="0"/>
              </a:rPr>
              <a:t> і </a:t>
            </a:r>
            <a:r>
              <a:rPr lang="ru-RU" sz="1800" dirty="0" err="1">
                <a:latin typeface="Times New Roman" pitchFamily="18" charset="0"/>
                <a:cs typeface="Times New Roman" pitchFamily="18" charset="0"/>
              </a:rPr>
              <a:t>кар'єрних</a:t>
            </a:r>
            <a:r>
              <a:rPr lang="ru-RU" sz="1800" dirty="0">
                <a:latin typeface="Times New Roman" pitchFamily="18" charset="0"/>
                <a:cs typeface="Times New Roman" pitchFamily="18" charset="0"/>
              </a:rPr>
              <a:t> вод, а </a:t>
            </a:r>
            <a:r>
              <a:rPr lang="ru-RU" sz="1800" dirty="0" err="1">
                <a:latin typeface="Times New Roman" pitchFamily="18" charset="0"/>
                <a:cs typeface="Times New Roman" pitchFamily="18" charset="0"/>
              </a:rPr>
              <a:t>також</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експлуатаційних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запасів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підземних</a:t>
            </a:r>
            <a:r>
              <a:rPr lang="ru-RU" sz="1800" dirty="0">
                <a:latin typeface="Times New Roman" pitchFamily="18" charset="0"/>
                <a:cs typeface="Times New Roman" pitchFamily="18" charset="0"/>
              </a:rPr>
              <a:t> вод. </a:t>
            </a:r>
            <a:r>
              <a:rPr lang="ru-RU" sz="1800" dirty="0" err="1">
                <a:latin typeface="Times New Roman" pitchFamily="18" charset="0"/>
                <a:cs typeface="Times New Roman" pitchFamily="18" charset="0"/>
              </a:rPr>
              <a:t>Водозабезпеченість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місцевим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природним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річковим</a:t>
            </a:r>
            <a:r>
              <a:rPr lang="ru-RU" sz="1800" dirty="0">
                <a:latin typeface="Times New Roman" pitchFamily="18" charset="0"/>
                <a:cs typeface="Times New Roman" pitchFamily="18" charset="0"/>
              </a:rPr>
              <a:t> стоком в </a:t>
            </a:r>
            <a:r>
              <a:rPr lang="ru-RU" sz="1800" dirty="0" err="1">
                <a:latin typeface="Times New Roman" pitchFamily="18" charset="0"/>
                <a:cs typeface="Times New Roman" pitchFamily="18" charset="0"/>
              </a:rPr>
              <a:t>області</a:t>
            </a:r>
            <a:r>
              <a:rPr lang="ru-RU" sz="1800" dirty="0">
                <a:latin typeface="Times New Roman" pitchFamily="18" charset="0"/>
                <a:cs typeface="Times New Roman" pitchFamily="18" charset="0"/>
              </a:rPr>
              <a:t> в 6 </a:t>
            </a:r>
            <a:r>
              <a:rPr lang="ru-RU" sz="1800" dirty="0" err="1">
                <a:latin typeface="Times New Roman" pitchFamily="18" charset="0"/>
                <a:cs typeface="Times New Roman" pitchFamily="18" charset="0"/>
              </a:rPr>
              <a:t>разів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менше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ніж</a:t>
            </a:r>
            <a:r>
              <a:rPr lang="ru-RU" sz="1800" dirty="0">
                <a:latin typeface="Times New Roman" pitchFamily="18" charset="0"/>
                <a:cs typeface="Times New Roman" pitchFamily="18" charset="0"/>
              </a:rPr>
              <a:t> в </a:t>
            </a:r>
            <a:r>
              <a:rPr lang="ru-RU" sz="1800" dirty="0" err="1">
                <a:latin typeface="Times New Roman" pitchFamily="18" charset="0"/>
                <a:cs typeface="Times New Roman" pitchFamily="18" charset="0"/>
              </a:rPr>
              <a:t>середньому</a:t>
            </a:r>
            <a:r>
              <a:rPr lang="ru-RU" sz="1800" dirty="0">
                <a:latin typeface="Times New Roman" pitchFamily="18" charset="0"/>
                <a:cs typeface="Times New Roman" pitchFamily="18" charset="0"/>
              </a:rPr>
              <a:t> по </a:t>
            </a:r>
            <a:r>
              <a:rPr lang="ru-RU" sz="1800" dirty="0" err="1">
                <a:latin typeface="Times New Roman" pitchFamily="18" charset="0"/>
                <a:cs typeface="Times New Roman" pitchFamily="18" charset="0"/>
              </a:rPr>
              <a:t>Україні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Якість</a:t>
            </a:r>
            <a:r>
              <a:rPr lang="ru-RU" sz="1800" dirty="0">
                <a:latin typeface="Times New Roman" pitchFamily="18" charset="0"/>
                <a:cs typeface="Times New Roman" pitchFamily="18" charset="0"/>
              </a:rPr>
              <a:t> води не </a:t>
            </a:r>
            <a:r>
              <a:rPr lang="ru-RU" sz="1800" dirty="0" err="1">
                <a:latin typeface="Times New Roman" pitchFamily="18" charset="0"/>
                <a:cs typeface="Times New Roman" pitchFamily="18" charset="0"/>
              </a:rPr>
              <a:t>відповідає</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вимогам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ставляться</a:t>
            </a:r>
            <a:r>
              <a:rPr lang="ru-RU" sz="1800" dirty="0">
                <a:latin typeface="Times New Roman" pitchFamily="18" charset="0"/>
                <a:cs typeface="Times New Roman" pitchFamily="18" charset="0"/>
              </a:rPr>
              <a:t> до води </a:t>
            </a:r>
            <a:r>
              <a:rPr lang="ru-RU" sz="1800" dirty="0" err="1">
                <a:latin typeface="Times New Roman" pitchFamily="18" charset="0"/>
                <a:cs typeface="Times New Roman" pitchFamily="18" charset="0"/>
              </a:rPr>
              <a:t>питної</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884368" y="0"/>
            <a:ext cx="1254366" cy="1752600"/>
          </a:xfrm>
        </p:spPr>
        <p:txBody>
          <a:bodyPr>
            <a:normAutofit/>
          </a:bodyPr>
          <a:lstStyle/>
          <a:p>
            <a:r>
              <a:rPr lang="uk-UA" sz="1800" dirty="0" smtClean="0">
                <a:solidFill>
                  <a:schemeClr val="tx1"/>
                </a:solidFill>
                <a:latin typeface="Times New Roman" pitchFamily="18" charset="0"/>
                <a:cs typeface="Times New Roman" pitchFamily="18" charset="0"/>
              </a:rPr>
              <a:t>                5</a:t>
            </a:r>
            <a:endParaRPr lang="ru-RU"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1799795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6857999"/>
          </a:xfrm>
        </p:spPr>
        <p:txBody>
          <a:bodyPr>
            <a:normAutofit/>
          </a:bodyPr>
          <a:lstStyle/>
          <a:p>
            <a:r>
              <a:rPr lang="ru-RU" sz="1800" b="1" dirty="0" err="1">
                <a:latin typeface="Times New Roman" pitchFamily="18" charset="0"/>
                <a:cs typeface="Times New Roman" pitchFamily="18" charset="0"/>
              </a:rPr>
              <a:t>Водні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ресурси</a:t>
            </a:r>
            <a:r>
              <a:rPr lang="ru-RU" sz="1800" b="1" dirty="0">
                <a:latin typeface="Times New Roman" pitchFamily="18" charset="0"/>
                <a:cs typeface="Times New Roman" pitchFamily="18" charset="0"/>
              </a:rPr>
              <a:t> </a:t>
            </a:r>
            <a:r>
              <a:rPr lang="ru-RU" sz="1800" b="1" dirty="0" err="1" smtClean="0">
                <a:latin typeface="Times New Roman" pitchFamily="18" charset="0"/>
                <a:cs typeface="Times New Roman" pitchFamily="18" charset="0"/>
              </a:rPr>
              <a:t>України</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err="1" smtClean="0">
                <a:latin typeface="Times New Roman" pitchFamily="18" charset="0"/>
                <a:cs typeface="Times New Roman" pitchFamily="18" charset="0"/>
              </a:rPr>
              <a:t>Загалом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поступовий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перехід</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України</a:t>
            </a:r>
            <a:r>
              <a:rPr lang="ru-RU" sz="1800" dirty="0">
                <a:latin typeface="Times New Roman" pitchFamily="18" charset="0"/>
                <a:cs typeface="Times New Roman" pitchFamily="18" charset="0"/>
              </a:rPr>
              <a:t> до </a:t>
            </a:r>
            <a:r>
              <a:rPr lang="ru-RU" sz="1800" dirty="0" err="1">
                <a:latin typeface="Times New Roman" pitchFamily="18" charset="0"/>
                <a:cs typeface="Times New Roman" pitchFamily="18" charset="0"/>
              </a:rPr>
              <a:t>стандартів</a:t>
            </a:r>
            <a:r>
              <a:rPr lang="ru-RU" sz="1800" dirty="0">
                <a:latin typeface="Times New Roman" pitchFamily="18" charset="0"/>
                <a:cs typeface="Times New Roman" pitchFamily="18" charset="0"/>
              </a:rPr>
              <a:t> ЄС та </a:t>
            </a:r>
            <a:r>
              <a:rPr lang="ru-RU" sz="1800" dirty="0" err="1">
                <a:latin typeface="Times New Roman" pitchFamily="18" charset="0"/>
                <a:cs typeface="Times New Roman" pitchFamily="18" charset="0"/>
              </a:rPr>
              <a:t>інших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розвинутих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країн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із</a:t>
            </a:r>
            <a:r>
              <a:rPr lang="ru-RU" sz="1800" dirty="0">
                <a:latin typeface="Times New Roman" pitchFamily="18" charset="0"/>
                <a:cs typeface="Times New Roman" pitchFamily="18" charset="0"/>
              </a:rPr>
              <a:t> року в </a:t>
            </a:r>
            <a:r>
              <a:rPr lang="ru-RU" sz="1800" dirty="0" err="1">
                <a:latin typeface="Times New Roman" pitchFamily="18" charset="0"/>
                <a:cs typeface="Times New Roman" pitchFamily="18" charset="0"/>
              </a:rPr>
              <a:t>рік</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змінюватиме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тенденцію</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використання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нагляду</a:t>
            </a:r>
            <a:r>
              <a:rPr lang="ru-RU" sz="1800" dirty="0">
                <a:latin typeface="Times New Roman" pitchFamily="18" charset="0"/>
                <a:cs typeface="Times New Roman" pitchFamily="18" charset="0"/>
              </a:rPr>
              <a:t> та скиду </a:t>
            </a:r>
            <a:r>
              <a:rPr lang="ru-RU" sz="1800" dirty="0" err="1">
                <a:latin typeface="Times New Roman" pitchFamily="18" charset="0"/>
                <a:cs typeface="Times New Roman" pitchFamily="18" charset="0"/>
              </a:rPr>
              <a:t>забруднюючих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речовин</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водні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об’єкти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Розподіл</a:t>
            </a:r>
            <a:r>
              <a:rPr lang="ru-RU" sz="1800" dirty="0">
                <a:latin typeface="Times New Roman" pitchFamily="18" charset="0"/>
                <a:cs typeface="Times New Roman" pitchFamily="18" charset="0"/>
              </a:rPr>
              <a:t> водного </a:t>
            </a:r>
            <a:r>
              <a:rPr lang="ru-RU" sz="1800" dirty="0" err="1">
                <a:latin typeface="Times New Roman" pitchFamily="18" charset="0"/>
                <a:cs typeface="Times New Roman" pitchFamily="18" charset="0"/>
              </a:rPr>
              <a:t>використання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підземних</a:t>
            </a:r>
            <a:r>
              <a:rPr lang="ru-RU" sz="1800" dirty="0">
                <a:latin typeface="Times New Roman" pitchFamily="18" charset="0"/>
                <a:cs typeface="Times New Roman" pitchFamily="18" charset="0"/>
              </a:rPr>
              <a:t> вод в </a:t>
            </a:r>
            <a:r>
              <a:rPr lang="ru-RU" sz="1800" dirty="0" err="1">
                <a:latin typeface="Times New Roman" pitchFamily="18" charset="0"/>
                <a:cs typeface="Times New Roman" pitchFamily="18" charset="0"/>
              </a:rPr>
              <a:t>Україні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країні</a:t>
            </a:r>
            <a:r>
              <a:rPr lang="ru-RU" sz="1800" dirty="0">
                <a:latin typeface="Times New Roman" pitchFamily="18" charset="0"/>
                <a:cs typeface="Times New Roman" pitchFamily="18" charset="0"/>
              </a:rPr>
              <a:t> яка </a:t>
            </a:r>
            <a:r>
              <a:rPr lang="ru-RU" sz="1800" dirty="0" err="1">
                <a:latin typeface="Times New Roman" pitchFamily="18" charset="0"/>
                <a:cs typeface="Times New Roman" pitchFamily="18" charset="0"/>
              </a:rPr>
              <a:t>вважається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малозабезпечена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водними</a:t>
            </a:r>
            <a:r>
              <a:rPr lang="ru-RU" sz="1800" dirty="0">
                <a:latin typeface="Times New Roman" pitchFamily="18" charset="0"/>
                <a:cs typeface="Times New Roman" pitchFamily="18" charset="0"/>
              </a:rPr>
              <a:t> ресурсами, неминуче </a:t>
            </a:r>
            <a:r>
              <a:rPr lang="ru-RU" sz="1800" dirty="0" err="1">
                <a:latin typeface="Times New Roman" pitchFamily="18" charset="0"/>
                <a:cs typeface="Times New Roman" pitchFamily="18" charset="0"/>
              </a:rPr>
              <a:t>зсунеться</a:t>
            </a:r>
            <a:r>
              <a:rPr lang="ru-RU" sz="1800" dirty="0">
                <a:latin typeface="Times New Roman" pitchFamily="18" charset="0"/>
                <a:cs typeface="Times New Roman" pitchFamily="18" charset="0"/>
              </a:rPr>
              <a:t> в сторону </a:t>
            </a:r>
            <a:r>
              <a:rPr lang="ru-RU" sz="1800" dirty="0" err="1">
                <a:latin typeface="Times New Roman" pitchFamily="18" charset="0"/>
                <a:cs typeface="Times New Roman" pitchFamily="18" charset="0"/>
              </a:rPr>
              <a:t>використання</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нарощування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видобутку</a:t>
            </a:r>
            <a:r>
              <a:rPr lang="ru-RU" sz="1800" dirty="0">
                <a:latin typeface="Times New Roman" pitchFamily="18" charset="0"/>
                <a:cs typeface="Times New Roman" pitchFamily="18" charset="0"/>
              </a:rPr>
              <a:t> з </a:t>
            </a:r>
            <a:r>
              <a:rPr lang="ru-RU" sz="1800" dirty="0" err="1">
                <a:latin typeface="Times New Roman" pitchFamily="18" charset="0"/>
                <a:cs typeface="Times New Roman" pitchFamily="18" charset="0"/>
              </a:rPr>
              <a:t>підземних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водних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джерел</a:t>
            </a:r>
            <a:r>
              <a:rPr lang="ru-RU" sz="1800" dirty="0">
                <a:latin typeface="Times New Roman" pitchFamily="18" charset="0"/>
                <a:cs typeface="Times New Roman" pitchFamily="18" charset="0"/>
              </a:rPr>
              <a:t>.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Таким чином, </a:t>
            </a:r>
            <a:r>
              <a:rPr lang="ru-RU" sz="1800" dirty="0" err="1">
                <a:latin typeface="Times New Roman" pitchFamily="18" charset="0"/>
                <a:cs typeface="Times New Roman" pitchFamily="18" charset="0"/>
              </a:rPr>
              <a:t>аналіз</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використання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сучасних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технологій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демінералізації</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знесолення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стічних</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підземних</a:t>
            </a:r>
            <a:r>
              <a:rPr lang="ru-RU" sz="1800" dirty="0">
                <a:latin typeface="Times New Roman" pitchFamily="18" charset="0"/>
                <a:cs typeface="Times New Roman" pitchFamily="18" charset="0"/>
              </a:rPr>
              <a:t> вод є актуальною </a:t>
            </a:r>
            <a:r>
              <a:rPr lang="ru-RU" sz="1800" dirty="0" err="1">
                <a:latin typeface="Times New Roman" pitchFamily="18" charset="0"/>
                <a:cs typeface="Times New Roman" pitchFamily="18" charset="0"/>
              </a:rPr>
              <a:t>соціально-економічною</a:t>
            </a:r>
            <a:r>
              <a:rPr lang="ru-RU" sz="1800" dirty="0">
                <a:latin typeface="Times New Roman" pitchFamily="18" charset="0"/>
                <a:cs typeface="Times New Roman" pitchFamily="18" charset="0"/>
              </a:rPr>
              <a:t> проблемою та </a:t>
            </a:r>
            <a:r>
              <a:rPr lang="ru-RU" sz="1800" dirty="0" err="1">
                <a:latin typeface="Times New Roman" pitchFamily="18" charset="0"/>
                <a:cs typeface="Times New Roman" pitchFamily="18" charset="0"/>
              </a:rPr>
              <a:t>науковою</a:t>
            </a:r>
            <a:r>
              <a:rPr lang="ru-RU" sz="1800" dirty="0">
                <a:latin typeface="Times New Roman" pitchFamily="18" charset="0"/>
                <a:cs typeface="Times New Roman" pitchFamily="18" charset="0"/>
              </a:rPr>
              <a:t> задачею по </a:t>
            </a:r>
            <a:r>
              <a:rPr lang="ru-RU" sz="1800" dirty="0" err="1">
                <a:latin typeface="Times New Roman" pitchFamily="18" charset="0"/>
                <a:cs typeface="Times New Roman" pitchFamily="18" charset="0"/>
              </a:rPr>
              <a:t>розрахунку</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підбору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опріснюючого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обладнання</a:t>
            </a:r>
            <a:r>
              <a:rPr lang="ru-RU" sz="1800" dirty="0">
                <a:latin typeface="Times New Roman" pitchFamily="18" charset="0"/>
                <a:cs typeface="Times New Roman" pitchFamily="18" charset="0"/>
              </a:rPr>
              <a:t>.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884367" y="0"/>
            <a:ext cx="1246103" cy="1752600"/>
          </a:xfrm>
        </p:spPr>
        <p:txBody>
          <a:bodyPr>
            <a:normAutofit/>
          </a:bodyPr>
          <a:lstStyle/>
          <a:p>
            <a:r>
              <a:rPr lang="uk-UA" sz="1800" dirty="0" smtClean="0">
                <a:solidFill>
                  <a:schemeClr val="tx1"/>
                </a:solidFill>
                <a:latin typeface="Times New Roman" pitchFamily="18" charset="0"/>
                <a:cs typeface="Times New Roman" pitchFamily="18" charset="0"/>
              </a:rPr>
              <a:t>                6</a:t>
            </a:r>
            <a:endParaRPr lang="ru-RU" sz="180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19" y="3212976"/>
            <a:ext cx="8336423"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38704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4846" y="1856"/>
            <a:ext cx="8229600" cy="1143000"/>
          </a:xfrm>
        </p:spPr>
        <p:txBody>
          <a:bodyPr>
            <a:normAutofit/>
          </a:bodyPr>
          <a:lstStyle/>
          <a:p>
            <a:r>
              <a:rPr lang="uk-UA" sz="2000" b="1" dirty="0" smtClean="0">
                <a:latin typeface="Times New Roman" pitchFamily="18" charset="0"/>
                <a:cs typeface="Times New Roman" pitchFamily="18" charset="0"/>
              </a:rPr>
              <a:t>Водні ресурси світу</a:t>
            </a:r>
            <a:endParaRPr lang="ru-RU" sz="2000"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08721"/>
            <a:ext cx="8151813" cy="517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5" y="3645024"/>
            <a:ext cx="276971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5" y="5147890"/>
            <a:ext cx="2592288" cy="931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8828554" y="4677"/>
            <a:ext cx="300082" cy="369332"/>
          </a:xfrm>
          <a:prstGeom prst="rect">
            <a:avLst/>
          </a:prstGeom>
        </p:spPr>
        <p:txBody>
          <a:bodyPr wrap="none">
            <a:spAutoFit/>
          </a:bodyPr>
          <a:lstStyle/>
          <a:p>
            <a:r>
              <a:rPr lang="uk-UA" dirty="0" smtClean="0">
                <a:latin typeface="Times New Roman" pitchFamily="18" charset="0"/>
                <a:cs typeface="Times New Roman" pitchFamily="18" charset="0"/>
              </a:rPr>
              <a:t>7</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5107190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842314" cy="4221088"/>
          </a:xfrm>
        </p:spPr>
        <p:txBody>
          <a:bodyPr>
            <a:normAutofit/>
          </a:bodyPr>
          <a:lstStyle/>
          <a:p>
            <a:r>
              <a:rPr lang="ru-RU" sz="2000" b="1" dirty="0" smtClean="0">
                <a:latin typeface="Times New Roman" pitchFamily="18" charset="0"/>
                <a:cs typeface="Times New Roman" pitchFamily="18" charset="0"/>
              </a:rPr>
              <a:t>Постанова </a:t>
            </a:r>
            <a:r>
              <a:rPr lang="ru-RU" sz="2000" b="1" dirty="0" err="1" smtClean="0">
                <a:latin typeface="Times New Roman" pitchFamily="18" charset="0"/>
                <a:cs typeface="Times New Roman" pitchFamily="18" charset="0"/>
              </a:rPr>
              <a:t>проблеми</a:t>
            </a: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Прямоугольник 2"/>
          <p:cNvSpPr/>
          <p:nvPr/>
        </p:nvSpPr>
        <p:spPr>
          <a:xfrm>
            <a:off x="8842314" y="0"/>
            <a:ext cx="301686" cy="369332"/>
          </a:xfrm>
          <a:prstGeom prst="rect">
            <a:avLst/>
          </a:prstGeom>
        </p:spPr>
        <p:txBody>
          <a:bodyPr wrap="none">
            <a:spAutoFit/>
          </a:bodyPr>
          <a:lstStyle/>
          <a:p>
            <a:r>
              <a:rPr lang="ru-RU" dirty="0">
                <a:latin typeface="Times New Roman" pitchFamily="18" charset="0"/>
                <a:cs typeface="Times New Roman" pitchFamily="18" charset="0"/>
              </a:rPr>
              <a:t>8</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082" y="1052736"/>
            <a:ext cx="8831014" cy="5072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1238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a:bodyPr>
          <a:lstStyle/>
          <a:p>
            <a:r>
              <a:rPr lang="ru-RU" sz="1800" dirty="0">
                <a:latin typeface="Times New Roman" pitchFamily="18" charset="0"/>
                <a:cs typeface="Times New Roman" pitchFamily="18" charset="0"/>
              </a:rPr>
              <a:t>На жаль, на </a:t>
            </a:r>
            <a:r>
              <a:rPr lang="ru-RU" sz="1800" dirty="0" err="1">
                <a:latin typeface="Times New Roman" pitchFamily="18" charset="0"/>
                <a:cs typeface="Times New Roman" pitchFamily="18" charset="0"/>
              </a:rPr>
              <a:t>сьогоднішній</a:t>
            </a:r>
            <a:r>
              <a:rPr lang="ru-RU" sz="1800" dirty="0">
                <a:latin typeface="Times New Roman" pitchFamily="18" charset="0"/>
                <a:cs typeface="Times New Roman" pitchFamily="18" charset="0"/>
              </a:rPr>
              <a:t> день </a:t>
            </a:r>
            <a:r>
              <a:rPr lang="ru-RU" sz="1800" dirty="0" err="1">
                <a:latin typeface="Times New Roman" pitchFamily="18" charset="0"/>
                <a:cs typeface="Times New Roman" pitchFamily="18" charset="0"/>
              </a:rPr>
              <a:t>населення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лише</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трьох</a:t>
            </a:r>
            <a:r>
              <a:rPr lang="ru-RU" sz="1800" dirty="0">
                <a:latin typeface="Times New Roman" pitchFamily="18" charset="0"/>
                <a:cs typeface="Times New Roman" pitchFamily="18" charset="0"/>
              </a:rPr>
              <a:t> областях </a:t>
            </a:r>
            <a:r>
              <a:rPr lang="ru-RU" sz="1800" dirty="0" err="1">
                <a:latin typeface="Times New Roman" pitchFamily="18" charset="0"/>
                <a:cs typeface="Times New Roman" pitchFamily="18" charset="0"/>
              </a:rPr>
              <a:t>були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забезпечені</a:t>
            </a:r>
            <a:r>
              <a:rPr lang="ru-RU" sz="1800" dirty="0">
                <a:latin typeface="Times New Roman" pitchFamily="18" charset="0"/>
                <a:cs typeface="Times New Roman" pitchFamily="18" charset="0"/>
              </a:rPr>
              <a:t> на 100% </a:t>
            </a:r>
            <a:r>
              <a:rPr lang="ru-RU" sz="1800" dirty="0" err="1">
                <a:latin typeface="Times New Roman" pitchFamily="18" charset="0"/>
                <a:cs typeface="Times New Roman" pitchFamily="18" charset="0"/>
              </a:rPr>
              <a:t>послугами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централізованого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водопостачання</a:t>
            </a:r>
            <a:r>
              <a:rPr lang="ru-RU" sz="1800" dirty="0">
                <a:latin typeface="Times New Roman" pitchFamily="18" charset="0"/>
                <a:cs typeface="Times New Roman" pitchFamily="18" charset="0"/>
              </a:rPr>
              <a:t> – </a:t>
            </a:r>
            <a:r>
              <a:rPr lang="ru-RU" sz="1800" dirty="0" err="1">
                <a:latin typeface="Times New Roman" pitchFamily="18" charset="0"/>
                <a:cs typeface="Times New Roman" pitchFamily="18" charset="0"/>
              </a:rPr>
              <a:t>Київська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Одеська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Херсонська</a:t>
            </a:r>
            <a:r>
              <a:rPr lang="ru-RU" sz="1800" dirty="0">
                <a:latin typeface="Times New Roman" pitchFamily="18" charset="0"/>
                <a:cs typeface="Times New Roman" pitchFamily="18" charset="0"/>
              </a:rPr>
              <a:t>. Статистика </a:t>
            </a:r>
            <a:r>
              <a:rPr lang="ru-RU" sz="1800" dirty="0" err="1">
                <a:latin typeface="Times New Roman" pitchFamily="18" charset="0"/>
                <a:cs typeface="Times New Roman" pitchFamily="18" charset="0"/>
              </a:rPr>
              <a:t>цілодобового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водопостачання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має</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більш</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явні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ознаки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нестачі</a:t>
            </a:r>
            <a:r>
              <a:rPr lang="ru-RU" sz="1800" dirty="0">
                <a:latin typeface="Times New Roman" pitchFamily="18" charset="0"/>
                <a:cs typeface="Times New Roman" pitchFamily="18" charset="0"/>
              </a:rPr>
              <a:t> водного ресурсу, так, </a:t>
            </a:r>
            <a:r>
              <a:rPr lang="ru-RU" sz="1800" dirty="0" err="1">
                <a:latin typeface="Times New Roman" pitchFamily="18" charset="0"/>
                <a:cs typeface="Times New Roman" pitchFamily="18" charset="0"/>
              </a:rPr>
              <a:t>наприклад</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лише</a:t>
            </a:r>
            <a:r>
              <a:rPr lang="ru-RU" sz="1800" dirty="0">
                <a:latin typeface="Times New Roman" pitchFamily="18" charset="0"/>
                <a:cs typeface="Times New Roman" pitchFamily="18" charset="0"/>
              </a:rPr>
              <a:t> 28% </a:t>
            </a:r>
            <a:r>
              <a:rPr lang="ru-RU" sz="1800" dirty="0" err="1">
                <a:latin typeface="Times New Roman" pitchFamily="18" charset="0"/>
                <a:cs typeface="Times New Roman" pitchFamily="18" charset="0"/>
              </a:rPr>
              <a:t>населених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пунктів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Дніпропетровської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області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забезпечені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цілодобовим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водопостачанням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є одним </a:t>
            </a:r>
            <a:r>
              <a:rPr lang="ru-RU" sz="1800" dirty="0" err="1">
                <a:latin typeface="Times New Roman" pitchFamily="18" charset="0"/>
                <a:cs typeface="Times New Roman" pitchFamily="18" charset="0"/>
              </a:rPr>
              <a:t>із</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найгірших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показників</a:t>
            </a:r>
            <a:r>
              <a:rPr lang="ru-RU" sz="1800" dirty="0">
                <a:latin typeface="Times New Roman" pitchFamily="18" charset="0"/>
                <a:cs typeface="Times New Roman" pitchFamily="18" charset="0"/>
              </a:rPr>
              <a:t> з </a:t>
            </a:r>
            <a:r>
              <a:rPr lang="ru-RU" sz="1800" dirty="0" err="1">
                <a:latin typeface="Times New Roman" pitchFamily="18" charset="0"/>
                <a:cs typeface="Times New Roman" pitchFamily="18" charset="0"/>
              </a:rPr>
              <a:t>усіх</a:t>
            </a:r>
            <a:r>
              <a:rPr lang="ru-RU" sz="1800" dirty="0">
                <a:latin typeface="Times New Roman" pitchFamily="18" charset="0"/>
                <a:cs typeface="Times New Roman" pitchFamily="18" charset="0"/>
              </a:rPr>
              <a:t> областей</a:t>
            </a:r>
            <a:r>
              <a:rPr lang="ru-RU" sz="1800" dirty="0" smtClean="0">
                <a:latin typeface="Times New Roman" pitchFamily="18" charset="0"/>
                <a:cs typeface="Times New Roman" pitchFamily="18" charset="0"/>
              </a:rPr>
              <a:t>.</a:t>
            </a: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sp>
        <p:nvSpPr>
          <p:cNvPr id="3" name="Прямоугольник 2"/>
          <p:cNvSpPr/>
          <p:nvPr/>
        </p:nvSpPr>
        <p:spPr>
          <a:xfrm>
            <a:off x="8842314" y="7824"/>
            <a:ext cx="301686" cy="369332"/>
          </a:xfrm>
          <a:prstGeom prst="rect">
            <a:avLst/>
          </a:prstGeom>
        </p:spPr>
        <p:txBody>
          <a:bodyPr wrap="none">
            <a:spAutoFit/>
          </a:bodyPr>
          <a:lstStyle/>
          <a:p>
            <a:r>
              <a:rPr lang="ru-RU" dirty="0">
                <a:latin typeface="Times New Roman" pitchFamily="18" charset="0"/>
                <a:cs typeface="Times New Roman" pitchFamily="18" charset="0"/>
              </a:rPr>
              <a:t>9</a:t>
            </a:r>
          </a:p>
        </p:txBody>
      </p:sp>
    </p:spTree>
    <p:extLst>
      <p:ext uri="{BB962C8B-B14F-4D97-AF65-F5344CB8AC3E}">
        <p14:creationId xmlns:p14="http://schemas.microsoft.com/office/powerpoint/2010/main" val="3253324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3942348"/>
          </a:xfrm>
        </p:spPr>
        <p:txBody>
          <a:bodyPr>
            <a:normAutofit fontScale="90000"/>
          </a:bodyPr>
          <a:lstStyle/>
          <a:p>
            <a:r>
              <a:rPr lang="ru-RU" sz="2000" b="1" dirty="0" err="1">
                <a:latin typeface="Times New Roman" pitchFamily="18" charset="0"/>
                <a:cs typeface="Times New Roman" pitchFamily="18" charset="0"/>
              </a:rPr>
              <a:t>Опріснюючі</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технології</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шахтної</a:t>
            </a:r>
            <a:r>
              <a:rPr lang="ru-RU" sz="2000" b="1" dirty="0">
                <a:latin typeface="Times New Roman" pitchFamily="18" charset="0"/>
                <a:cs typeface="Times New Roman" pitchFamily="18" charset="0"/>
              </a:rPr>
              <a:t> </a:t>
            </a:r>
            <a:r>
              <a:rPr lang="ru-RU" sz="2000" b="1" dirty="0" smtClean="0">
                <a:latin typeface="Times New Roman" pitchFamily="18" charset="0"/>
                <a:cs typeface="Times New Roman" pitchFamily="18" charset="0"/>
              </a:rPr>
              <a:t>води</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Для </a:t>
            </a:r>
            <a:r>
              <a:rPr lang="ru-RU" sz="1800" dirty="0" err="1">
                <a:latin typeface="Times New Roman" pitchFamily="18" charset="0"/>
                <a:cs typeface="Times New Roman" pitchFamily="18" charset="0"/>
              </a:rPr>
              <a:t>промислових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процесів</a:t>
            </a:r>
            <a:r>
              <a:rPr lang="ru-RU" sz="1800" dirty="0">
                <a:latin typeface="Times New Roman" pitchFamily="18" charset="0"/>
                <a:cs typeface="Times New Roman" pitchFamily="18" charset="0"/>
              </a:rPr>
              <a:t> та масштабного </a:t>
            </a:r>
            <a:r>
              <a:rPr lang="ru-RU" sz="1800" dirty="0" err="1">
                <a:latin typeface="Times New Roman" pitchFamily="18" charset="0"/>
                <a:cs typeface="Times New Roman" pitchFamily="18" charset="0"/>
              </a:rPr>
              <a:t>знесолення</a:t>
            </a:r>
            <a:r>
              <a:rPr lang="ru-RU" sz="1800" dirty="0">
                <a:latin typeface="Times New Roman" pitchFamily="18" charset="0"/>
                <a:cs typeface="Times New Roman" pitchFamily="18" charset="0"/>
              </a:rPr>
              <a:t> води </a:t>
            </a:r>
            <a:r>
              <a:rPr lang="ru-RU" sz="1800" dirty="0" err="1">
                <a:latin typeface="Times New Roman" pitchFamily="18" charset="0"/>
                <a:cs typeface="Times New Roman" pitchFamily="18" charset="0"/>
              </a:rPr>
              <a:t>використовують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методи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багатоступінчатої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дистиляції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Цей</a:t>
            </a:r>
            <a:r>
              <a:rPr lang="ru-RU" sz="1800" dirty="0">
                <a:latin typeface="Times New Roman" pitchFamily="18" charset="0"/>
                <a:cs typeface="Times New Roman" pitchFamily="18" charset="0"/>
              </a:rPr>
              <a:t> метод </a:t>
            </a:r>
            <a:r>
              <a:rPr lang="ru-RU" sz="1800" dirty="0" err="1">
                <a:latin typeface="Times New Roman" pitchFamily="18" charset="0"/>
                <a:cs typeface="Times New Roman" pitchFamily="18" charset="0"/>
              </a:rPr>
              <a:t>обумовлений</a:t>
            </a:r>
            <a:r>
              <a:rPr lang="ru-RU" sz="1800" dirty="0">
                <a:latin typeface="Times New Roman" pitchFamily="18" charset="0"/>
                <a:cs typeface="Times New Roman" pitchFamily="18" charset="0"/>
              </a:rPr>
              <a:t> комплексною </a:t>
            </a:r>
            <a:r>
              <a:rPr lang="ru-RU" sz="1800" dirty="0" err="1">
                <a:latin typeface="Times New Roman" pitchFamily="18" charset="0"/>
                <a:cs typeface="Times New Roman" pitchFamily="18" charset="0"/>
              </a:rPr>
              <a:t>роботою</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одночасно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під’єднаних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послідовно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одноступеневих</a:t>
            </a:r>
            <a:r>
              <a:rPr lang="ru-RU" sz="1800" dirty="0">
                <a:latin typeface="Times New Roman" pitchFamily="18" charset="0"/>
                <a:cs typeface="Times New Roman" pitchFamily="18" charset="0"/>
              </a:rPr>
              <a:t> установок. Пара, з </a:t>
            </a:r>
            <a:r>
              <a:rPr lang="ru-RU" sz="1800" dirty="0" err="1">
                <a:latin typeface="Times New Roman" pitchFamily="18" charset="0"/>
                <a:cs typeface="Times New Roman" pitchFamily="18" charset="0"/>
              </a:rPr>
              <a:t>першого</a:t>
            </a:r>
            <a:r>
              <a:rPr lang="ru-RU" sz="1800" dirty="0">
                <a:latin typeface="Times New Roman" pitchFamily="18" charset="0"/>
                <a:cs typeface="Times New Roman" pitchFamily="18" charset="0"/>
              </a:rPr>
              <a:t> конденсаторного водяного </a:t>
            </a:r>
            <a:r>
              <a:rPr lang="ru-RU" sz="1800" dirty="0" err="1">
                <a:latin typeface="Times New Roman" pitchFamily="18" charset="0"/>
                <a:cs typeface="Times New Roman" pitchFamily="18" charset="0"/>
              </a:rPr>
              <a:t>нагрівача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використовується</a:t>
            </a:r>
            <a:r>
              <a:rPr lang="ru-RU" sz="1800" dirty="0">
                <a:latin typeface="Times New Roman" pitchFamily="18" charset="0"/>
                <a:cs typeface="Times New Roman" pitchFamily="18" charset="0"/>
              </a:rPr>
              <a:t> як </a:t>
            </a:r>
            <a:r>
              <a:rPr lang="ru-RU" sz="1800" dirty="0" err="1">
                <a:latin typeface="Times New Roman" pitchFamily="18" charset="0"/>
                <a:cs typeface="Times New Roman" pitchFamily="18" charset="0"/>
              </a:rPr>
              <a:t>тепловий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елемент</a:t>
            </a:r>
            <a:r>
              <a:rPr lang="ru-RU" sz="1800" dirty="0">
                <a:latin typeface="Times New Roman" pitchFamily="18" charset="0"/>
                <a:cs typeface="Times New Roman" pitchFamily="18" charset="0"/>
              </a:rPr>
              <a:t> для </a:t>
            </a:r>
            <a:r>
              <a:rPr lang="ru-RU" sz="1800" dirty="0" err="1">
                <a:latin typeface="Times New Roman" pitchFamily="18" charset="0"/>
                <a:cs typeface="Times New Roman" pitchFamily="18" charset="0"/>
              </a:rPr>
              <a:t>наступного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нагріваючи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кожен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наступний</a:t>
            </a:r>
            <a:r>
              <a:rPr lang="ru-RU" sz="1800" dirty="0">
                <a:latin typeface="Times New Roman" pitchFamily="18" charset="0"/>
                <a:cs typeface="Times New Roman" pitchFamily="18" charset="0"/>
              </a:rPr>
              <a:t> бак. Солона вода/</a:t>
            </a:r>
            <a:r>
              <a:rPr lang="ru-RU" sz="1800" dirty="0" err="1">
                <a:latin typeface="Times New Roman" pitchFamily="18" charset="0"/>
                <a:cs typeface="Times New Roman" pitchFamily="18" charset="0"/>
              </a:rPr>
              <a:t>розчин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розпилюється</a:t>
            </a:r>
            <a:r>
              <a:rPr lang="ru-RU" sz="1800" dirty="0">
                <a:latin typeface="Times New Roman" pitchFamily="18" charset="0"/>
                <a:cs typeface="Times New Roman" pitchFamily="18" charset="0"/>
              </a:rPr>
              <a:t> на </a:t>
            </a:r>
            <a:r>
              <a:rPr lang="ru-RU" sz="1800" dirty="0" err="1">
                <a:latin typeface="Times New Roman" pitchFamily="18" charset="0"/>
                <a:cs typeface="Times New Roman" pitchFamily="18" charset="0"/>
              </a:rPr>
              <a:t>гарячі</a:t>
            </a:r>
            <a:r>
              <a:rPr lang="ru-RU" sz="1800" dirty="0">
                <a:latin typeface="Times New Roman" pitchFamily="18" charset="0"/>
                <a:cs typeface="Times New Roman" pitchFamily="18" charset="0"/>
              </a:rPr>
              <a:t> труби для того </a:t>
            </a:r>
            <a:r>
              <a:rPr lang="ru-RU" sz="1800" dirty="0" err="1">
                <a:latin typeface="Times New Roman" pitchFamily="18" charset="0"/>
                <a:cs typeface="Times New Roman" pitchFamily="18" charset="0"/>
              </a:rPr>
              <a:t>аби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покращити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ефективність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випаровування</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t>
            </a:r>
            <a:br>
              <a:rPr lang="ru-RU" sz="2000" b="1" dirty="0" smtClean="0">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Прямоугольник 2"/>
          <p:cNvSpPr/>
          <p:nvPr/>
        </p:nvSpPr>
        <p:spPr>
          <a:xfrm>
            <a:off x="8725296" y="0"/>
            <a:ext cx="418704" cy="369332"/>
          </a:xfrm>
          <a:prstGeom prst="rect">
            <a:avLst/>
          </a:prstGeom>
        </p:spPr>
        <p:txBody>
          <a:bodyPr wrap="none">
            <a:spAutoFit/>
          </a:bodyPr>
          <a:lstStyle/>
          <a:p>
            <a:r>
              <a:rPr lang="ru-RU" dirty="0">
                <a:latin typeface="Times New Roman" pitchFamily="18" charset="0"/>
                <a:cs typeface="Times New Roman" pitchFamily="18" charset="0"/>
              </a:rPr>
              <a:t>10</a:t>
            </a:r>
          </a:p>
        </p:txBody>
      </p:sp>
      <p:sp>
        <p:nvSpPr>
          <p:cNvPr id="4" name="Прямоугольник 3"/>
          <p:cNvSpPr/>
          <p:nvPr/>
        </p:nvSpPr>
        <p:spPr>
          <a:xfrm>
            <a:off x="899592" y="2331337"/>
            <a:ext cx="3015826" cy="369332"/>
          </a:xfrm>
          <a:prstGeom prst="rect">
            <a:avLst/>
          </a:prstGeom>
        </p:spPr>
        <p:txBody>
          <a:bodyPr wrap="none">
            <a:spAutoFit/>
          </a:bodyPr>
          <a:lstStyle/>
          <a:p>
            <a:r>
              <a:rPr lang="ru-RU" dirty="0" err="1">
                <a:latin typeface="Times New Roman" pitchFamily="18" charset="0"/>
                <a:cs typeface="Times New Roman" pitchFamily="18" charset="0"/>
              </a:rPr>
              <a:t>Багатоступінчата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дистиляція</a:t>
            </a:r>
            <a:endParaRPr lang="ru-RU"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44" y="2695194"/>
            <a:ext cx="5076058" cy="2444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5419724" y="2839869"/>
            <a:ext cx="3696869" cy="1754326"/>
          </a:xfrm>
          <a:prstGeom prst="rect">
            <a:avLst/>
          </a:prstGeom>
        </p:spPr>
        <p:txBody>
          <a:bodyPr wrap="square">
            <a:spAutoFit/>
          </a:bodyPr>
          <a:lstStyle/>
          <a:p>
            <a:r>
              <a:rPr lang="ru-RU" dirty="0" smtClean="0"/>
              <a:t>     </a:t>
            </a:r>
            <a:r>
              <a:rPr lang="ru-RU" dirty="0" err="1" smtClean="0">
                <a:latin typeface="Times New Roman" pitchFamily="18" charset="0"/>
                <a:cs typeface="Times New Roman" pitchFamily="18" charset="0"/>
              </a:rPr>
              <a:t>Енергоємний</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процес</a:t>
            </a:r>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Більші</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капітальні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витрати</a:t>
            </a:r>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Необхідність</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у </a:t>
            </a:r>
            <a:r>
              <a:rPr lang="ru-RU" dirty="0" err="1">
                <a:latin typeface="Times New Roman" pitchFamily="18" charset="0"/>
                <a:cs typeface="Times New Roman" pitchFamily="18" charset="0"/>
              </a:rPr>
              <a:t>якісних</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матеріалах</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Необхідне</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охолодження</a:t>
            </a:r>
            <a:r>
              <a:rPr lang="ru-RU" dirty="0">
                <a:latin typeface="Times New Roman" pitchFamily="18" charset="0"/>
                <a:cs typeface="Times New Roman" pitchFamily="18" charset="0"/>
              </a:rPr>
              <a:t> та купаж перед </a:t>
            </a:r>
            <a:r>
              <a:rPr lang="ru-RU" dirty="0" err="1">
                <a:latin typeface="Times New Roman" pitchFamily="18" charset="0"/>
                <a:cs typeface="Times New Roman" pitchFamily="18" charset="0"/>
              </a:rPr>
              <a:t>використанням</a:t>
            </a:r>
            <a:endParaRPr lang="ru-RU" dirty="0">
              <a:latin typeface="Times New Roman" pitchFamily="18" charset="0"/>
              <a:cs typeface="Times New Roman" pitchFamily="18" charset="0"/>
            </a:endParaRPr>
          </a:p>
        </p:txBody>
      </p:sp>
      <p:sp>
        <p:nvSpPr>
          <p:cNvPr id="7" name="Умножение 6"/>
          <p:cNvSpPr/>
          <p:nvPr/>
        </p:nvSpPr>
        <p:spPr>
          <a:xfrm>
            <a:off x="5461554" y="2971813"/>
            <a:ext cx="276997" cy="14401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Умножение 9"/>
          <p:cNvSpPr/>
          <p:nvPr/>
        </p:nvSpPr>
        <p:spPr>
          <a:xfrm>
            <a:off x="5475333" y="3526661"/>
            <a:ext cx="276997" cy="14401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024" y="3216828"/>
            <a:ext cx="201613" cy="1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Умножение 11"/>
          <p:cNvSpPr/>
          <p:nvPr/>
        </p:nvSpPr>
        <p:spPr>
          <a:xfrm>
            <a:off x="5475333" y="4077072"/>
            <a:ext cx="276997" cy="14401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5394660" y="4549676"/>
            <a:ext cx="3528392" cy="2308324"/>
          </a:xfrm>
          <a:prstGeom prst="rect">
            <a:avLst/>
          </a:prstGeom>
        </p:spPr>
        <p:txBody>
          <a:bodyPr wrap="square">
            <a:spAutoFit/>
          </a:bodyPr>
          <a:lstStyle/>
          <a:p>
            <a:r>
              <a:rPr lang="ru-RU" dirty="0" smtClean="0"/>
              <a:t>   </a:t>
            </a:r>
            <a:r>
              <a:rPr lang="ru-RU" dirty="0" err="1" smtClean="0">
                <a:latin typeface="Times New Roman" pitchFamily="18" charset="0"/>
                <a:cs typeface="Times New Roman" pitchFamily="18" charset="0"/>
              </a:rPr>
              <a:t>Мінімальні</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попередня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обробка</a:t>
            </a:r>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Надійність</a:t>
            </a:r>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Ефект</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масштабу</a:t>
            </a:r>
          </a:p>
          <a:p>
            <a:r>
              <a:rPr lang="ru-RU" dirty="0" smtClean="0">
                <a:latin typeface="Times New Roman" pitchFamily="18" charset="0"/>
                <a:cs typeface="Times New Roman" pitchFamily="18" charset="0"/>
              </a:rPr>
              <a:t>   Простота </a:t>
            </a:r>
            <a:r>
              <a:rPr lang="ru-RU" dirty="0" err="1">
                <a:latin typeface="Times New Roman" pitchFamily="18" charset="0"/>
                <a:cs typeface="Times New Roman" pitchFamily="18" charset="0"/>
              </a:rPr>
              <a:t>експлуатації</a:t>
            </a:r>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Можливість</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використання</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відпрацьованої</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енергії</a:t>
            </a:r>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Працює</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за </a:t>
            </a:r>
            <a:r>
              <a:rPr lang="ru-RU" dirty="0" err="1">
                <a:latin typeface="Times New Roman" pitchFamily="18" charset="0"/>
                <a:cs typeface="Times New Roman" pitchFamily="18" charset="0"/>
              </a:rPr>
              <a:t>низьких</a:t>
            </a:r>
            <a:r>
              <a:rPr lang="ru-RU" dirty="0">
                <a:latin typeface="Times New Roman" pitchFamily="18" charset="0"/>
                <a:cs typeface="Times New Roman" pitchFamily="18" charset="0"/>
              </a:rPr>
              <a:t> температур (&lt;70°</a:t>
            </a:r>
            <a:r>
              <a:rPr lang="en-US" dirty="0">
                <a:latin typeface="Times New Roman" pitchFamily="18" charset="0"/>
                <a:cs typeface="Times New Roman" pitchFamily="18" charset="0"/>
              </a:rPr>
              <a:t>C)</a:t>
            </a:r>
          </a:p>
        </p:txBody>
      </p:sp>
      <p:sp>
        <p:nvSpPr>
          <p:cNvPr id="9" name="Плюс 8"/>
          <p:cNvSpPr/>
          <p:nvPr/>
        </p:nvSpPr>
        <p:spPr>
          <a:xfrm>
            <a:off x="5322670" y="4679069"/>
            <a:ext cx="194107" cy="216024"/>
          </a:xfrm>
          <a:prstGeom prst="mathPl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люс 14"/>
          <p:cNvSpPr/>
          <p:nvPr/>
        </p:nvSpPr>
        <p:spPr>
          <a:xfrm>
            <a:off x="5318917" y="4939969"/>
            <a:ext cx="194107" cy="216024"/>
          </a:xfrm>
          <a:prstGeom prst="mathPl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люс 15"/>
          <p:cNvSpPr/>
          <p:nvPr/>
        </p:nvSpPr>
        <p:spPr>
          <a:xfrm>
            <a:off x="5291339" y="5139552"/>
            <a:ext cx="194107" cy="216024"/>
          </a:xfrm>
          <a:prstGeom prst="mathPl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3513" y="5454938"/>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3998" y="5706924"/>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3946" y="6313151"/>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190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636912"/>
          </a:xfrm>
        </p:spPr>
        <p:txBody>
          <a:bodyPr>
            <a:normAutofit/>
          </a:bodyPr>
          <a:lstStyle/>
          <a:p>
            <a:r>
              <a:rPr lang="ru-RU" sz="1800" b="1" dirty="0" err="1" smtClean="0">
                <a:latin typeface="Times New Roman" pitchFamily="18" charset="0"/>
                <a:cs typeface="Times New Roman" pitchFamily="18" charset="0"/>
              </a:rPr>
              <a:t>Миттєве</a:t>
            </a:r>
            <a:r>
              <a:rPr lang="ru-RU" sz="1800" b="1" dirty="0" smtClean="0">
                <a:latin typeface="Times New Roman" pitchFamily="18" charset="0"/>
                <a:cs typeface="Times New Roman" pitchFamily="18" charset="0"/>
              </a:rPr>
              <a:t> </a:t>
            </a:r>
            <a:r>
              <a:rPr lang="ru-RU" sz="1800" b="1" dirty="0" err="1" smtClean="0">
                <a:latin typeface="Times New Roman" pitchFamily="18" charset="0"/>
                <a:cs typeface="Times New Roman" pitchFamily="18" charset="0"/>
              </a:rPr>
              <a:t>випаровування</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err="1" smtClean="0">
                <a:latin typeface="Times New Roman" pitchFamily="18" charset="0"/>
                <a:cs typeface="Times New Roman" pitchFamily="18" charset="0"/>
              </a:rPr>
              <a:t>Іншим</a:t>
            </a:r>
            <a:r>
              <a:rPr lang="ru-RU" sz="1800" dirty="0" smtClean="0">
                <a:latin typeface="Times New Roman" pitchFamily="18" charset="0"/>
                <a:cs typeface="Times New Roman" pitchFamily="18" charset="0"/>
              </a:rPr>
              <a:t> </a:t>
            </a:r>
            <a:r>
              <a:rPr lang="ru-RU" sz="1800" dirty="0" err="1">
                <a:latin typeface="Times New Roman" pitchFamily="18" charset="0"/>
                <a:cs typeface="Times New Roman" pitchFamily="18" charset="0"/>
              </a:rPr>
              <a:t>різновидом</a:t>
            </a:r>
            <a:r>
              <a:rPr lang="ru-RU" sz="1800" dirty="0">
                <a:latin typeface="Times New Roman" pitchFamily="18" charset="0"/>
                <a:cs typeface="Times New Roman" pitchFamily="18" charset="0"/>
              </a:rPr>
              <a:t> систем </a:t>
            </a:r>
            <a:r>
              <a:rPr lang="ru-RU" sz="1800" dirty="0" err="1">
                <a:latin typeface="Times New Roman" pitchFamily="18" charset="0"/>
                <a:cs typeface="Times New Roman" pitchFamily="18" charset="0"/>
              </a:rPr>
              <a:t>багатоетапної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дистиляції</a:t>
            </a:r>
            <a:r>
              <a:rPr lang="ru-RU" sz="1800" dirty="0">
                <a:latin typeface="Times New Roman" pitchFamily="18" charset="0"/>
                <a:cs typeface="Times New Roman" pitchFamily="18" charset="0"/>
              </a:rPr>
              <a:t> є так звана система </a:t>
            </a:r>
            <a:r>
              <a:rPr lang="ru-RU" sz="1800" dirty="0" err="1">
                <a:latin typeface="Times New Roman" pitchFamily="18" charset="0"/>
                <a:cs typeface="Times New Roman" pitchFamily="18" charset="0"/>
              </a:rPr>
              <a:t>багатоетапного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миттєвого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випарування</a:t>
            </a:r>
            <a:r>
              <a:rPr lang="ru-RU" sz="1800" dirty="0">
                <a:latin typeface="Times New Roman" pitchFamily="18" charset="0"/>
                <a:cs typeface="Times New Roman" pitchFamily="18" charset="0"/>
              </a:rPr>
              <a:t>, яка </a:t>
            </a:r>
            <a:r>
              <a:rPr lang="ru-RU" sz="1800" dirty="0" err="1">
                <a:latin typeface="Times New Roman" pitchFamily="18" charset="0"/>
                <a:cs typeface="Times New Roman" pitchFamily="18" charset="0"/>
              </a:rPr>
              <a:t>нараховує</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найбільшу</a:t>
            </a:r>
            <a:r>
              <a:rPr lang="ru-RU" sz="1800" dirty="0">
                <a:latin typeface="Times New Roman" pitchFamily="18" charset="0"/>
                <a:cs typeface="Times New Roman" pitchFamily="18" charset="0"/>
              </a:rPr>
              <a:t> долю </a:t>
            </a:r>
            <a:r>
              <a:rPr lang="ru-RU" sz="1800" dirty="0" err="1">
                <a:latin typeface="Times New Roman" pitchFamily="18" charset="0"/>
                <a:cs typeface="Times New Roman" pitchFamily="18" charset="0"/>
              </a:rPr>
              <a:t>від</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знесоленої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муніципальної</a:t>
            </a:r>
            <a:r>
              <a:rPr lang="ru-RU" sz="1800" dirty="0">
                <a:latin typeface="Times New Roman" pitchFamily="18" charset="0"/>
                <a:cs typeface="Times New Roman" pitchFamily="18" charset="0"/>
              </a:rPr>
              <a:t> води у </a:t>
            </a:r>
            <a:r>
              <a:rPr lang="ru-RU" sz="1800" dirty="0" err="1">
                <a:latin typeface="Times New Roman" pitchFamily="18" charset="0"/>
                <a:cs typeface="Times New Roman" pitchFamily="18" charset="0"/>
              </a:rPr>
              <a:t>світі</a:t>
            </a:r>
            <a:r>
              <a:rPr lang="ru-RU" sz="1800" dirty="0">
                <a:latin typeface="Times New Roman" pitchFamily="18" charset="0"/>
                <a:cs typeface="Times New Roman" pitchFamily="18" charset="0"/>
              </a:rPr>
              <a:t>, а </a:t>
            </a:r>
            <a:r>
              <a:rPr lang="ru-RU" sz="1800" dirty="0" err="1">
                <a:latin typeface="Times New Roman" pitchFamily="18" charset="0"/>
                <a:cs typeface="Times New Roman" pitchFamily="18" charset="0"/>
              </a:rPr>
              <a:t>також</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використовується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загалом</a:t>
            </a:r>
            <a:r>
              <a:rPr lang="ru-RU" sz="1800" dirty="0">
                <a:latin typeface="Times New Roman" pitchFamily="18" charset="0"/>
                <a:cs typeface="Times New Roman" pitchFamily="18" charset="0"/>
              </a:rPr>
              <a:t> для </a:t>
            </a:r>
            <a:r>
              <a:rPr lang="ru-RU" sz="1800" dirty="0" err="1">
                <a:latin typeface="Times New Roman" pitchFamily="18" charset="0"/>
                <a:cs typeface="Times New Roman" pitchFamily="18" charset="0"/>
              </a:rPr>
              <a:t>демінералізації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морської</a:t>
            </a:r>
            <a:r>
              <a:rPr lang="ru-RU" sz="1800" dirty="0">
                <a:latin typeface="Times New Roman" pitchFamily="18" charset="0"/>
                <a:cs typeface="Times New Roman" pitchFamily="18" charset="0"/>
              </a:rPr>
              <a:t> води.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Установки </a:t>
            </a:r>
            <a:r>
              <a:rPr lang="ru-RU" sz="1800" dirty="0" err="1">
                <a:latin typeface="Times New Roman" pitchFamily="18" charset="0"/>
                <a:cs typeface="Times New Roman" pitchFamily="18" charset="0"/>
              </a:rPr>
              <a:t>миттєвого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випаровування</a:t>
            </a:r>
            <a:r>
              <a:rPr lang="ru-RU" sz="1800" dirty="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облаштовані</a:t>
            </a:r>
            <a:r>
              <a:rPr lang="ru-RU" sz="1800" dirty="0" smtClean="0">
                <a:latin typeface="Times New Roman" pitchFamily="18" charset="0"/>
                <a:cs typeface="Times New Roman" pitchFamily="18" charset="0"/>
              </a:rPr>
              <a:t> </a:t>
            </a:r>
            <a:r>
              <a:rPr lang="ru-RU" sz="1800" dirty="0">
                <a:latin typeface="Times New Roman" pitchFamily="18" charset="0"/>
                <a:cs typeface="Times New Roman" pitchFamily="18" charset="0"/>
              </a:rPr>
              <a:t>системою </a:t>
            </a:r>
            <a:r>
              <a:rPr lang="ru-RU" sz="1800" dirty="0" err="1">
                <a:latin typeface="Times New Roman" pitchFamily="18" charset="0"/>
                <a:cs typeface="Times New Roman" pitchFamily="18" charset="0"/>
              </a:rPr>
              <a:t>каскадів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стадій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із</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різним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рівнем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тиску</a:t>
            </a:r>
            <a:r>
              <a:rPr lang="ru-RU" sz="1800" dirty="0">
                <a:latin typeface="Times New Roman" pitchFamily="18" charset="0"/>
                <a:cs typeface="Times New Roman" pitchFamily="18" charset="0"/>
              </a:rPr>
              <a:t>. </a:t>
            </a:r>
          </a:p>
        </p:txBody>
      </p:sp>
      <p:sp>
        <p:nvSpPr>
          <p:cNvPr id="3" name="Прямоугольник 2"/>
          <p:cNvSpPr/>
          <p:nvPr/>
        </p:nvSpPr>
        <p:spPr>
          <a:xfrm>
            <a:off x="8725296" y="0"/>
            <a:ext cx="418704" cy="369332"/>
          </a:xfrm>
          <a:prstGeom prst="rect">
            <a:avLst/>
          </a:prstGeom>
        </p:spPr>
        <p:txBody>
          <a:bodyPr wrap="none">
            <a:spAutoFit/>
          </a:bodyPr>
          <a:lstStyle/>
          <a:p>
            <a:r>
              <a:rPr lang="ru-RU" dirty="0">
                <a:latin typeface="Times New Roman" pitchFamily="18" charset="0"/>
                <a:cs typeface="Times New Roman" pitchFamily="18" charset="0"/>
              </a:rPr>
              <a:t>11</a:t>
            </a:r>
          </a:p>
        </p:txBody>
      </p:sp>
      <p:sp>
        <p:nvSpPr>
          <p:cNvPr id="4" name="Прямоугольник 3"/>
          <p:cNvSpPr/>
          <p:nvPr/>
        </p:nvSpPr>
        <p:spPr>
          <a:xfrm>
            <a:off x="467544" y="2469956"/>
            <a:ext cx="3528338" cy="369332"/>
          </a:xfrm>
          <a:prstGeom prst="rect">
            <a:avLst/>
          </a:prstGeom>
        </p:spPr>
        <p:txBody>
          <a:bodyPr wrap="none">
            <a:spAutoFit/>
          </a:bodyPr>
          <a:lstStyle/>
          <a:p>
            <a:r>
              <a:rPr lang="ru-RU" dirty="0">
                <a:latin typeface="Times New Roman" pitchFamily="18" charset="0"/>
                <a:cs typeface="Times New Roman" pitchFamily="18" charset="0"/>
              </a:rPr>
              <a:t>Установка </a:t>
            </a:r>
            <a:r>
              <a:rPr lang="ru-RU" dirty="0" err="1">
                <a:latin typeface="Times New Roman" pitchFamily="18" charset="0"/>
                <a:cs typeface="Times New Roman" pitchFamily="18" charset="0"/>
              </a:rPr>
              <a:t>миттєвого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випарування</a:t>
            </a:r>
            <a:endParaRPr lang="ru-RU"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70664"/>
            <a:ext cx="5143081"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512152" y="2564904"/>
            <a:ext cx="3433216" cy="2062103"/>
          </a:xfrm>
          <a:prstGeom prst="rect">
            <a:avLst/>
          </a:prstGeom>
        </p:spPr>
        <p:txBody>
          <a:bodyPr wrap="square">
            <a:spAutoFit/>
          </a:bodyPr>
          <a:lstStyle/>
          <a:p>
            <a:r>
              <a:rPr lang="ru-RU" sz="1600" dirty="0" err="1" smtClean="0">
                <a:latin typeface="Times New Roman" pitchFamily="18" charset="0"/>
                <a:cs typeface="Times New Roman" pitchFamily="18" charset="0"/>
              </a:rPr>
              <a:t>Більша</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займана</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територія</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Необхідність</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у </a:t>
            </a:r>
            <a:r>
              <a:rPr lang="ru-RU" sz="1600" dirty="0" err="1">
                <a:latin typeface="Times New Roman" pitchFamily="18" charset="0"/>
                <a:cs typeface="Times New Roman" pitchFamily="18" charset="0"/>
              </a:rPr>
              <a:t>якісних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матеріалах</a:t>
            </a:r>
            <a:r>
              <a:rPr lang="ru-RU" sz="1600" dirty="0">
                <a:latin typeface="Times New Roman" pitchFamily="18" charset="0"/>
                <a:cs typeface="Times New Roman" pitchFamily="18" charset="0"/>
              </a:rPr>
              <a:t> </a:t>
            </a:r>
          </a:p>
          <a:p>
            <a:r>
              <a:rPr lang="ru-RU" sz="1600" dirty="0" err="1">
                <a:latin typeface="Times New Roman" pitchFamily="18" charset="0"/>
                <a:cs typeface="Times New Roman" pitchFamily="18" charset="0"/>
              </a:rPr>
              <a:t>Вимушене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призупинення</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процесу</a:t>
            </a:r>
            <a:r>
              <a:rPr lang="ru-RU" sz="1600" dirty="0">
                <a:latin typeface="Times New Roman" pitchFamily="18" charset="0"/>
                <a:cs typeface="Times New Roman" pitchFamily="18" charset="0"/>
              </a:rPr>
              <a:t> для </a:t>
            </a:r>
            <a:r>
              <a:rPr lang="ru-RU" sz="1600" dirty="0" err="1">
                <a:latin typeface="Times New Roman" pitchFamily="18" charset="0"/>
                <a:cs typeface="Times New Roman" pitchFamily="18" charset="0"/>
              </a:rPr>
              <a:t>обслуговування</a:t>
            </a:r>
            <a:endParaRPr lang="ru-RU" sz="1600" dirty="0">
              <a:latin typeface="Times New Roman" pitchFamily="18" charset="0"/>
              <a:cs typeface="Times New Roman" pitchFamily="18" charset="0"/>
            </a:endParaRPr>
          </a:p>
          <a:p>
            <a:r>
              <a:rPr lang="ru-RU" sz="1600" dirty="0" err="1">
                <a:latin typeface="Times New Roman" pitchFamily="18" charset="0"/>
                <a:cs typeface="Times New Roman" pitchFamily="18" charset="0"/>
              </a:rPr>
              <a:t>Великі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капітальні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інвестиції</a:t>
            </a:r>
            <a:endParaRPr lang="ru-RU" sz="1600" dirty="0">
              <a:latin typeface="Times New Roman" pitchFamily="18" charset="0"/>
              <a:cs typeface="Times New Roman" pitchFamily="18" charset="0"/>
            </a:endParaRPr>
          </a:p>
          <a:p>
            <a:r>
              <a:rPr lang="ru-RU" sz="1600" dirty="0" err="1">
                <a:latin typeface="Times New Roman" pitchFamily="18" charset="0"/>
                <a:cs typeface="Times New Roman" pitchFamily="18" charset="0"/>
              </a:rPr>
              <a:t>Необхідно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спеціально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підготовлений</a:t>
            </a:r>
            <a:r>
              <a:rPr lang="ru-RU" sz="1600" dirty="0">
                <a:latin typeface="Times New Roman" pitchFamily="18" charset="0"/>
                <a:cs typeface="Times New Roman" pitchFamily="18" charset="0"/>
              </a:rPr>
              <a:t> персонал з </a:t>
            </a:r>
            <a:r>
              <a:rPr lang="ru-RU" sz="1600" dirty="0" err="1">
                <a:latin typeface="Times New Roman" pitchFamily="18" charset="0"/>
                <a:cs typeface="Times New Roman" pitchFamily="18" charset="0"/>
              </a:rPr>
              <a:t>високим</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рівнем</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технічних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знань</a:t>
            </a:r>
            <a:endParaRPr lang="ru-RU" sz="1600" dirty="0">
              <a:latin typeface="Times New Roman" pitchFamily="18" charset="0"/>
              <a:cs typeface="Times New Roman" pitchFamily="18" charset="0"/>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6213" y="2668148"/>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345" y="2944015"/>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2740" y="3144443"/>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169" y="3641905"/>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344" y="3883564"/>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5467019" y="4647387"/>
            <a:ext cx="3878594" cy="2031325"/>
          </a:xfrm>
          <a:prstGeom prst="rect">
            <a:avLst/>
          </a:prstGeom>
        </p:spPr>
        <p:txBody>
          <a:bodyPr wrap="square">
            <a:spAutoFit/>
          </a:bodyPr>
          <a:lstStyle/>
          <a:p>
            <a:r>
              <a:rPr lang="ru-RU" dirty="0" err="1">
                <a:latin typeface="Times New Roman" pitchFamily="18" charset="0"/>
                <a:cs typeface="Times New Roman" pitchFamily="18" charset="0"/>
              </a:rPr>
              <a:t>Особливість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технології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зменшує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накип</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Високоякісний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вихід</a:t>
            </a:r>
            <a:r>
              <a:rPr lang="ru-RU" dirty="0">
                <a:latin typeface="Times New Roman" pitchFamily="18" charset="0"/>
                <a:cs typeface="Times New Roman" pitchFamily="18" charset="0"/>
              </a:rPr>
              <a:t> в </a:t>
            </a:r>
            <a:r>
              <a:rPr lang="ru-RU" dirty="0" err="1">
                <a:latin typeface="Times New Roman" pitchFamily="18" charset="0"/>
                <a:cs typeface="Times New Roman" pitchFamily="18" charset="0"/>
              </a:rPr>
              <a:t>незалежності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від</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мінералізації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вхідної</a:t>
            </a:r>
            <a:r>
              <a:rPr lang="ru-RU" dirty="0">
                <a:latin typeface="Times New Roman" pitchFamily="18" charset="0"/>
                <a:cs typeface="Times New Roman" pitchFamily="18" charset="0"/>
              </a:rPr>
              <a:t> води</a:t>
            </a:r>
          </a:p>
          <a:p>
            <a:r>
              <a:rPr lang="ru-RU" dirty="0">
                <a:latin typeface="Times New Roman" pitchFamily="18" charset="0"/>
                <a:cs typeface="Times New Roman" pitchFamily="18" charset="0"/>
              </a:rPr>
              <a:t>Простота </a:t>
            </a:r>
            <a:r>
              <a:rPr lang="ru-RU" dirty="0" err="1">
                <a:latin typeface="Times New Roman" pitchFamily="18" charset="0"/>
                <a:cs typeface="Times New Roman" pitchFamily="18" charset="0"/>
              </a:rPr>
              <a:t>експлуатації</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Можливість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використання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відпрацьованої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енергії</a:t>
            </a:r>
            <a:endParaRPr lang="ru-RU" dirty="0">
              <a:latin typeface="Times New Roman" pitchFamily="18" charset="0"/>
              <a:cs typeface="Times New Roman" pitchFamily="18" charset="0"/>
            </a:endParaRPr>
          </a:p>
        </p:txBody>
      </p:sp>
      <p:pic>
        <p:nvPicPr>
          <p:cNvPr id="615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5620" y="4707783"/>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5619" y="5278759"/>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2096" y="5853642"/>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5513" y="6165303"/>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4933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924944"/>
          </a:xfrm>
        </p:spPr>
        <p:txBody>
          <a:bodyPr>
            <a:normAutofit/>
          </a:bodyPr>
          <a:lstStyle/>
          <a:p>
            <a:r>
              <a:rPr lang="ru-RU" sz="1800" b="1" dirty="0" err="1" smtClean="0">
                <a:latin typeface="Times New Roman" pitchFamily="18" charset="0"/>
                <a:cs typeface="Times New Roman" pitchFamily="18" charset="0"/>
              </a:rPr>
              <a:t>Електродіаліз</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За </a:t>
            </a:r>
            <a:r>
              <a:rPr lang="ru-RU" sz="1800" dirty="0">
                <a:latin typeface="Times New Roman" pitchFamily="18" charset="0"/>
                <a:cs typeface="Times New Roman" pitchFamily="18" charset="0"/>
              </a:rPr>
              <a:t>основу </a:t>
            </a:r>
            <a:r>
              <a:rPr lang="ru-RU" sz="1800" dirty="0" err="1">
                <a:latin typeface="Times New Roman" pitchFamily="18" charset="0"/>
                <a:cs typeface="Times New Roman" pitchFamily="18" charset="0"/>
              </a:rPr>
              <a:t>електродіалізу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покладено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процес</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іонного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обміну</a:t>
            </a:r>
            <a:r>
              <a:rPr lang="ru-RU" sz="1800" dirty="0">
                <a:latin typeface="Times New Roman" pitchFamily="18" charset="0"/>
                <a:cs typeface="Times New Roman" pitchFamily="18" charset="0"/>
              </a:rPr>
              <a:t> для </a:t>
            </a:r>
            <a:r>
              <a:rPr lang="ru-RU" sz="1800" dirty="0" err="1">
                <a:latin typeface="Times New Roman" pitchFamily="18" charset="0"/>
                <a:cs typeface="Times New Roman" pitchFamily="18" charset="0"/>
              </a:rPr>
              <a:t>передачі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іонів</a:t>
            </a:r>
            <a:r>
              <a:rPr lang="ru-RU" sz="1800" dirty="0">
                <a:latin typeface="Times New Roman" pitchFamily="18" charset="0"/>
                <a:cs typeface="Times New Roman" pitchFamily="18" charset="0"/>
              </a:rPr>
              <a:t> солей одного </a:t>
            </a:r>
            <a:r>
              <a:rPr lang="ru-RU" sz="1800" dirty="0" err="1">
                <a:latin typeface="Times New Roman" pitchFamily="18" charset="0"/>
                <a:cs typeface="Times New Roman" pitchFamily="18" charset="0"/>
              </a:rPr>
              <a:t>розчину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крізь</a:t>
            </a:r>
            <a:r>
              <a:rPr lang="ru-RU" sz="1800" dirty="0">
                <a:latin typeface="Times New Roman" pitchFamily="18" charset="0"/>
                <a:cs typeface="Times New Roman" pitchFamily="18" charset="0"/>
              </a:rPr>
              <a:t> мембрану </a:t>
            </a:r>
            <a:r>
              <a:rPr lang="ru-RU" sz="1800" dirty="0" err="1">
                <a:latin typeface="Times New Roman" pitchFamily="18" charset="0"/>
                <a:cs typeface="Times New Roman" pitchFamily="18" charset="0"/>
              </a:rPr>
              <a:t>іонного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обміну</a:t>
            </a:r>
            <a:r>
              <a:rPr lang="ru-RU" sz="1800" dirty="0">
                <a:latin typeface="Times New Roman" pitchFamily="18" charset="0"/>
                <a:cs typeface="Times New Roman" pitchFamily="18" charset="0"/>
              </a:rPr>
              <a:t> в </a:t>
            </a:r>
            <a:r>
              <a:rPr lang="ru-RU" sz="1800" dirty="0" err="1">
                <a:latin typeface="Times New Roman" pitchFamily="18" charset="0"/>
                <a:cs typeface="Times New Roman" pitchFamily="18" charset="0"/>
              </a:rPr>
              <a:t>інший</a:t>
            </a:r>
            <a:r>
              <a:rPr lang="ru-RU" sz="1800" dirty="0">
                <a:latin typeface="Times New Roman" pitchFamily="18" charset="0"/>
                <a:cs typeface="Times New Roman" pitchFamily="18" charset="0"/>
              </a:rPr>
              <a:t>, шляхом </a:t>
            </a:r>
            <a:r>
              <a:rPr lang="ru-RU" sz="1800" dirty="0" err="1">
                <a:latin typeface="Times New Roman" pitchFamily="18" charset="0"/>
                <a:cs typeface="Times New Roman" pitchFamily="18" charset="0"/>
              </a:rPr>
              <a:t>впливу</a:t>
            </a:r>
            <a:r>
              <a:rPr lang="ru-RU" sz="1800" dirty="0">
                <a:latin typeface="Times New Roman" pitchFamily="18" charset="0"/>
                <a:cs typeface="Times New Roman" pitchFamily="18" charset="0"/>
              </a:rPr>
              <a:t> сил </a:t>
            </a:r>
            <a:r>
              <a:rPr lang="ru-RU" sz="1800" dirty="0" err="1">
                <a:latin typeface="Times New Roman" pitchFamily="18" charset="0"/>
                <a:cs typeface="Times New Roman" pitchFamily="18" charset="0"/>
              </a:rPr>
              <a:t>різниці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електростатичних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потенціалів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Процес</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електродіалізу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зображений</a:t>
            </a:r>
            <a:r>
              <a:rPr lang="ru-RU" sz="1800" dirty="0">
                <a:latin typeface="Times New Roman" pitchFamily="18" charset="0"/>
                <a:cs typeface="Times New Roman" pitchFamily="18" charset="0"/>
              </a:rPr>
              <a:t> на рисунку 2.5. </a:t>
            </a:r>
            <a:r>
              <a:rPr lang="ru-RU" sz="1800" dirty="0" err="1">
                <a:latin typeface="Times New Roman" pitchFamily="18" charset="0"/>
                <a:cs typeface="Times New Roman" pitchFamily="18" charset="0"/>
              </a:rPr>
              <a:t>Розчин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подається</a:t>
            </a:r>
            <a:r>
              <a:rPr lang="ru-RU" sz="1800" dirty="0">
                <a:latin typeface="Times New Roman" pitchFamily="18" charset="0"/>
                <a:cs typeface="Times New Roman" pitchFamily="18" charset="0"/>
              </a:rPr>
              <a:t> по каналах </a:t>
            </a:r>
            <a:r>
              <a:rPr lang="ru-RU" sz="1800" dirty="0" err="1">
                <a:latin typeface="Times New Roman" pitchFamily="18" charset="0"/>
                <a:cs typeface="Times New Roman" pitchFamily="18" charset="0"/>
              </a:rPr>
              <a:t>живлення</a:t>
            </a:r>
            <a:r>
              <a:rPr lang="ru-RU" sz="1800" dirty="0">
                <a:latin typeface="Times New Roman" pitchFamily="18" charset="0"/>
                <a:cs typeface="Times New Roman" pitchFamily="18" charset="0"/>
              </a:rPr>
              <a:t>. З </a:t>
            </a:r>
            <a:r>
              <a:rPr lang="ru-RU" sz="1800" dirty="0" err="1">
                <a:latin typeface="Times New Roman" pitchFamily="18" charset="0"/>
                <a:cs typeface="Times New Roman" pitchFamily="18" charset="0"/>
              </a:rPr>
              <a:t>обох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боків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каналів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розташовані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катіон</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аніон-актині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мембрани</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sp>
        <p:nvSpPr>
          <p:cNvPr id="3" name="Прямоугольник 2"/>
          <p:cNvSpPr/>
          <p:nvPr/>
        </p:nvSpPr>
        <p:spPr>
          <a:xfrm>
            <a:off x="8725296" y="0"/>
            <a:ext cx="418704" cy="369332"/>
          </a:xfrm>
          <a:prstGeom prst="rect">
            <a:avLst/>
          </a:prstGeom>
        </p:spPr>
        <p:txBody>
          <a:bodyPr wrap="none">
            <a:spAutoFit/>
          </a:bodyPr>
          <a:lstStyle/>
          <a:p>
            <a:r>
              <a:rPr lang="ru-RU" dirty="0">
                <a:latin typeface="Times New Roman" pitchFamily="18" charset="0"/>
                <a:cs typeface="Times New Roman" pitchFamily="18" charset="0"/>
              </a:rPr>
              <a:t>12</a:t>
            </a:r>
          </a:p>
        </p:txBody>
      </p:sp>
      <p:sp>
        <p:nvSpPr>
          <p:cNvPr id="4" name="Прямоугольник 3"/>
          <p:cNvSpPr/>
          <p:nvPr/>
        </p:nvSpPr>
        <p:spPr>
          <a:xfrm>
            <a:off x="1287868" y="2708920"/>
            <a:ext cx="1537600" cy="369332"/>
          </a:xfrm>
          <a:prstGeom prst="rect">
            <a:avLst/>
          </a:prstGeom>
        </p:spPr>
        <p:txBody>
          <a:bodyPr wrap="none">
            <a:spAutoFit/>
          </a:bodyPr>
          <a:lstStyle/>
          <a:p>
            <a:r>
              <a:rPr lang="ru-RU" dirty="0" err="1">
                <a:latin typeface="Times New Roman" pitchFamily="18" charset="0"/>
                <a:cs typeface="Times New Roman" pitchFamily="18" charset="0"/>
              </a:rPr>
              <a:t>Електродіаліз</a:t>
            </a:r>
            <a:endParaRPr lang="ru-RU"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7" y="3253350"/>
            <a:ext cx="4060825" cy="271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4492465" y="2785349"/>
            <a:ext cx="4572000" cy="1754326"/>
          </a:xfrm>
          <a:prstGeom prst="rect">
            <a:avLst/>
          </a:prstGeom>
        </p:spPr>
        <p:txBody>
          <a:bodyPr>
            <a:spAutoFit/>
          </a:bodyPr>
          <a:lstStyle/>
          <a:p>
            <a:r>
              <a:rPr lang="ru-RU" dirty="0" err="1">
                <a:latin typeface="Times New Roman" pitchFamily="18" charset="0"/>
                <a:cs typeface="Times New Roman" pitchFamily="18" charset="0"/>
              </a:rPr>
              <a:t>Необхідність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вторинної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обробки</a:t>
            </a:r>
            <a:r>
              <a:rPr lang="ru-RU" dirty="0">
                <a:latin typeface="Times New Roman" pitchFamily="18" charset="0"/>
                <a:cs typeface="Times New Roman" pitchFamily="18" charset="0"/>
              </a:rPr>
              <a:t> </a:t>
            </a:r>
          </a:p>
          <a:p>
            <a:r>
              <a:rPr lang="ru-RU" dirty="0" err="1">
                <a:latin typeface="Times New Roman" pitchFamily="18" charset="0"/>
                <a:cs typeface="Times New Roman" pitchFamily="18" charset="0"/>
              </a:rPr>
              <a:t>Витрати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енергії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зростають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із</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збільшенням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мінералізації</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Обмеження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фізичних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процесів</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Капітальні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інвестиції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збільшуються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із</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більшим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вмістом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солі</a:t>
            </a:r>
            <a:endParaRPr lang="ru-RU" dirty="0">
              <a:latin typeface="Times New Roman" pitchFamily="18" charset="0"/>
              <a:cs typeface="Times New Roman" pitchFamily="18" charset="0"/>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1391" y="3183500"/>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5897" y="2938552"/>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1390" y="3522812"/>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0852" y="4016936"/>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4053828" y="4509120"/>
            <a:ext cx="4572000" cy="1754326"/>
          </a:xfrm>
          <a:prstGeom prst="rect">
            <a:avLst/>
          </a:prstGeom>
        </p:spPr>
        <p:txBody>
          <a:bodyPr>
            <a:spAutoFit/>
          </a:bodyPr>
          <a:lstStyle/>
          <a:p>
            <a:r>
              <a:rPr lang="ru-RU" dirty="0" err="1">
                <a:latin typeface="Times New Roman" pitchFamily="18" charset="0"/>
                <a:cs typeface="Times New Roman" pitchFamily="18" charset="0"/>
              </a:rPr>
              <a:t>Невелике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споживання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енергії</a:t>
            </a:r>
            <a:r>
              <a:rPr lang="ru-RU" dirty="0">
                <a:latin typeface="Times New Roman" pitchFamily="18" charset="0"/>
                <a:cs typeface="Times New Roman" pitchFamily="18" charset="0"/>
              </a:rPr>
              <a:t> </a:t>
            </a:r>
          </a:p>
          <a:p>
            <a:r>
              <a:rPr lang="ru-RU" dirty="0" err="1">
                <a:latin typeface="Times New Roman" pitchFamily="18" charset="0"/>
                <a:cs typeface="Times New Roman" pitchFamily="18" charset="0"/>
              </a:rPr>
              <a:t>Можливість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використання</a:t>
            </a:r>
            <a:r>
              <a:rPr lang="ru-RU" dirty="0">
                <a:latin typeface="Times New Roman" pitchFamily="18" charset="0"/>
                <a:cs typeface="Times New Roman" pitchFamily="18" charset="0"/>
              </a:rPr>
              <a:t> &gt;70.000 мг/л </a:t>
            </a:r>
            <a:r>
              <a:rPr lang="ru-RU" dirty="0" err="1">
                <a:latin typeface="Times New Roman" pitchFamily="18" charset="0"/>
                <a:cs typeface="Times New Roman" pitchFamily="18" charset="0"/>
              </a:rPr>
              <a:t>Більший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термін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експлуатації</a:t>
            </a:r>
            <a:r>
              <a:rPr lang="ru-RU" dirty="0">
                <a:latin typeface="Times New Roman" pitchFamily="18" charset="0"/>
                <a:cs typeface="Times New Roman" pitchFamily="18" charset="0"/>
              </a:rPr>
              <a:t> мембран</a:t>
            </a:r>
          </a:p>
          <a:p>
            <a:r>
              <a:rPr lang="ru-RU" dirty="0" err="1">
                <a:latin typeface="Times New Roman" pitchFamily="18" charset="0"/>
                <a:cs typeface="Times New Roman" pitchFamily="18" charset="0"/>
              </a:rPr>
              <a:t>Високий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ступінь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виходу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пермеату</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Не </a:t>
            </a:r>
            <a:r>
              <a:rPr lang="ru-RU" dirty="0" err="1">
                <a:latin typeface="Times New Roman" pitchFamily="18" charset="0"/>
                <a:cs typeface="Times New Roman" pitchFamily="18" charset="0"/>
              </a:rPr>
              <a:t>використовує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гідравлічний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тиск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що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запобігає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мембрани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від</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засмічення</a:t>
            </a:r>
            <a:endParaRPr lang="ru-RU" dirty="0">
              <a:latin typeface="Times New Roman" pitchFamily="18" charset="0"/>
              <a:cs typeface="Times New Roman" pitchFamily="18" charset="0"/>
            </a:endParaRPr>
          </a:p>
        </p:txBody>
      </p:sp>
      <p:pic>
        <p:nvPicPr>
          <p:cNvPr id="717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2378" y="4656389"/>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7461" y="4941168"/>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7461" y="5191978"/>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7461" y="5445224"/>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7461" y="5731679"/>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4557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060848"/>
          </a:xfrm>
        </p:spPr>
        <p:txBody>
          <a:bodyPr>
            <a:normAutofit/>
          </a:bodyPr>
          <a:lstStyle/>
          <a:p>
            <a:r>
              <a:rPr lang="ru-RU" sz="1800" b="1" dirty="0" err="1" smtClean="0">
                <a:latin typeface="Times New Roman" pitchFamily="18" charset="0"/>
                <a:cs typeface="Times New Roman" pitchFamily="18" charset="0"/>
              </a:rPr>
              <a:t>Зворотній</a:t>
            </a:r>
            <a:r>
              <a:rPr lang="ru-RU" sz="1800" b="1" dirty="0" smtClean="0">
                <a:latin typeface="Times New Roman" pitchFamily="18" charset="0"/>
                <a:cs typeface="Times New Roman" pitchFamily="18" charset="0"/>
              </a:rPr>
              <a:t> осмос</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На </a:t>
            </a:r>
            <a:r>
              <a:rPr lang="ru-RU" sz="1800" dirty="0" err="1">
                <a:latin typeface="Times New Roman" pitchFamily="18" charset="0"/>
                <a:cs typeface="Times New Roman" pitchFamily="18" charset="0"/>
              </a:rPr>
              <a:t>основі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зазначених</a:t>
            </a:r>
            <a:r>
              <a:rPr lang="ru-RU" sz="1800" dirty="0">
                <a:latin typeface="Times New Roman" pitchFamily="18" charset="0"/>
                <a:cs typeface="Times New Roman" pitchFamily="18" charset="0"/>
              </a:rPr>
              <a:t> умов </a:t>
            </a:r>
            <a:r>
              <a:rPr lang="ru-RU" sz="1800" dirty="0" err="1">
                <a:latin typeface="Times New Roman" pitchFamily="18" charset="0"/>
                <a:cs typeface="Times New Roman" pitchFamily="18" charset="0"/>
              </a:rPr>
              <a:t>було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обрано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зворотній</a:t>
            </a:r>
            <a:r>
              <a:rPr lang="ru-RU" sz="1800" dirty="0">
                <a:latin typeface="Times New Roman" pitchFamily="18" charset="0"/>
                <a:cs typeface="Times New Roman" pitchFamily="18" charset="0"/>
              </a:rPr>
              <a:t> осмос, як </a:t>
            </a:r>
            <a:r>
              <a:rPr lang="ru-RU" sz="1800" dirty="0" err="1">
                <a:latin typeface="Times New Roman" pitchFamily="18" charset="0"/>
                <a:cs typeface="Times New Roman" pitchFamily="18" charset="0"/>
              </a:rPr>
              <a:t>комплексну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опріснювальну</a:t>
            </a:r>
            <a:r>
              <a:rPr lang="ru-RU" sz="1800" dirty="0">
                <a:latin typeface="Times New Roman" pitchFamily="18" charset="0"/>
                <a:cs typeface="Times New Roman" pitchFamily="18" charset="0"/>
              </a:rPr>
              <a:t> систему, яка </a:t>
            </a:r>
            <a:r>
              <a:rPr lang="ru-RU" sz="1800" dirty="0" err="1">
                <a:latin typeface="Times New Roman" pitchFamily="18" charset="0"/>
                <a:cs typeface="Times New Roman" pitchFamily="18" charset="0"/>
              </a:rPr>
              <a:t>відповідає</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необхідним</a:t>
            </a:r>
            <a:r>
              <a:rPr lang="ru-RU" sz="1800" dirty="0">
                <a:latin typeface="Times New Roman" pitchFamily="18" charset="0"/>
                <a:cs typeface="Times New Roman" pitchFamily="18" charset="0"/>
              </a:rPr>
              <a:t> параметрам та є </a:t>
            </a:r>
            <a:r>
              <a:rPr lang="ru-RU" sz="1800" dirty="0" err="1">
                <a:latin typeface="Times New Roman" pitchFamily="18" charset="0"/>
                <a:cs typeface="Times New Roman" pitchFamily="18" charset="0"/>
              </a:rPr>
              <a:t>універсальною</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технологією</a:t>
            </a:r>
            <a:r>
              <a:rPr lang="ru-RU" sz="1800" dirty="0">
                <a:latin typeface="Times New Roman" pitchFamily="18" charset="0"/>
                <a:cs typeface="Times New Roman" pitchFamily="18" charset="0"/>
              </a:rPr>
              <a:t>, з великим </a:t>
            </a:r>
            <a:r>
              <a:rPr lang="ru-RU" sz="1800" dirty="0" err="1">
                <a:latin typeface="Times New Roman" pitchFamily="18" charset="0"/>
                <a:cs typeface="Times New Roman" pitchFamily="18" charset="0"/>
              </a:rPr>
              <a:t>світовим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досвідом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використання</a:t>
            </a:r>
            <a:r>
              <a:rPr lang="ru-RU" sz="1800" dirty="0">
                <a:latin typeface="Times New Roman" pitchFamily="18" charset="0"/>
                <a:cs typeface="Times New Roman" pitchFamily="18" charset="0"/>
              </a:rPr>
              <a:t> (60% </a:t>
            </a:r>
            <a:r>
              <a:rPr lang="ru-RU" sz="1800" dirty="0" err="1">
                <a:latin typeface="Times New Roman" pitchFamily="18" charset="0"/>
                <a:cs typeface="Times New Roman" pitchFamily="18" charset="0"/>
              </a:rPr>
              <a:t>всього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світового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опріснюючого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обладнання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використовує</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зворотній</a:t>
            </a:r>
            <a:r>
              <a:rPr lang="ru-RU" sz="1800" dirty="0">
                <a:latin typeface="Times New Roman" pitchFamily="18" charset="0"/>
                <a:cs typeface="Times New Roman" pitchFamily="18" charset="0"/>
              </a:rPr>
              <a:t> осмос і </a:t>
            </a:r>
            <a:r>
              <a:rPr lang="ru-RU" sz="1800" dirty="0" err="1">
                <a:latin typeface="Times New Roman" pitchFamily="18" charset="0"/>
                <a:cs typeface="Times New Roman" pitchFamily="18" charset="0"/>
              </a:rPr>
              <a:t>лише</a:t>
            </a:r>
            <a:r>
              <a:rPr lang="ru-RU" sz="1800" dirty="0">
                <a:latin typeface="Times New Roman" pitchFamily="18" charset="0"/>
                <a:cs typeface="Times New Roman" pitchFamily="18" charset="0"/>
              </a:rPr>
              <a:t> 6% - </a:t>
            </a:r>
            <a:r>
              <a:rPr lang="ru-RU" sz="1800" dirty="0" err="1">
                <a:latin typeface="Times New Roman" pitchFamily="18" charset="0"/>
                <a:cs typeface="Times New Roman" pitchFamily="18" charset="0"/>
              </a:rPr>
              <a:t>технологію</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електродіалізу</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різноманітних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умовах</a:t>
            </a:r>
            <a:r>
              <a:rPr lang="ru-RU" sz="1800" dirty="0">
                <a:latin typeface="Times New Roman" pitchFamily="18" charset="0"/>
                <a:cs typeface="Times New Roman" pitchFamily="18" charset="0"/>
              </a:rPr>
              <a:t>.</a:t>
            </a:r>
          </a:p>
        </p:txBody>
      </p:sp>
      <p:sp>
        <p:nvSpPr>
          <p:cNvPr id="3" name="Прямоугольник 2"/>
          <p:cNvSpPr/>
          <p:nvPr/>
        </p:nvSpPr>
        <p:spPr>
          <a:xfrm>
            <a:off x="8725296" y="-26681"/>
            <a:ext cx="418704" cy="369332"/>
          </a:xfrm>
          <a:prstGeom prst="rect">
            <a:avLst/>
          </a:prstGeom>
        </p:spPr>
        <p:txBody>
          <a:bodyPr wrap="none">
            <a:spAutoFit/>
          </a:bodyPr>
          <a:lstStyle/>
          <a:p>
            <a:r>
              <a:rPr lang="ru-RU" dirty="0">
                <a:latin typeface="Times New Roman" pitchFamily="18" charset="0"/>
                <a:cs typeface="Times New Roman" pitchFamily="18" charset="0"/>
              </a:rPr>
              <a:t>13</a:t>
            </a:r>
          </a:p>
        </p:txBody>
      </p:sp>
      <p:sp>
        <p:nvSpPr>
          <p:cNvPr id="4" name="Прямоугольник 3"/>
          <p:cNvSpPr/>
          <p:nvPr/>
        </p:nvSpPr>
        <p:spPr>
          <a:xfrm>
            <a:off x="755575" y="2564904"/>
            <a:ext cx="1806841" cy="369332"/>
          </a:xfrm>
          <a:prstGeom prst="rect">
            <a:avLst/>
          </a:prstGeom>
        </p:spPr>
        <p:txBody>
          <a:bodyPr wrap="none">
            <a:spAutoFit/>
          </a:bodyPr>
          <a:lstStyle/>
          <a:p>
            <a:r>
              <a:rPr lang="ru-RU" dirty="0" err="1">
                <a:latin typeface="Times New Roman" pitchFamily="18" charset="0"/>
                <a:cs typeface="Times New Roman" pitchFamily="18" charset="0"/>
              </a:rPr>
              <a:t>Зворотній</a:t>
            </a:r>
            <a:r>
              <a:rPr lang="ru-RU" dirty="0">
                <a:latin typeface="Times New Roman" pitchFamily="18" charset="0"/>
                <a:cs typeface="Times New Roman" pitchFamily="18" charset="0"/>
              </a:rPr>
              <a:t> осмос</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6" y="3140968"/>
            <a:ext cx="3865563" cy="279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4538222" y="2413336"/>
            <a:ext cx="4572000" cy="2031325"/>
          </a:xfrm>
          <a:prstGeom prst="rect">
            <a:avLst/>
          </a:prstGeom>
        </p:spPr>
        <p:txBody>
          <a:bodyPr>
            <a:spAutoFit/>
          </a:bodyPr>
          <a:lstStyle/>
          <a:p>
            <a:r>
              <a:rPr lang="ru-RU" dirty="0" err="1">
                <a:latin typeface="Times New Roman" pitchFamily="18" charset="0"/>
                <a:cs typeface="Times New Roman" pitchFamily="18" charset="0"/>
              </a:rPr>
              <a:t>Необхідні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відповідні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технічні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знання</a:t>
            </a:r>
            <a:r>
              <a:rPr lang="ru-RU" dirty="0">
                <a:latin typeface="Times New Roman" pitchFamily="18" charset="0"/>
                <a:cs typeface="Times New Roman" pitchFamily="18" charset="0"/>
              </a:rPr>
              <a:t> персоналу для </a:t>
            </a:r>
            <a:r>
              <a:rPr lang="ru-RU" dirty="0" err="1">
                <a:latin typeface="Times New Roman" pitchFamily="18" charset="0"/>
                <a:cs typeface="Times New Roman" pitchFamily="18" charset="0"/>
              </a:rPr>
              <a:t>обслуговування</a:t>
            </a:r>
            <a:r>
              <a:rPr lang="ru-RU" dirty="0">
                <a:latin typeface="Times New Roman" pitchFamily="18" charset="0"/>
                <a:cs typeface="Times New Roman" pitchFamily="18" charset="0"/>
              </a:rPr>
              <a:t> </a:t>
            </a:r>
          </a:p>
          <a:p>
            <a:r>
              <a:rPr lang="ru-RU" dirty="0" err="1">
                <a:latin typeface="Times New Roman" pitchFamily="18" charset="0"/>
                <a:cs typeface="Times New Roman" pitchFamily="18" charset="0"/>
              </a:rPr>
              <a:t>Відносно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високі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витрати</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заміну</a:t>
            </a:r>
            <a:r>
              <a:rPr lang="ru-RU" dirty="0">
                <a:latin typeface="Times New Roman" pitchFamily="18" charset="0"/>
                <a:cs typeface="Times New Roman" pitchFamily="18" charset="0"/>
              </a:rPr>
              <a:t> мембран та </a:t>
            </a:r>
            <a:r>
              <a:rPr lang="ru-RU" dirty="0" err="1">
                <a:latin typeface="Times New Roman" pitchFamily="18" charset="0"/>
                <a:cs typeface="Times New Roman" pitchFamily="18" charset="0"/>
              </a:rPr>
              <a:t>хімікалії</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Схильність</a:t>
            </a:r>
            <a:r>
              <a:rPr lang="ru-RU" dirty="0">
                <a:latin typeface="Times New Roman" pitchFamily="18" charset="0"/>
                <a:cs typeface="Times New Roman" pitchFamily="18" charset="0"/>
              </a:rPr>
              <a:t> мембран до </a:t>
            </a:r>
            <a:r>
              <a:rPr lang="ru-RU" dirty="0" err="1">
                <a:latin typeface="Times New Roman" pitchFamily="18" charset="0"/>
                <a:cs typeface="Times New Roman" pitchFamily="18" charset="0"/>
              </a:rPr>
              <a:t>засмічення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біологічними</a:t>
            </a:r>
            <a:r>
              <a:rPr lang="ru-RU" dirty="0">
                <a:latin typeface="Times New Roman" pitchFamily="18" charset="0"/>
                <a:cs typeface="Times New Roman" pitchFamily="18" charset="0"/>
              </a:rPr>
              <a:t> компонентами</a:t>
            </a:r>
          </a:p>
          <a:p>
            <a:r>
              <a:rPr lang="ru-RU" dirty="0" err="1">
                <a:latin typeface="Times New Roman" pitchFamily="18" charset="0"/>
                <a:cs typeface="Times New Roman" pitchFamily="18" charset="0"/>
              </a:rPr>
              <a:t>Термін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експлуатації</a:t>
            </a:r>
            <a:r>
              <a:rPr lang="ru-RU" dirty="0">
                <a:latin typeface="Times New Roman" pitchFamily="18" charset="0"/>
                <a:cs typeface="Times New Roman" pitchFamily="18" charset="0"/>
              </a:rPr>
              <a:t> мембран 5-7 </a:t>
            </a:r>
            <a:r>
              <a:rPr lang="ru-RU" dirty="0" err="1">
                <a:latin typeface="Times New Roman" pitchFamily="18" charset="0"/>
                <a:cs typeface="Times New Roman" pitchFamily="18" charset="0"/>
              </a:rPr>
              <a:t>років</a:t>
            </a:r>
            <a:endParaRPr lang="ru-RU" dirty="0">
              <a:latin typeface="Times New Roman" pitchFamily="18" charset="0"/>
              <a:cs typeface="Times New Roman" pitchFamily="18" charset="0"/>
            </a:endParaRP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804" y="2572915"/>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805" y="3107061"/>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8147" y="3617702"/>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3005" y="4198818"/>
            <a:ext cx="201613"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4556565" y="4797152"/>
            <a:ext cx="4572000" cy="1754326"/>
          </a:xfrm>
          <a:prstGeom prst="rect">
            <a:avLst/>
          </a:prstGeom>
        </p:spPr>
        <p:txBody>
          <a:bodyPr>
            <a:spAutoFit/>
          </a:bodyPr>
          <a:lstStyle/>
          <a:p>
            <a:r>
              <a:rPr lang="ru-RU" dirty="0" err="1">
                <a:latin typeface="Times New Roman" pitchFamily="18" charset="0"/>
                <a:cs typeface="Times New Roman" pitchFamily="18" charset="0"/>
              </a:rPr>
              <a:t>Низьке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споживання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енергії</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Відносно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менші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капіталовкладення</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Не </a:t>
            </a:r>
            <a:r>
              <a:rPr lang="ru-RU" dirty="0" err="1">
                <a:latin typeface="Times New Roman" pitchFamily="18" charset="0"/>
                <a:cs typeface="Times New Roman" pitchFamily="18" charset="0"/>
              </a:rPr>
              <a:t>потребує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зупинки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виробництва</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Модульний</a:t>
            </a:r>
            <a:r>
              <a:rPr lang="ru-RU" dirty="0">
                <a:latin typeface="Times New Roman" pitchFamily="18" charset="0"/>
                <a:cs typeface="Times New Roman" pitchFamily="18" charset="0"/>
              </a:rPr>
              <a:t> дизайн</a:t>
            </a:r>
          </a:p>
          <a:p>
            <a:r>
              <a:rPr lang="ru-RU" dirty="0" err="1">
                <a:latin typeface="Times New Roman" pitchFamily="18" charset="0"/>
                <a:cs typeface="Times New Roman" pitchFamily="18" charset="0"/>
              </a:rPr>
              <a:t>Повне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видалення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всіх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компонентів</a:t>
            </a:r>
            <a:r>
              <a:rPr lang="ru-RU" dirty="0">
                <a:latin typeface="Times New Roman" pitchFamily="18" charset="0"/>
                <a:cs typeface="Times New Roman" pitchFamily="18" charset="0"/>
              </a:rPr>
              <a:t>  з </a:t>
            </a:r>
            <a:r>
              <a:rPr lang="ru-RU" dirty="0" err="1">
                <a:latin typeface="Times New Roman" pitchFamily="18" charset="0"/>
                <a:cs typeface="Times New Roman" pitchFamily="18" charset="0"/>
              </a:rPr>
              <a:t>розчину</a:t>
            </a:r>
            <a:endParaRPr lang="ru-RU" dirty="0">
              <a:latin typeface="Times New Roman" pitchFamily="18" charset="0"/>
              <a:cs typeface="Times New Roman" pitchFamily="18" charset="0"/>
            </a:endParaRPr>
          </a:p>
        </p:txBody>
      </p:sp>
      <p:pic>
        <p:nvPicPr>
          <p:cNvPr id="819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2276" y="6007763"/>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0216" y="5744468"/>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0216" y="5485402"/>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3229" y="5179033"/>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4004" y="4908682"/>
            <a:ext cx="1714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6844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dirty="0" err="1">
                <a:latin typeface="Times New Roman" pitchFamily="18" charset="0"/>
                <a:cs typeface="Times New Roman" pitchFamily="18" charset="0"/>
              </a:rPr>
              <a:t>Технологічні</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параметри</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опріснюючої</a:t>
            </a:r>
            <a:r>
              <a:rPr lang="ru-RU" sz="2000" b="1" dirty="0">
                <a:latin typeface="Times New Roman" pitchFamily="18" charset="0"/>
                <a:cs typeface="Times New Roman" pitchFamily="18" charset="0"/>
              </a:rPr>
              <a:t> </a:t>
            </a:r>
            <a:r>
              <a:rPr lang="ru-RU" sz="2000" b="1" dirty="0" smtClean="0">
                <a:latin typeface="Times New Roman" pitchFamily="18" charset="0"/>
                <a:cs typeface="Times New Roman" pitchFamily="18" charset="0"/>
              </a:rPr>
              <a:t>установки</a:t>
            </a:r>
            <a:br>
              <a:rPr lang="ru-RU" sz="2000" b="1" dirty="0" smtClean="0">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065332"/>
            <a:ext cx="2968625" cy="206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653136"/>
            <a:ext cx="3567113" cy="186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1270983"/>
            <a:ext cx="5735230" cy="3699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8702413" y="16451"/>
            <a:ext cx="418704" cy="369332"/>
          </a:xfrm>
          <a:prstGeom prst="rect">
            <a:avLst/>
          </a:prstGeom>
        </p:spPr>
        <p:txBody>
          <a:bodyPr wrap="none">
            <a:spAutoFit/>
          </a:bodyPr>
          <a:lstStyle/>
          <a:p>
            <a:r>
              <a:rPr lang="ru-RU" dirty="0">
                <a:latin typeface="Times New Roman" pitchFamily="18" charset="0"/>
                <a:cs typeface="Times New Roman" pitchFamily="18" charset="0"/>
              </a:rPr>
              <a:t>15</a:t>
            </a:r>
          </a:p>
        </p:txBody>
      </p:sp>
    </p:spTree>
    <p:extLst>
      <p:ext uri="{BB962C8B-B14F-4D97-AF65-F5344CB8AC3E}">
        <p14:creationId xmlns:p14="http://schemas.microsoft.com/office/powerpoint/2010/main" val="40570507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25296" y="-18055"/>
            <a:ext cx="418704" cy="369332"/>
          </a:xfrm>
          <a:prstGeom prst="rect">
            <a:avLst/>
          </a:prstGeom>
        </p:spPr>
        <p:txBody>
          <a:bodyPr wrap="none">
            <a:spAutoFit/>
          </a:bodyPr>
          <a:lstStyle/>
          <a:p>
            <a:r>
              <a:rPr lang="ru-RU" dirty="0">
                <a:latin typeface="Times New Roman" pitchFamily="18" charset="0"/>
                <a:cs typeface="Times New Roman" pitchFamily="18" charset="0"/>
              </a:rPr>
              <a:t>16</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47" y="1433736"/>
            <a:ext cx="6402264" cy="2952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671736"/>
            <a:ext cx="762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151927" y="868070"/>
            <a:ext cx="2442592" cy="369332"/>
          </a:xfrm>
          <a:prstGeom prst="rect">
            <a:avLst/>
          </a:prstGeom>
        </p:spPr>
        <p:txBody>
          <a:bodyPr wrap="none">
            <a:spAutoFit/>
          </a:bodyPr>
          <a:lstStyle/>
          <a:p>
            <a:r>
              <a:rPr lang="ru-RU" dirty="0" err="1"/>
              <a:t>Вихід</a:t>
            </a:r>
            <a:r>
              <a:rPr lang="ru-RU" dirty="0"/>
              <a:t> </a:t>
            </a:r>
            <a:r>
              <a:rPr lang="ru-RU" dirty="0" err="1"/>
              <a:t>пермеату</a:t>
            </a:r>
            <a:r>
              <a:rPr lang="ru-RU" dirty="0"/>
              <a:t>: 74,7 %</a:t>
            </a:r>
          </a:p>
        </p:txBody>
      </p:sp>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6481" y="868070"/>
            <a:ext cx="60325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094432" y="914236"/>
            <a:ext cx="2987824" cy="369332"/>
          </a:xfrm>
          <a:prstGeom prst="rect">
            <a:avLst/>
          </a:prstGeom>
        </p:spPr>
        <p:txBody>
          <a:bodyPr wrap="square">
            <a:spAutoFit/>
          </a:bodyPr>
          <a:lstStyle/>
          <a:p>
            <a:r>
              <a:rPr lang="ru-RU" dirty="0" err="1"/>
              <a:t>Вихід</a:t>
            </a:r>
            <a:r>
              <a:rPr lang="ru-RU" dirty="0"/>
              <a:t> продукту: 897 м^3/год</a:t>
            </a:r>
          </a:p>
        </p:txBody>
      </p:sp>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216" y="3776720"/>
            <a:ext cx="60325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724128" y="4394399"/>
            <a:ext cx="3313086" cy="369332"/>
          </a:xfrm>
          <a:prstGeom prst="rect">
            <a:avLst/>
          </a:prstGeom>
        </p:spPr>
        <p:txBody>
          <a:bodyPr wrap="none">
            <a:spAutoFit/>
          </a:bodyPr>
          <a:lstStyle/>
          <a:p>
            <a:r>
              <a:rPr lang="ru-RU" dirty="0" err="1"/>
              <a:t>Вихід</a:t>
            </a:r>
            <a:r>
              <a:rPr lang="ru-RU" dirty="0"/>
              <a:t> концентрату: 303 м^3/год</a:t>
            </a:r>
          </a:p>
        </p:txBody>
      </p:sp>
      <p:pic>
        <p:nvPicPr>
          <p:cNvPr id="1024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44" y="4386554"/>
            <a:ext cx="60325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238395" y="4500338"/>
            <a:ext cx="3375283" cy="369332"/>
          </a:xfrm>
          <a:prstGeom prst="rect">
            <a:avLst/>
          </a:prstGeom>
        </p:spPr>
        <p:txBody>
          <a:bodyPr wrap="none">
            <a:spAutoFit/>
          </a:bodyPr>
          <a:lstStyle/>
          <a:p>
            <a:r>
              <a:rPr lang="ru-RU" dirty="0" err="1"/>
              <a:t>Обєм</a:t>
            </a:r>
            <a:r>
              <a:rPr lang="ru-RU" dirty="0"/>
              <a:t> </a:t>
            </a:r>
            <a:r>
              <a:rPr lang="ru-RU" dirty="0" err="1"/>
              <a:t>подачі</a:t>
            </a:r>
            <a:r>
              <a:rPr lang="ru-RU" dirty="0"/>
              <a:t> води: 1200 м^3/год</a:t>
            </a:r>
          </a:p>
        </p:txBody>
      </p:sp>
    </p:spTree>
    <p:extLst>
      <p:ext uri="{BB962C8B-B14F-4D97-AF65-F5344CB8AC3E}">
        <p14:creationId xmlns:p14="http://schemas.microsoft.com/office/powerpoint/2010/main" val="26528306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dirty="0" err="1">
                <a:latin typeface="Times New Roman" pitchFamily="18" charset="0"/>
                <a:cs typeface="Times New Roman" pitchFamily="18" charset="0"/>
              </a:rPr>
              <a:t>Відповідність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санітарно-хімічним</a:t>
            </a:r>
            <a:r>
              <a:rPr lang="ru-RU" sz="2000" b="1" dirty="0">
                <a:latin typeface="Times New Roman" pitchFamily="18" charset="0"/>
                <a:cs typeface="Times New Roman" pitchFamily="18" charset="0"/>
              </a:rPr>
              <a:t> нормативам </a:t>
            </a:r>
            <a:r>
              <a:rPr lang="ru-RU" sz="2000" b="1" dirty="0" err="1">
                <a:latin typeface="Times New Roman" pitchFamily="18" charset="0"/>
                <a:cs typeface="Times New Roman" pitchFamily="18" charset="0"/>
              </a:rPr>
              <a:t>України</a:t>
            </a:r>
            <a:r>
              <a:rPr lang="ru-RU" dirty="0"/>
              <a:t/>
            </a:r>
            <a:br>
              <a:rPr lang="ru-RU" dirty="0"/>
            </a:br>
            <a:endParaRPr lang="ru-RU" dirty="0"/>
          </a:p>
        </p:txBody>
      </p:sp>
      <p:sp>
        <p:nvSpPr>
          <p:cNvPr id="4" name="Прямоугольник 3"/>
          <p:cNvSpPr/>
          <p:nvPr/>
        </p:nvSpPr>
        <p:spPr>
          <a:xfrm>
            <a:off x="8725296" y="16451"/>
            <a:ext cx="418704" cy="369332"/>
          </a:xfrm>
          <a:prstGeom prst="rect">
            <a:avLst/>
          </a:prstGeom>
        </p:spPr>
        <p:txBody>
          <a:bodyPr wrap="none">
            <a:spAutoFit/>
          </a:bodyPr>
          <a:lstStyle/>
          <a:p>
            <a:r>
              <a:rPr lang="ru-RU" dirty="0">
                <a:latin typeface="Times New Roman" pitchFamily="18" charset="0"/>
                <a:cs typeface="Times New Roman" pitchFamily="18" charset="0"/>
              </a:rPr>
              <a:t>17</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4625332" cy="4059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332" y="1224118"/>
            <a:ext cx="4378896" cy="4436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81835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normAutofit/>
          </a:bodyPr>
          <a:lstStyle/>
          <a:p>
            <a:r>
              <a:rPr lang="ru-RU" sz="2000" b="1" dirty="0" err="1">
                <a:latin typeface="Times New Roman" pitchFamily="18" charset="0"/>
                <a:cs typeface="Times New Roman" pitchFamily="18" charset="0"/>
              </a:rPr>
              <a:t>Економічний</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аналіз</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опріснюючого</a:t>
            </a:r>
            <a:r>
              <a:rPr lang="ru-RU" sz="2000" b="1" dirty="0">
                <a:latin typeface="Times New Roman" pitchFamily="18" charset="0"/>
                <a:cs typeface="Times New Roman" pitchFamily="18" charset="0"/>
              </a:rPr>
              <a:t> комплексу </a:t>
            </a:r>
          </a:p>
        </p:txBody>
      </p:sp>
      <p:sp>
        <p:nvSpPr>
          <p:cNvPr id="3" name="Прямоугольник 2"/>
          <p:cNvSpPr/>
          <p:nvPr/>
        </p:nvSpPr>
        <p:spPr>
          <a:xfrm>
            <a:off x="8725296" y="0"/>
            <a:ext cx="418704" cy="369332"/>
          </a:xfrm>
          <a:prstGeom prst="rect">
            <a:avLst/>
          </a:prstGeom>
        </p:spPr>
        <p:txBody>
          <a:bodyPr wrap="none">
            <a:spAutoFit/>
          </a:bodyPr>
          <a:lstStyle/>
          <a:p>
            <a:r>
              <a:rPr lang="ru-RU" dirty="0">
                <a:latin typeface="Times New Roman" pitchFamily="18" charset="0"/>
                <a:cs typeface="Times New Roman" pitchFamily="18" charset="0"/>
              </a:rPr>
              <a:t>18</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7" y="1045472"/>
            <a:ext cx="4920916"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0" y="4437112"/>
            <a:ext cx="72548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843749" y="4615189"/>
            <a:ext cx="3953262" cy="369332"/>
          </a:xfrm>
          <a:prstGeom prst="rect">
            <a:avLst/>
          </a:prstGeom>
        </p:spPr>
        <p:txBody>
          <a:bodyPr wrap="none">
            <a:spAutoFit/>
          </a:bodyPr>
          <a:lstStyle/>
          <a:p>
            <a:r>
              <a:rPr lang="ru-RU" dirty="0" err="1">
                <a:latin typeface="Times New Roman" pitchFamily="18" charset="0"/>
                <a:cs typeface="Times New Roman" pitchFamily="18" charset="0"/>
              </a:rPr>
              <a:t>Витрати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виробництва</a:t>
            </a:r>
            <a:r>
              <a:rPr lang="ru-RU" dirty="0">
                <a:latin typeface="Times New Roman" pitchFamily="18" charset="0"/>
                <a:cs typeface="Times New Roman" pitchFamily="18" charset="0"/>
              </a:rPr>
              <a:t> на м³ - 900 $/м³ </a:t>
            </a:r>
          </a:p>
        </p:txBody>
      </p:sp>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237" y="5441429"/>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887203" y="5582327"/>
            <a:ext cx="3175741" cy="369332"/>
          </a:xfrm>
          <a:prstGeom prst="rect">
            <a:avLst/>
          </a:prstGeom>
        </p:spPr>
        <p:txBody>
          <a:bodyPr wrap="none">
            <a:spAutoFit/>
          </a:bodyPr>
          <a:lstStyle/>
          <a:p>
            <a:r>
              <a:rPr lang="ru-RU" dirty="0" err="1">
                <a:latin typeface="Times New Roman" pitchFamily="18" charset="0"/>
                <a:cs typeface="Times New Roman" pitchFamily="18" charset="0"/>
              </a:rPr>
              <a:t>Термін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експлуатації</a:t>
            </a:r>
            <a:r>
              <a:rPr lang="ru-RU" dirty="0">
                <a:latin typeface="Times New Roman" pitchFamily="18" charset="0"/>
                <a:cs typeface="Times New Roman" pitchFamily="18" charset="0"/>
              </a:rPr>
              <a:t> – 20 </a:t>
            </a:r>
            <a:r>
              <a:rPr lang="ru-RU" dirty="0" err="1">
                <a:latin typeface="Times New Roman" pitchFamily="18" charset="0"/>
                <a:cs typeface="Times New Roman" pitchFamily="18" charset="0"/>
              </a:rPr>
              <a:t>років</a:t>
            </a:r>
            <a:endParaRPr lang="ru-RU" dirty="0">
              <a:latin typeface="Times New Roman" pitchFamily="18" charset="0"/>
              <a:cs typeface="Times New Roman" pitchFamily="18" charset="0"/>
            </a:endParaRPr>
          </a:p>
        </p:txBody>
      </p:sp>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9268" y="1017273"/>
            <a:ext cx="609600"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5476842" y="1124676"/>
            <a:ext cx="3494573" cy="369332"/>
          </a:xfrm>
          <a:prstGeom prst="rect">
            <a:avLst/>
          </a:prstGeom>
        </p:spPr>
        <p:txBody>
          <a:bodyPr wrap="square">
            <a:spAutoFit/>
          </a:bodyPr>
          <a:lstStyle/>
          <a:p>
            <a:r>
              <a:rPr lang="ru-RU" dirty="0" err="1">
                <a:latin typeface="Times New Roman" pitchFamily="18" charset="0"/>
                <a:cs typeface="Times New Roman" pitchFamily="18" charset="0"/>
              </a:rPr>
              <a:t>Загальна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собівартість</a:t>
            </a:r>
            <a:r>
              <a:rPr lang="ru-RU" dirty="0">
                <a:latin typeface="Times New Roman" pitchFamily="18" charset="0"/>
                <a:cs typeface="Times New Roman" pitchFamily="18" charset="0"/>
              </a:rPr>
              <a:t> – 0,595 $/м³ </a:t>
            </a:r>
          </a:p>
        </p:txBody>
      </p:sp>
      <p:pic>
        <p:nvPicPr>
          <p:cNvPr id="1229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9409" y="1952490"/>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5476842" y="2072624"/>
            <a:ext cx="3494573" cy="369332"/>
          </a:xfrm>
          <a:prstGeom prst="rect">
            <a:avLst/>
          </a:prstGeom>
        </p:spPr>
        <p:txBody>
          <a:bodyPr wrap="square">
            <a:spAutoFit/>
          </a:bodyPr>
          <a:lstStyle/>
          <a:p>
            <a:r>
              <a:rPr lang="ru-RU" dirty="0" err="1">
                <a:latin typeface="Times New Roman" pitchFamily="18" charset="0"/>
                <a:cs typeface="Times New Roman" pitchFamily="18" charset="0"/>
              </a:rPr>
              <a:t>Експлуатаційна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готовність</a:t>
            </a:r>
            <a:r>
              <a:rPr lang="ru-RU" dirty="0">
                <a:latin typeface="Times New Roman" pitchFamily="18" charset="0"/>
                <a:cs typeface="Times New Roman" pitchFamily="18" charset="0"/>
              </a:rPr>
              <a:t> – 90 %</a:t>
            </a:r>
          </a:p>
        </p:txBody>
      </p:sp>
      <p:pic>
        <p:nvPicPr>
          <p:cNvPr id="1229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7311" y="3080221"/>
            <a:ext cx="4713811" cy="2666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1122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0482"/>
            <a:ext cx="8229600" cy="4426630"/>
          </a:xfrm>
        </p:spPr>
        <p:txBody>
          <a:bodyPr>
            <a:normAutofit fontScale="90000"/>
          </a:bodyPr>
          <a:lstStyle/>
          <a:p>
            <a:r>
              <a:rPr lang="ru-RU" sz="2000" b="1" dirty="0" err="1" smtClean="0">
                <a:latin typeface="Times New Roman" pitchFamily="18" charset="0"/>
                <a:cs typeface="Times New Roman" pitchFamily="18" charset="0"/>
              </a:rPr>
              <a:t>Висновки</a:t>
            </a: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a:latin typeface="Times New Roman" pitchFamily="18" charset="0"/>
                <a:cs typeface="Times New Roman" pitchFamily="18" charset="0"/>
              </a:rPr>
              <a:t/>
            </a:r>
            <a:br>
              <a:rPr lang="ru-RU" sz="2000" b="1" dirty="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a:latin typeface="Times New Roman" pitchFamily="18" charset="0"/>
                <a:cs typeface="Times New Roman" pitchFamily="18" charset="0"/>
              </a:rPr>
              <a:t/>
            </a:r>
            <a:br>
              <a:rPr lang="ru-RU" sz="2000" b="1" dirty="0">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a:latin typeface="Times New Roman" pitchFamily="18" charset="0"/>
                <a:cs typeface="Times New Roman" pitchFamily="18" charset="0"/>
              </a:rPr>
              <a:t/>
            </a:r>
            <a:br>
              <a:rPr lang="ru-RU" sz="2000" b="1" dirty="0">
                <a:latin typeface="Times New Roman" pitchFamily="18" charset="0"/>
                <a:cs typeface="Times New Roman" pitchFamily="18" charset="0"/>
              </a:rPr>
            </a:br>
            <a:r>
              <a:rPr lang="ru-RU" sz="2000" dirty="0" smtClean="0">
                <a:latin typeface="Times New Roman" pitchFamily="18" charset="0"/>
                <a:cs typeface="Times New Roman" pitchFamily="18" charset="0"/>
              </a:rPr>
              <a:t>1) </a:t>
            </a:r>
            <a:r>
              <a:rPr lang="ru-RU" sz="2000" dirty="0" err="1" smtClean="0">
                <a:latin typeface="Times New Roman" pitchFamily="18" charset="0"/>
                <a:cs typeface="Times New Roman" pitchFamily="18" charset="0"/>
              </a:rPr>
              <a:t>Досліджено</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стан і </a:t>
            </a:r>
            <a:r>
              <a:rPr lang="ru-RU" sz="2000" dirty="0" err="1">
                <a:latin typeface="Times New Roman" pitchFamily="18" charset="0"/>
                <a:cs typeface="Times New Roman" pitchFamily="18" charset="0"/>
              </a:rPr>
              <a:t>якість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водовідливу</a:t>
            </a:r>
            <a:r>
              <a:rPr lang="ru-RU" sz="2000" dirty="0">
                <a:latin typeface="Times New Roman" pitchFamily="18" charset="0"/>
                <a:cs typeface="Times New Roman" pitchFamily="18" charset="0"/>
              </a:rPr>
              <a:t> шахтного комплексу та </a:t>
            </a:r>
            <a:r>
              <a:rPr lang="ru-RU" sz="2000" dirty="0" err="1">
                <a:latin typeface="Times New Roman" pitchFamily="18" charset="0"/>
                <a:cs typeface="Times New Roman" pitchFamily="18" charset="0"/>
              </a:rPr>
              <a:t>місце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акумулювання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скидних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шахтних</a:t>
            </a:r>
            <a:r>
              <a:rPr lang="ru-RU" sz="2000" dirty="0">
                <a:latin typeface="Times New Roman" pitchFamily="18" charset="0"/>
                <a:cs typeface="Times New Roman" pitchFamily="18" charset="0"/>
              </a:rPr>
              <a:t> вод.</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2) На </a:t>
            </a:r>
            <a:r>
              <a:rPr lang="ru-RU" sz="2000" dirty="0" err="1">
                <a:latin typeface="Times New Roman" pitchFamily="18" charset="0"/>
                <a:cs typeface="Times New Roman" pitchFamily="18" charset="0"/>
              </a:rPr>
              <a:t>основі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проведеного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аналізу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обрано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доцільну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технологію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опріснення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шахтної</a:t>
            </a:r>
            <a:r>
              <a:rPr lang="ru-RU" sz="2000" dirty="0">
                <a:latin typeface="Times New Roman" pitchFamily="18" charset="0"/>
                <a:cs typeface="Times New Roman" pitchFamily="18" charset="0"/>
              </a:rPr>
              <a:t> води,  </a:t>
            </a:r>
            <a:r>
              <a:rPr lang="ru-RU" sz="2000" dirty="0" err="1">
                <a:latin typeface="Times New Roman" pitchFamily="18" charset="0"/>
                <a:cs typeface="Times New Roman" pitchFamily="18" charset="0"/>
              </a:rPr>
              <a:t>визначено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технологічні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параметри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опріснюючої</a:t>
            </a:r>
            <a:r>
              <a:rPr lang="ru-RU" sz="2000" dirty="0">
                <a:latin typeface="Times New Roman" pitchFamily="18" charset="0"/>
                <a:cs typeface="Times New Roman" pitchFamily="18" charset="0"/>
              </a:rPr>
              <a:t> установки та </a:t>
            </a:r>
            <a:r>
              <a:rPr lang="ru-RU" sz="2000" dirty="0" err="1">
                <a:latin typeface="Times New Roman" pitchFamily="18" charset="0"/>
                <a:cs typeface="Times New Roman" pitchFamily="18" charset="0"/>
              </a:rPr>
              <a:t>кількісно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оцінено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її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ефективність</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3) </a:t>
            </a:r>
            <a:r>
              <a:rPr lang="ru-RU" sz="2000" dirty="0" err="1" smtClean="0">
                <a:latin typeface="Times New Roman" pitchFamily="18" charset="0"/>
                <a:cs typeface="Times New Roman" pitchFamily="18" charset="0"/>
              </a:rPr>
              <a:t>Виконано</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економічний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аналіз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впровадження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опріснюючого</a:t>
            </a:r>
            <a:r>
              <a:rPr lang="ru-RU" sz="2000" dirty="0">
                <a:latin typeface="Times New Roman" pitchFamily="18" charset="0"/>
                <a:cs typeface="Times New Roman" pitchFamily="18" charset="0"/>
              </a:rPr>
              <a:t> комплексу.</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
        <p:nvSpPr>
          <p:cNvPr id="3" name="Прямоугольник 2"/>
          <p:cNvSpPr/>
          <p:nvPr/>
        </p:nvSpPr>
        <p:spPr>
          <a:xfrm>
            <a:off x="8725296" y="7824"/>
            <a:ext cx="418704" cy="369332"/>
          </a:xfrm>
          <a:prstGeom prst="rect">
            <a:avLst/>
          </a:prstGeom>
        </p:spPr>
        <p:txBody>
          <a:bodyPr wrap="none">
            <a:spAutoFit/>
          </a:bodyPr>
          <a:lstStyle/>
          <a:p>
            <a:r>
              <a:rPr lang="ru-RU" dirty="0">
                <a:latin typeface="Times New Roman" pitchFamily="18" charset="0"/>
                <a:cs typeface="Times New Roman" pitchFamily="18" charset="0"/>
              </a:rPr>
              <a:t>19</a:t>
            </a:r>
          </a:p>
        </p:txBody>
      </p:sp>
    </p:spTree>
    <p:extLst>
      <p:ext uri="{BB962C8B-B14F-4D97-AF65-F5344CB8AC3E}">
        <p14:creationId xmlns:p14="http://schemas.microsoft.com/office/powerpoint/2010/main" val="3935423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276872"/>
            <a:ext cx="8229600" cy="1143000"/>
          </a:xfrm>
        </p:spPr>
        <p:txBody>
          <a:bodyPr>
            <a:normAutofit/>
          </a:bodyPr>
          <a:lstStyle/>
          <a:p>
            <a:r>
              <a:rPr lang="uk-UA" sz="3200" b="1" dirty="0" smtClean="0">
                <a:latin typeface="Times New Roman" pitchFamily="18" charset="0"/>
                <a:cs typeface="Times New Roman" pitchFamily="18" charset="0"/>
              </a:rPr>
              <a:t>Дякую за увагу!</a:t>
            </a:r>
            <a:endParaRPr lang="ru-RU"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272215005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523</TotalTime>
  <Words>366</Words>
  <Application>Microsoft Office PowerPoint</Application>
  <PresentationFormat>Экран (4:3)</PresentationFormat>
  <Paragraphs>84</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«Обґрунтування параметрів вибору опріснюючої установки                     на базі технології зворотного осмосу»     Назва МАНУ: Дніпропетровська Мала Академія Наук;  (Дніпро) Назва конкурсу: «Економічні зміни та перспективи в Україні та світі в умовах війни». Номінація: Технік-Юніор Автор: Івашина Варвара Олександрівна Заклад освіти: КЗО «СЗШ№54ДМР» Клас: 10-Б Керівник: Мамайкін Олександр Рюрікович Посада: Доцент кафедри гірничної інженерії та освіти Національний технічний університет «Дніпровська політехніка»      Дніпро - 2023</vt:lpstr>
      <vt:lpstr>Мета та ідея роботи     Мета: Обґрунтування параметрів вибору опріснюючої установки                     на базі технології зворотного осмосу.  Ідея: полягає в оцінці можливості  використання води з джерел її найбільшого забруднення,  та раціоналізації параметрів роботи опріснюючої установки на базі технології зворотного осмосу.  Предмет дослідження: технологічні параметри демінералізації за допомогою зворотного осмосу.  Об’єкт дослідження: процеси демінералізації шахтних стічних вод.     </vt:lpstr>
      <vt:lpstr>Наукове та практичне значення    Наукове значення роботи полягає в обґрунтуванні параметрів вибору технології опріснення високо мінералізованих стічних вод методом зворотного осмосу на території шахтного комплексу або району скидання вод ним за умов нестачі водних ресурсів у регіоні.   Практичне значення роботи полягає в наступному:  1) в розробці методики вибору потужностей опріснюючого обладнання в залежності від об’єму водозабору,  її використанні при плануванні собівартості та капітальних інвестицій у промисловий опріснюючий комплекс; 2) в розробці методики кількісної оцінки застосування промислових комплексів фільтрації стічної води відповідно до географічних, хімічних, економічних та геологічних параметрів в залежності від місцевого водного та промислового навантаження.          </vt:lpstr>
      <vt:lpstr>Завдання роботи       Для досягнення поставленої мети у роботі було вирішено наступні задачі:    1) дослідити стан і якість водовідливу шахтного комплексу та місце  акумулювання скидних шахтних вод; 2) провести порівняльну оцінку оптимальних параметрів опріснюючих технологій шахтної води за умов фізико-хімічних властивостей водних джерел регіону Західного Донбасу; 3) на основі проведеного аналізу обрати доцільну технологію опріснення шахтної води,  визначити технологічні параметри опріснюючої установки та кількісно оцінити її ефективність; 4) виконати економічний аналіз впровадження опріснюючого комплексу.   </vt:lpstr>
      <vt:lpstr>Актуальність  Вода – найважливіший ресурс людського існування. На теперішній час стає очевидним важливість її раціональної та енергоефективної експлуатації і розуміння проблеми щодо її використання та збереження якості.  Повертаючись до джерела цивілізації та первинного ресурсу людського існування – води, як найважливішого ресурсу наземного та підземного видобутку,  стає очевидним важливість її раціональної та енергоефективної  експлуатації і розуміння проблеми щодо її використання та збереження якості. Дніпропетровська область є одним з найнавантаженіших промислових регіонів України, що обумовлює найінтенсивніше використання водного ресурсу, і, як наслідок, забруднення та акумулювання великої кількості стічних вод.  Підземними водами Україна задовольняє лише 25% своїх потреб, поверхневими – 75%, тоді як для країн Європейського Союзу використання підземних вод може досягати 90% від загального використання водного ресурсу. Це обумовлено тим, що підземні води, на відміну від поверхневих, вирізняються сталістю своє якості та вищою відновлюваністю водоносних джерел.  Водні ресурси Донецької області формуються за рахунок транзитного притоку поверхневих вод р. Сіверський Донець, місцевого річкового стоку, який утворюється в межах області, стічних, шахтних і кар'єрних вод, а також експлуатаційних запасів підземних вод. Водозабезпеченість місцевим природним річковим стоком в області в 6 разів менше ніж в середньому по Україні. Якість води не відповідає вимогам що ставляться до води питної.  </vt:lpstr>
      <vt:lpstr>Водні ресурси України  Загалом, поступовий перехід України до стандартів ЄС та інших розвинутих країн із року в рік змінюватиме тенденцію використання, нагляду та скиду забруднюючих речовин у водні об’єкти. Розподіл водного використання підземних вод в Україні, країні яка вважається малозабезпечена водними ресурсами, неминуче зсунеться в сторону використання та нарощування видобутку з підземних водних джерел.  Таким чином, аналіз та використання сучасних технологій демінералізації та знесолення стічних та підземних вод є актуальною соціально-економічною проблемою та науковою задачею по розрахунку та підбору опріснюючого обладнання.              </vt:lpstr>
      <vt:lpstr>Водні ресурси світу</vt:lpstr>
      <vt:lpstr>Постанова проблеми           </vt:lpstr>
      <vt:lpstr>На жаль, на сьогоднішній день населення лише у трьох областях були забезпечені на 100% послугами централізованого водопостачання – Київська, Одеська, Херсонська. Статистика цілодобового водопостачання має ще більш явні ознаки нестачі водного ресурсу, так, наприклад, лише 28% населених пунктів Дніпропетровської області забезпечені цілодобовим водопостачанням, що є одним із найгірших показників з усіх областей.    </vt:lpstr>
      <vt:lpstr>Опріснюючі технології шахтної води   Для промислових процесів та масштабного знесолення води використовують методи багатоступінчатої дистиляції. Цей метод обумовлений комплексною роботою одночасно під’єднаних послідовно одноступеневих установок. Пара, з першого конденсаторного водяного нагрівача використовується як тепловий елемент для наступного, нагріваючи кожен наступний бак. Солона вода/розчин розпилюється на гарячі труби для того аби покращити ефективність випаровування.         </vt:lpstr>
      <vt:lpstr>Миттєве випаровування  Іншим різновидом систем багатоетапної дистиляції є так звана система багатоетапного миттєвого випарування, яка нараховує найбільшу долю від знесоленої муніципальної води у світі, а також використовується загалом для демінералізації морської води.   Установки миттєвого випаровування облаштовані системою каскадів стадій із різним рівнем тиску. </vt:lpstr>
      <vt:lpstr>Електродіаліз  За основу електродіалізу покладено процес іонного обміну для передачі іонів солей одного розчину крізь мембрану іонного обміну в інший, шляхом впливу сил різниці електростатичних потенціалів. Процес електродіалізу зображений на рисунку 2.5. Розчин подається по каналах живлення. З обох боків каналів розташовані катіон- та аніон-актині мембрани.  </vt:lpstr>
      <vt:lpstr>Зворотній осмос На основі зазначених умов було обрано зворотній осмос, як комплексну опріснювальну систему, яка відповідає необхідним параметрам та є універсальною технологією, з великим світовим досвідом використання (60% всього світового опріснюючого обладнання використовує зворотній осмос і лише 6% - технологію електродіалізу) у різноманітних умовах.</vt:lpstr>
      <vt:lpstr>Технологічні параметри опріснюючої установки </vt:lpstr>
      <vt:lpstr>Презентация PowerPoint</vt:lpstr>
      <vt:lpstr>Відповідність санітарно-хімічним нормативам України </vt:lpstr>
      <vt:lpstr>Економічний аналіз опріснюючого комплексу </vt:lpstr>
      <vt:lpstr>Висновки        1) Досліджено стан і якість водовідливу шахтного комплексу та місце  акумулювання скидних шахтних вод. 2) На основі проведеного аналізу було обрано доцільну технологію опріснення шахтної води,  визначено технологічні параметри опріснюючої установки та кількісно оцінено її ефективність; 3) Виконано економічний аналіз впровадження опріснюючого комплексу. </vt:lpstr>
      <vt:lpstr>Дякую за увагу!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sgt.Pepper</dc:creator>
  <cp:lastModifiedBy>sgt.Pepper</cp:lastModifiedBy>
  <cp:revision>27</cp:revision>
  <dcterms:created xsi:type="dcterms:W3CDTF">2023-03-26T16:47:41Z</dcterms:created>
  <dcterms:modified xsi:type="dcterms:W3CDTF">2023-04-02T09:26:00Z</dcterms:modified>
</cp:coreProperties>
</file>