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4" r:id="rId9"/>
    <p:sldId id="262" r:id="rId10"/>
    <p:sldId id="263" r:id="rId11"/>
    <p:sldId id="266" r:id="rId12"/>
    <p:sldId id="267" r:id="rId13"/>
    <p:sldId id="270" r:id="rId14"/>
    <p:sldId id="269" r:id="rId15"/>
  </p:sldIdLst>
  <p:sldSz cx="12192000" cy="6858000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ePack by Diakov" initials="Rb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00" autoAdjust="0"/>
  </p:normalViewPr>
  <p:slideViewPr>
    <p:cSldViewPr snapToGrid="0">
      <p:cViewPr varScale="1">
        <p:scale>
          <a:sx n="81" d="100"/>
          <a:sy n="81" d="100"/>
        </p:scale>
        <p:origin x="72" y="5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3-28T19:20:26.130" idx="1">
    <p:pos x="7680" y="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32201-AC7C-4E88-874D-ADE5C70AB31B}" type="datetimeFigureOut">
              <a:rPr lang="uk-UA" smtClean="0"/>
              <a:t>29.03.2023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D47464-AD74-4D2A-A74D-C8E864D9672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2379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47464-AD74-4D2A-A74D-C8E864D96725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8050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8078E-D183-4F72-8DF8-94219D660DE3}" type="datetimeFigureOut">
              <a:rPr lang="uk-UA"/>
              <a:pPr>
                <a:defRPr/>
              </a:pPr>
              <a:t>29.03.2023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33155-5EAC-4707-827A-0DCC0855B3B6}" type="slidenum">
              <a:rPr lang="uk-UA"/>
              <a:pPr>
                <a:defRPr/>
              </a:pPr>
              <a:t>‹№›</a:t>
            </a:fld>
            <a:endParaRPr lang="uk-UA"/>
          </a:p>
        </p:txBody>
      </p:sp>
    </p:spTree>
  </p:cSld>
  <p:clrMapOvr>
    <a:masterClrMapping/>
  </p:clrMapOvr>
  <p:transition spd="slow" advTm="30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EC882-BD26-4248-9398-B6CC61741D5E}" type="datetimeFigureOut">
              <a:rPr lang="uk-UA"/>
              <a:pPr>
                <a:defRPr/>
              </a:pPr>
              <a:t>29.03.2023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42EFE-89E5-4B32-9D09-C970048F53B6}" type="slidenum">
              <a:rPr lang="uk-UA"/>
              <a:pPr>
                <a:defRPr/>
              </a:pPr>
              <a:t>‹№›</a:t>
            </a:fld>
            <a:endParaRPr lang="uk-UA"/>
          </a:p>
        </p:txBody>
      </p:sp>
    </p:spTree>
  </p:cSld>
  <p:clrMapOvr>
    <a:masterClrMapping/>
  </p:clrMapOvr>
  <p:transition spd="slow" advTm="30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7C7A3-D92C-452A-BC93-287F683C106F}" type="datetimeFigureOut">
              <a:rPr lang="uk-UA"/>
              <a:pPr>
                <a:defRPr/>
              </a:pPr>
              <a:t>29.03.2023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BFC3C-5D27-458F-B614-C5CC1E4821F0}" type="slidenum">
              <a:rPr lang="uk-UA"/>
              <a:pPr>
                <a:defRPr/>
              </a:pPr>
              <a:t>‹№›</a:t>
            </a:fld>
            <a:endParaRPr lang="uk-UA"/>
          </a:p>
        </p:txBody>
      </p:sp>
    </p:spTree>
  </p:cSld>
  <p:clrMapOvr>
    <a:masterClrMapping/>
  </p:clrMapOvr>
  <p:transition spd="slow" advTm="30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B0095-3994-42FB-A9FE-156627D1E539}" type="datetimeFigureOut">
              <a:rPr lang="uk-UA"/>
              <a:pPr>
                <a:defRPr/>
              </a:pPr>
              <a:t>29.03.2023</a:t>
            </a:fld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633B5-1983-4FC0-8FF0-E9F4E14B1FB0}" type="slidenum">
              <a:rPr lang="uk-UA"/>
              <a:pPr>
                <a:defRPr/>
              </a:pPr>
              <a:t>‹№›</a:t>
            </a:fld>
            <a:endParaRPr lang="uk-UA"/>
          </a:p>
        </p:txBody>
      </p:sp>
    </p:spTree>
  </p:cSld>
  <p:clrMapOvr>
    <a:masterClrMapping/>
  </p:clrMapOvr>
  <p:transition spd="slow" advTm="30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37A7B-71B8-46EA-AA2C-299AF787F22C}" type="datetimeFigureOut">
              <a:rPr lang="uk-UA"/>
              <a:pPr>
                <a:defRPr/>
              </a:pPr>
              <a:t>29.03.2023</a:t>
            </a:fld>
            <a:endParaRPr lang="uk-UA"/>
          </a:p>
        </p:txBody>
      </p:sp>
      <p:sp>
        <p:nvSpPr>
          <p:cNvPr id="8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D40F1-F659-4C91-BDEF-D5446B1F0036}" type="slidenum">
              <a:rPr lang="uk-UA"/>
              <a:pPr>
                <a:defRPr/>
              </a:pPr>
              <a:t>‹№›</a:t>
            </a:fld>
            <a:endParaRPr lang="uk-UA"/>
          </a:p>
        </p:txBody>
      </p:sp>
    </p:spTree>
  </p:cSld>
  <p:clrMapOvr>
    <a:masterClrMapping/>
  </p:clrMapOvr>
  <p:transition spd="slow" advTm="30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D0C5D-390F-4341-A134-8050F68116E5}" type="datetimeFigureOut">
              <a:rPr lang="uk-UA"/>
              <a:pPr>
                <a:defRPr/>
              </a:pPr>
              <a:t>29.03.2023</a:t>
            </a:fld>
            <a:endParaRPr lang="uk-UA"/>
          </a:p>
        </p:txBody>
      </p:sp>
      <p:sp>
        <p:nvSpPr>
          <p:cNvPr id="4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0461A-03ED-4112-8E1E-F8B66C58D347}" type="slidenum">
              <a:rPr lang="uk-UA"/>
              <a:pPr>
                <a:defRPr/>
              </a:pPr>
              <a:t>‹№›</a:t>
            </a:fld>
            <a:endParaRPr lang="uk-UA"/>
          </a:p>
        </p:txBody>
      </p:sp>
    </p:spTree>
  </p:cSld>
  <p:clrMapOvr>
    <a:masterClrMapping/>
  </p:clrMapOvr>
  <p:transition spd="slow" advTm="30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E0C11-CF32-4699-A89E-826ECFE54748}" type="datetimeFigureOut">
              <a:rPr lang="uk-UA"/>
              <a:pPr>
                <a:defRPr/>
              </a:pPr>
              <a:t>29.03.2023</a:t>
            </a:fld>
            <a:endParaRPr lang="uk-UA"/>
          </a:p>
        </p:txBody>
      </p:sp>
      <p:sp>
        <p:nvSpPr>
          <p:cNvPr id="3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B8647-24E0-49EF-AF3C-E76DE63D48FD}" type="slidenum">
              <a:rPr lang="uk-UA"/>
              <a:pPr>
                <a:defRPr/>
              </a:pPr>
              <a:t>‹№›</a:t>
            </a:fld>
            <a:endParaRPr lang="uk-UA"/>
          </a:p>
        </p:txBody>
      </p:sp>
    </p:spTree>
  </p:cSld>
  <p:clrMapOvr>
    <a:masterClrMapping/>
  </p:clrMapOvr>
  <p:transition spd="slow" advTm="30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8611D-12C7-4EC7-B791-C0DDD54CEF6B}" type="datetimeFigureOut">
              <a:rPr lang="uk-UA"/>
              <a:pPr>
                <a:defRPr/>
              </a:pPr>
              <a:t>29.03.2023</a:t>
            </a:fld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5C6A34-5D89-4966-82A4-816B1B068D38}" type="slidenum">
              <a:rPr lang="uk-UA"/>
              <a:pPr>
                <a:defRPr/>
              </a:pPr>
              <a:t>‹№›</a:t>
            </a:fld>
            <a:endParaRPr lang="uk-UA"/>
          </a:p>
        </p:txBody>
      </p:sp>
    </p:spTree>
  </p:cSld>
  <p:clrMapOvr>
    <a:masterClrMapping/>
  </p:clrMapOvr>
  <p:transition spd="slow" advTm="30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61872-B404-470E-990E-07F31E63C085}" type="datetimeFigureOut">
              <a:rPr lang="uk-UA"/>
              <a:pPr>
                <a:defRPr/>
              </a:pPr>
              <a:t>29.03.2023</a:t>
            </a:fld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2ED34-4871-493E-881F-D4D58A61351A}" type="slidenum">
              <a:rPr lang="uk-UA"/>
              <a:pPr>
                <a:defRPr/>
              </a:pPr>
              <a:t>‹№›</a:t>
            </a:fld>
            <a:endParaRPr lang="uk-UA"/>
          </a:p>
        </p:txBody>
      </p:sp>
    </p:spTree>
  </p:cSld>
  <p:clrMapOvr>
    <a:masterClrMapping/>
  </p:clrMapOvr>
  <p:transition spd="slow" advTm="30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12A05-6E16-4419-B817-FB92B4DFA6E4}" type="datetimeFigureOut">
              <a:rPr lang="uk-UA"/>
              <a:pPr>
                <a:defRPr/>
              </a:pPr>
              <a:t>29.03.2023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D9E5A-06ED-4FC8-840E-A076A97C0AE2}" type="slidenum">
              <a:rPr lang="uk-UA"/>
              <a:pPr>
                <a:defRPr/>
              </a:pPr>
              <a:t>‹№›</a:t>
            </a:fld>
            <a:endParaRPr lang="uk-UA"/>
          </a:p>
        </p:txBody>
      </p:sp>
    </p:spTree>
  </p:cSld>
  <p:clrMapOvr>
    <a:masterClrMapping/>
  </p:clrMapOvr>
  <p:transition spd="slow" advTm="30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6F36C-ECFD-4CC3-9B34-B2ED33FD91ED}" type="datetimeFigureOut">
              <a:rPr lang="uk-UA"/>
              <a:pPr>
                <a:defRPr/>
              </a:pPr>
              <a:t>29.03.2023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E8B72-3357-4CE5-A8ED-8735D05835F1}" type="slidenum">
              <a:rPr lang="uk-UA"/>
              <a:pPr>
                <a:defRPr/>
              </a:pPr>
              <a:t>‹№›</a:t>
            </a:fld>
            <a:endParaRPr lang="uk-UA"/>
          </a:p>
        </p:txBody>
      </p:sp>
    </p:spTree>
  </p:cSld>
  <p:clrMapOvr>
    <a:masterClrMapping/>
  </p:clrMapOvr>
  <p:transition spd="slow" advTm="30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Місце для заголовка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заголовка</a:t>
            </a:r>
          </a:p>
        </p:txBody>
      </p:sp>
      <p:sp>
        <p:nvSpPr>
          <p:cNvPr id="1027" name="Місце для тексту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F39D288-89AC-4A9C-8B9E-1ABB4D807643}" type="datetimeFigureOut">
              <a:rPr lang="uk-UA"/>
              <a:pPr>
                <a:defRPr/>
              </a:pPr>
              <a:t>29.03.2023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EE24B07-CE10-46C6-B9B9-3A21A4EDF2B7}" type="slidenum">
              <a:rPr lang="uk-UA"/>
              <a:pPr>
                <a:defRPr/>
              </a:pPr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 advTm="30000">
    <p:push dir="u"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comments" Target="../comments/comment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file:///C:\Users\Public\Desktop\Google%20Chrome.lnk" TargetMode="External"/><Relationship Id="rId4" Type="http://schemas.openxmlformats.org/officeDocument/2006/relationships/hyperlink" Target="https://boryslavrada.gov.ua/wp-content/uploads/2021/03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Рисунок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938"/>
            <a:ext cx="12192000" cy="685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кутник 3"/>
          <p:cNvSpPr/>
          <p:nvPr/>
        </p:nvSpPr>
        <p:spPr>
          <a:xfrm>
            <a:off x="6003925" y="2967038"/>
            <a:ext cx="184150" cy="15700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9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  <a:cs typeface="+mn-cs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283028" y="936008"/>
            <a:ext cx="11625943" cy="249299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800" dirty="0">
                <a:ln w="0">
                  <a:solidFill>
                    <a:schemeClr val="tx1"/>
                  </a:solidFill>
                </a:ln>
                <a:solidFill>
                  <a:schemeClr val="accent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cs typeface="+mn-cs"/>
              </a:rPr>
              <a:t>ВИНАХІД УКРАЇНЦІВ,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800" dirty="0">
                <a:ln w="0">
                  <a:solidFill>
                    <a:schemeClr val="tx1"/>
                  </a:solidFill>
                </a:ln>
                <a:solidFill>
                  <a:schemeClr val="accent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cs typeface="+mn-cs"/>
              </a:rPr>
              <a:t>ЯКИЙ ЗМІНИВ СВІТ:</a:t>
            </a:r>
            <a:br>
              <a:rPr lang="uk-UA" sz="4800" dirty="0">
                <a:ln w="0">
                  <a:solidFill>
                    <a:schemeClr val="tx1"/>
                  </a:solidFill>
                </a:ln>
                <a:solidFill>
                  <a:schemeClr val="accent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cs typeface="+mn-cs"/>
              </a:rPr>
            </a:br>
            <a:r>
              <a:rPr lang="uk-UA" sz="5400" dirty="0">
                <a:ln w="0">
                  <a:solidFill>
                    <a:schemeClr val="tx1"/>
                  </a:solidFill>
                </a:ln>
                <a:solidFill>
                  <a:schemeClr val="accent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cs typeface="+mn-cs"/>
              </a:rPr>
              <a:t>ГАСОВА ЛАМПА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88075" y="3718679"/>
            <a:ext cx="6003925" cy="31393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ВИКОНАЛА ПРОЄКТ </a:t>
            </a:r>
            <a:r>
              <a:rPr lang="uk-UA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МИЛЯНЕЦЬ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Ярина Сергіївна, слухачка гуртка «Історія України</a:t>
            </a: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дослідницько-експериментального напряму 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КЗ «Центр позашкільної освіти м. Самбора»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студентка 1 курсу (10 клас) Самбірського фахового коледжу економіки та інформаційних технологій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КЕРІВНИК ПРОЄКТУ</a:t>
            </a:r>
            <a:r>
              <a:rPr lang="uk-UA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МИЛЯНЕЦЬ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Ірина Василівна, керівник гуртка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«Історія України» КЗ «Центр позашкільної освіти м. Самбора»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 advTm="3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xit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xit" presetSubtype="0" fill="hold" grpId="1" nodeType="click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4618" y="354776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0" y="0"/>
            <a:ext cx="6096000" cy="750888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Мета дослідження</a:t>
            </a:r>
            <a:r>
              <a:rPr lang="uk-UA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:</a:t>
            </a:r>
            <a:endParaRPr lang="uk-UA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0" y="2019836"/>
            <a:ext cx="6096000" cy="132343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4000" dirty="0">
                <a:solidFill>
                  <a:schemeClr val="tx1"/>
                </a:solidFill>
                <a:latin typeface="Arial Black" panose="020B0A04020102020204" pitchFamily="34" charset="0"/>
              </a:rPr>
              <a:t>Завдання дослідження: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9225" y="750888"/>
            <a:ext cx="5697538" cy="522287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buFontTx/>
              <a:buChar char="-"/>
              <a:defRPr/>
            </a:pPr>
            <a:r>
              <a:rPr lang="uk-UA" sz="2800" dirty="0">
                <a:solidFill>
                  <a:schemeClr val="tx1"/>
                </a:solidFill>
                <a:latin typeface="Arial" charset="0"/>
                <a:cs typeface="Arial" charset="0"/>
              </a:rPr>
              <a:t> дослідити такий прилад, як гасова лампа;</a:t>
            </a:r>
          </a:p>
          <a:p>
            <a:pPr>
              <a:buFontTx/>
              <a:buChar char="-"/>
              <a:defRPr/>
            </a:pPr>
            <a:r>
              <a:rPr lang="uk-UA" sz="2800" dirty="0">
                <a:solidFill>
                  <a:schemeClr val="tx1"/>
                </a:solidFill>
                <a:latin typeface="Arial" charset="0"/>
                <a:cs typeface="Arial" charset="0"/>
              </a:rPr>
              <a:t> визначити його роль у сучасному суспільстві; </a:t>
            </a:r>
          </a:p>
          <a:p>
            <a:pPr>
              <a:defRPr/>
            </a:pPr>
            <a:r>
              <a:rPr lang="uk-UA" sz="2800" dirty="0">
                <a:solidFill>
                  <a:schemeClr val="tx1"/>
                </a:solidFill>
                <a:latin typeface="Arial" charset="0"/>
                <a:cs typeface="Arial" charset="0"/>
              </a:rPr>
              <a:t>- ознайомитись з особистістю, яка створила цей винахід; </a:t>
            </a:r>
          </a:p>
          <a:p>
            <a:pPr>
              <a:defRPr/>
            </a:pPr>
            <a:r>
              <a:rPr lang="uk-UA" sz="2800" dirty="0">
                <a:solidFill>
                  <a:schemeClr val="tx1"/>
                </a:solidFill>
                <a:latin typeface="Arial" charset="0"/>
                <a:cs typeface="Arial" charset="0"/>
              </a:rPr>
              <a:t>- довести, що історія розвивається довкола нас;</a:t>
            </a:r>
          </a:p>
          <a:p>
            <a:pPr>
              <a:defRPr/>
            </a:pPr>
            <a:r>
              <a:rPr lang="uk-UA" sz="2800" dirty="0">
                <a:solidFill>
                  <a:schemeClr val="tx1"/>
                </a:solidFill>
                <a:latin typeface="Arial" charset="0"/>
                <a:cs typeface="Arial" charset="0"/>
              </a:rPr>
              <a:t>- практикувати історичний підхід до вивчення предмету;</a:t>
            </a:r>
          </a:p>
          <a:p>
            <a:pPr>
              <a:defRPr/>
            </a:pPr>
            <a:r>
              <a:rPr lang="uk-UA" sz="2800" dirty="0">
                <a:solidFill>
                  <a:schemeClr val="tx1"/>
                </a:solidFill>
                <a:latin typeface="Arial" charset="0"/>
                <a:cs typeface="Arial" charset="0"/>
              </a:rPr>
              <a:t>- навчитися узагальнювати зібрані факти.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19714" y="3343275"/>
            <a:ext cx="5648572" cy="351472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FontTx/>
              <a:buChar char="-"/>
              <a:defRPr/>
            </a:pPr>
            <a:r>
              <a:rPr lang="ru-RU" sz="2800" dirty="0">
                <a:solidFill>
                  <a:schemeClr val="tx1"/>
                </a:solidFill>
                <a:latin typeface="Arial" charset="0"/>
                <a:cs typeface="Arial" charset="0"/>
              </a:rPr>
              <a:t> з҆ясувати </a:t>
            </a:r>
            <a:r>
              <a:rPr lang="ru-RU" sz="2800" dirty="0" err="1">
                <a:solidFill>
                  <a:schemeClr val="tx1"/>
                </a:solidFill>
                <a:latin typeface="Arial" charset="0"/>
                <a:cs typeface="Arial" charset="0"/>
              </a:rPr>
              <a:t>історичні</a:t>
            </a:r>
            <a:r>
              <a:rPr lang="ru-RU" sz="28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charset="0"/>
                <a:cs typeface="Arial" charset="0"/>
              </a:rPr>
              <a:t>факти</a:t>
            </a:r>
            <a:r>
              <a:rPr lang="ru-RU" sz="2800" dirty="0">
                <a:solidFill>
                  <a:schemeClr val="tx1"/>
                </a:solidFill>
                <a:latin typeface="Arial" charset="0"/>
                <a:cs typeface="Arial" charset="0"/>
              </a:rPr>
              <a:t> про </a:t>
            </a:r>
            <a:r>
              <a:rPr lang="ru-RU" sz="2800" dirty="0" err="1">
                <a:solidFill>
                  <a:schemeClr val="tx1"/>
                </a:solidFill>
                <a:latin typeface="Arial" charset="0"/>
                <a:cs typeface="Arial" charset="0"/>
              </a:rPr>
              <a:t>винахідників</a:t>
            </a:r>
            <a:r>
              <a:rPr lang="ru-RU" sz="28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charset="0"/>
                <a:cs typeface="Arial" charset="0"/>
              </a:rPr>
              <a:t>гасової</a:t>
            </a:r>
            <a:r>
              <a:rPr lang="ru-RU" sz="2800" dirty="0">
                <a:solidFill>
                  <a:schemeClr val="tx1"/>
                </a:solidFill>
                <a:latin typeface="Arial" charset="0"/>
                <a:cs typeface="Arial" charset="0"/>
              </a:rPr>
              <a:t>;</a:t>
            </a:r>
          </a:p>
          <a:p>
            <a:pPr>
              <a:buFontTx/>
              <a:buChar char="-"/>
              <a:defRPr/>
            </a:pPr>
            <a:r>
              <a:rPr lang="ru-RU" sz="28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charset="0"/>
                <a:cs typeface="Arial" charset="0"/>
              </a:rPr>
              <a:t>дослідити</a:t>
            </a:r>
            <a:r>
              <a:rPr lang="ru-RU" sz="28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charset="0"/>
                <a:cs typeface="Arial" charset="0"/>
              </a:rPr>
              <a:t>передумови</a:t>
            </a:r>
            <a:r>
              <a:rPr lang="ru-RU" sz="28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charset="0"/>
                <a:cs typeface="Arial" charset="0"/>
              </a:rPr>
              <a:t>появи</a:t>
            </a:r>
            <a:r>
              <a:rPr lang="ru-RU" sz="28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charset="0"/>
                <a:cs typeface="Arial" charset="0"/>
              </a:rPr>
              <a:t>приладу</a:t>
            </a:r>
            <a:r>
              <a:rPr lang="ru-RU" sz="2800" dirty="0">
                <a:solidFill>
                  <a:schemeClr val="tx1"/>
                </a:solidFill>
                <a:latin typeface="Arial" charset="0"/>
                <a:cs typeface="Arial" charset="0"/>
              </a:rPr>
              <a:t>;</a:t>
            </a:r>
          </a:p>
          <a:p>
            <a:pPr>
              <a:buFontTx/>
              <a:buChar char="-"/>
              <a:defRPr/>
            </a:pPr>
            <a:r>
              <a:rPr lang="ru-RU" sz="28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charset="0"/>
                <a:cs typeface="Arial" charset="0"/>
              </a:rPr>
              <a:t>охарактеризувати</a:t>
            </a:r>
            <a:r>
              <a:rPr lang="ru-RU" sz="28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charset="0"/>
                <a:cs typeface="Arial" charset="0"/>
              </a:rPr>
              <a:t>будову</a:t>
            </a:r>
            <a:r>
              <a:rPr lang="ru-RU" sz="28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charset="0"/>
                <a:cs typeface="Arial" charset="0"/>
              </a:rPr>
              <a:t>гасової</a:t>
            </a:r>
            <a:r>
              <a:rPr lang="ru-RU" sz="28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charset="0"/>
                <a:cs typeface="Arial" charset="0"/>
              </a:rPr>
              <a:t>лампи</a:t>
            </a:r>
            <a:r>
              <a:rPr lang="ru-RU" sz="2800" dirty="0">
                <a:solidFill>
                  <a:schemeClr val="tx1"/>
                </a:solidFill>
                <a:latin typeface="Arial" charset="0"/>
                <a:cs typeface="Arial" charset="0"/>
              </a:rPr>
              <a:t>;</a:t>
            </a:r>
          </a:p>
          <a:p>
            <a:pPr>
              <a:buFontTx/>
              <a:buChar char="-"/>
              <a:defRPr/>
            </a:pPr>
            <a:r>
              <a:rPr lang="ru-RU" sz="28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Arial" charset="0"/>
                <a:cs typeface="Arial" charset="0"/>
              </a:rPr>
              <a:t>показати</a:t>
            </a:r>
            <a:r>
              <a:rPr lang="ru-RU" sz="2800" dirty="0">
                <a:solidFill>
                  <a:schemeClr val="tx1"/>
                </a:solidFill>
                <a:latin typeface="Arial" charset="0"/>
                <a:cs typeface="Arial" charset="0"/>
              </a:rPr>
              <a:t> роль у </a:t>
            </a:r>
            <a:r>
              <a:rPr lang="ru-RU" sz="2800" dirty="0" err="1">
                <a:solidFill>
                  <a:schemeClr val="tx1"/>
                </a:solidFill>
                <a:latin typeface="Arial" charset="0"/>
                <a:cs typeface="Arial" charset="0"/>
              </a:rPr>
              <a:t>побуті</a:t>
            </a:r>
            <a:r>
              <a:rPr lang="ru-RU" sz="2800" dirty="0">
                <a:solidFill>
                  <a:schemeClr val="tx1"/>
                </a:solidFill>
                <a:latin typeface="Arial" charset="0"/>
                <a:cs typeface="Arial" charset="0"/>
              </a:rPr>
              <a:t> людей з 19 ст. і до наших </a:t>
            </a:r>
            <a:r>
              <a:rPr lang="ru-RU" sz="2800" dirty="0" err="1">
                <a:solidFill>
                  <a:schemeClr val="tx1"/>
                </a:solidFill>
                <a:latin typeface="Arial" charset="0"/>
                <a:cs typeface="Arial" charset="0"/>
              </a:rPr>
              <a:t>днів</a:t>
            </a:r>
            <a:r>
              <a:rPr lang="ru-RU" sz="2800" dirty="0">
                <a:solidFill>
                  <a:schemeClr val="tx1"/>
                </a:solidFill>
                <a:latin typeface="Arial" charset="0"/>
                <a:cs typeface="Arial" charset="0"/>
              </a:rPr>
              <a:t>; </a:t>
            </a:r>
            <a:endParaRPr lang="uk-UA" sz="28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slow" advTm="3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0"/>
            <a:ext cx="6426200" cy="440055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ГАСОВА ЛАМПА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різновид світильників промислового виробництва, яким міщани і селяни освітлювали помешкання. Авторами унікального винаходу були львівські аптекарі Йоганн ЗЕГ та Ігнацій ЛУКАСЕВИЧ. Вони вперше 1853 року застосували цю лампу і гас – горючу речовину, добуту з нафтової ропи внаслідок її хімічного очищення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5238" y="1031875"/>
            <a:ext cx="3894137" cy="5197475"/>
          </a:xfrm>
          <a:prstGeom prst="rect">
            <a:avLst/>
          </a:prstGeom>
          <a:ln w="127000" cap="sq">
            <a:solidFill>
              <a:srgbClr val="FFC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slow" advTm="3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0"/>
            <a:ext cx="6780213" cy="612457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Ян (Йоганн) ЗЕГ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магістр фармації, відомий дослідник бориславської нафти, один із засновників технології її рафінування.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Народився 2 вересня 1817 року у м.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Ланьцуті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що біля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Ряшева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(сучасна Польща). У 1830 році Йоганн </a:t>
            </a:r>
            <a:r>
              <a:rPr lang="uk-UA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Зег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починає навчатися аптечної практики у Самборі як помічник аптекаря. Саме в цьому місті інтерес молодого аптекаря привертає чорний рідкий мінерал, який витікав з глибин Карпатських узгір’їв – нафта.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9425" y="1485900"/>
            <a:ext cx="3617913" cy="4641850"/>
          </a:xfrm>
          <a:prstGeom prst="rect">
            <a:avLst/>
          </a:prstGeom>
          <a:ln w="127000" cap="sq">
            <a:solidFill>
              <a:schemeClr val="accent4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slow" advTm="3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0"/>
            <a:ext cx="6780810" cy="65556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1852 році власник </a:t>
            </a: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львівської аптеки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«Під золотою зіркою» Петро </a:t>
            </a: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МІКОЛЯШ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створює хіміко-фармацевтичну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лабораторію та закуповує центнер погано очищеної бориславської нафти з дуже неприємним запахом.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Він доручає Й. </a:t>
            </a: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ЗЕГУ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здійснити дистиляцію цього продукту до ступеня так званого «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Oleum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petrae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album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(олія скальна прозора).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 ним стояло основне завдання – виділити з нафти найбільш летючі фракції, що роблять її вибухонебезпечною, та домішки, які викликають неприємний запах.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7438" y="793750"/>
            <a:ext cx="4346575" cy="3255963"/>
          </a:xfrm>
          <a:prstGeom prst="rect">
            <a:avLst/>
          </a:prstGeom>
          <a:ln w="127000" cap="sq">
            <a:solidFill>
              <a:schemeClr val="accent4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slow" advTm="3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0"/>
            <a:ext cx="6792913" cy="569436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Відкриття Йоганна </a:t>
            </a: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ЗЕГА були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високо оцінені владою.  27 травня 1853 року він подав заявку про видачу патенту на очищення нафти хімічним способом. </a:t>
            </a: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2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грудня 1853 року у Відні на </a:t>
            </a: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ім’я       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Й. </a:t>
            </a: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ЗЕГА був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виданий та оголошений пресі привілей. 15 липня 1854 року продукт </a:t>
            </a: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ЗЕГА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було представлено на престижній торгово-промисловій виставці у Мюнхені. Визнання та новий статус магістра </a:t>
            </a: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ЗЕГА </a:t>
            </a: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дозволяють йому заснувати дистиляційну фабрику у Львові.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7588" y="1920875"/>
            <a:ext cx="4425950" cy="4425950"/>
          </a:xfrm>
          <a:prstGeom prst="rect">
            <a:avLst/>
          </a:prstGeom>
          <a:ln w="127000" cap="sq">
            <a:solidFill>
              <a:schemeClr val="accent4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slow" advTm="3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12700"/>
            <a:ext cx="5913438" cy="440213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початку 20 століття гасова лампа стала доступною в освітлені житла багатих селян. Бідніший прошарок селян не мав змоги її придбати. І лише в 30-40 роках 20 століття збільшення випуску гасових ламп та зменшення їх вартості сприяло  закупівлі ламп усіма прошарками селян.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30523" t="-241" r="27312" b="241"/>
          <a:stretch/>
        </p:blipFill>
        <p:spPr>
          <a:xfrm>
            <a:off x="9469067" y="278744"/>
            <a:ext cx="2446686" cy="4351950"/>
          </a:xfrm>
          <a:prstGeom prst="rect">
            <a:avLst/>
          </a:prstGeom>
          <a:ln w="127000" cap="sq">
            <a:solidFill>
              <a:schemeClr val="accent4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32738" t="-178" r="16674" b="178"/>
          <a:stretch/>
        </p:blipFill>
        <p:spPr>
          <a:xfrm>
            <a:off x="6369133" y="2454719"/>
            <a:ext cx="2644239" cy="3920237"/>
          </a:xfrm>
          <a:prstGeom prst="rect">
            <a:avLst/>
          </a:prstGeom>
          <a:ln w="127000" cap="sq">
            <a:solidFill>
              <a:schemeClr val="accent4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slow" advTm="3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0"/>
            <a:ext cx="6688138" cy="440055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Гасові лампи виготовляли з металу, скла, бронзи, міді, порцеляни, вони були довільні за формою, розмірами, оздобленням.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Гасова лампа складається з резервуара на гас, пальника, всередині якого букв фіксатор і регулятор гніту, лампового скла та пристосування для перенесення чи підвішування.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4788" y="709613"/>
            <a:ext cx="3683000" cy="5856287"/>
          </a:xfrm>
          <a:prstGeom prst="rect">
            <a:avLst/>
          </a:prstGeom>
          <a:ln w="127000" cap="sq">
            <a:solidFill>
              <a:schemeClr val="accent4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slow" advTm="3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927100"/>
            <a:ext cx="6650038" cy="526415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Ці гасові лампи використовувалися моїми: прабабусею й прадідусем, бабусею й дідусем, мамою й татом та навіть мною.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Прабабуся, прадідусь, бабуся , дідусь використовували ці лампи як прилад для освітлення кімнат в 30-70-х роках 20 століття, адже в  цей час не було електроенергії.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Мама з татом користувалися цією лампою в 90-х роках 20 століття, коли часто вимикали електроенергію.</a:t>
            </a:r>
          </a:p>
        </p:txBody>
      </p:sp>
      <p:sp>
        <p:nvSpPr>
          <p:cNvPr id="21508" name="TextBox 4"/>
          <p:cNvSpPr txBox="1">
            <a:spLocks noChangeArrowheads="1"/>
          </p:cNvSpPr>
          <p:nvPr/>
        </p:nvSpPr>
        <p:spPr bwMode="auto">
          <a:xfrm>
            <a:off x="7600950" y="5735638"/>
            <a:ext cx="36210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 i="1" dirty="0"/>
              <a:t>Лампи знайдені в моєму домі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16275" y="-12700"/>
            <a:ext cx="5759450" cy="52387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  <a:latin typeface="Arial Black" panose="020B0A04020102020204" pitchFamily="34" charset="0"/>
              </a:rPr>
              <a:t>Гасові лампи у моєму домі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1609" r="6715"/>
          <a:stretch/>
        </p:blipFill>
        <p:spPr>
          <a:xfrm>
            <a:off x="7247285" y="1191054"/>
            <a:ext cx="4608206" cy="4231496"/>
          </a:xfrm>
          <a:prstGeom prst="rect">
            <a:avLst/>
          </a:prstGeom>
          <a:ln w="127000" cap="sq">
            <a:solidFill>
              <a:schemeClr val="accent4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slow" advTm="3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508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0"/>
            <a:ext cx="5070475" cy="569436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Хто б міг подумати, що ці лампи будуть актуальними й у наш час. Сьогодні під час російсько-української війни, коли у нас в країні застосовують постійні вимкнення електроенергії, через влучання ракет та дронів по об’єктах енергетичної інфраструктури, ця лампа стала гарною заміною електричного освітлення.</a:t>
            </a:r>
          </a:p>
        </p:txBody>
      </p:sp>
      <p:sp>
        <p:nvSpPr>
          <p:cNvPr id="22533" name="TextBox 6"/>
          <p:cNvSpPr txBox="1">
            <a:spLocks noChangeArrowheads="1"/>
          </p:cNvSpPr>
          <p:nvPr/>
        </p:nvSpPr>
        <p:spPr bwMode="auto">
          <a:xfrm>
            <a:off x="8990013" y="4951413"/>
            <a:ext cx="3201987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 i="1" dirty="0"/>
              <a:t>Гасові лампи, використовувані моєю сім’єю під час планових та аварійних відключень електроенергії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22289" r="27235"/>
          <a:stretch/>
        </p:blipFill>
        <p:spPr>
          <a:xfrm>
            <a:off x="5690372" y="2059501"/>
            <a:ext cx="2721574" cy="4043818"/>
          </a:xfrm>
          <a:prstGeom prst="rect">
            <a:avLst/>
          </a:prstGeom>
          <a:ln w="127000" cap="sq">
            <a:solidFill>
              <a:schemeClr val="accent4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27138" r="26615"/>
          <a:stretch/>
        </p:blipFill>
        <p:spPr>
          <a:xfrm>
            <a:off x="9031844" y="308128"/>
            <a:ext cx="2519342" cy="4085744"/>
          </a:xfrm>
          <a:prstGeom prst="rect">
            <a:avLst/>
          </a:prstGeom>
          <a:ln w="127000" cap="sq">
            <a:solidFill>
              <a:schemeClr val="accent4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slow" advTm="3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5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0"/>
            <a:ext cx="11328400" cy="223996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uk-UA" sz="2800" b="1" i="1" dirty="0">
                <a:solidFill>
                  <a:schemeClr val="tx1"/>
                </a:solidFill>
                <a:latin typeface="Arial" charset="0"/>
                <a:cs typeface="Arial" charset="0"/>
              </a:rPr>
              <a:t>Наукова новизна дослідження </a:t>
            </a:r>
            <a:r>
              <a:rPr lang="uk-UA" sz="2800" dirty="0">
                <a:solidFill>
                  <a:schemeClr val="tx1"/>
                </a:solidFill>
                <a:latin typeface="Arial" charset="0"/>
                <a:cs typeface="Arial" charset="0"/>
              </a:rPr>
              <a:t>полягає в тому, що здійснюється спроба описати історію походження приладу – гасової лампи  і те як він використовувався в моїй родині.</a:t>
            </a:r>
          </a:p>
          <a:p>
            <a:pPr>
              <a:defRPr/>
            </a:pPr>
            <a:r>
              <a:rPr lang="uk-UA" sz="2800" dirty="0">
                <a:solidFill>
                  <a:schemeClr val="tx1"/>
                </a:solidFill>
                <a:latin typeface="Arial" charset="0"/>
                <a:cs typeface="Arial" charset="0"/>
              </a:rPr>
              <a:t>Та описати історичний факт про винахідника Яна (Йоганна) ЗЕГА, який довгий час жив і працював у м. Самборі Львівської області.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2351088"/>
            <a:ext cx="11328400" cy="352107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uk-UA" sz="2800" b="1" i="1" dirty="0">
                <a:solidFill>
                  <a:schemeClr val="tx1"/>
                </a:solidFill>
                <a:latin typeface="Arial" charset="0"/>
                <a:cs typeface="Arial" charset="0"/>
              </a:rPr>
              <a:t>Особистий внесок</a:t>
            </a:r>
            <a:r>
              <a:rPr lang="uk-UA" sz="2800" b="1" i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:</a:t>
            </a:r>
          </a:p>
          <a:p>
            <a:pPr>
              <a:defRPr/>
            </a:pPr>
            <a:r>
              <a:rPr lang="uk-UA" sz="2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Праця з літературою, опитування родичів, використання матеріалів та розповідей працівників історико-етнографічного музею «Бойківщина» м. Самбора.</a:t>
            </a:r>
          </a:p>
          <a:p>
            <a:pPr>
              <a:defRPr/>
            </a:pPr>
            <a:r>
              <a:rPr lang="uk-UA" sz="2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Даний матеріал можна використовувати на </a:t>
            </a:r>
            <a:r>
              <a:rPr lang="uk-UA" sz="2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уроках</a:t>
            </a:r>
            <a:r>
              <a:rPr lang="uk-UA" sz="2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історії України, а також екскурсоводам, які розповідають про історію мого рідного містечка Самбора. Адже саме тут, довгий час, проходив практику та працював винахідник гасової лампи – Ян (Йоганн) ЗЕГ.</a:t>
            </a:r>
            <a:endParaRPr lang="uk-UA" sz="28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slow" advTm="3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595813" y="0"/>
            <a:ext cx="3000375" cy="70802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dirty="0">
                <a:solidFill>
                  <a:schemeClr val="tx1"/>
                </a:solidFill>
                <a:latin typeface="Arial Black" panose="020B0A04020102020204" pitchFamily="34" charset="0"/>
              </a:rPr>
              <a:t>Висновки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444625"/>
            <a:ext cx="12192000" cy="396875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Гасова лампа стала першим побутовим приладом, який освітлював приміщення довше, ніж свічки.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початку повномасштабного вторгнення, лампою користувалися в походах, проте тепер нею користуються багато жителів України під час вимкнень електроенергії.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Стара гасова лампа – це набагато більше, ніж простий прилад для освітлення, адже це історія не лише багатьох поколінь моєї родини та мого народу, а й цілого світу, бо лампою користувалися в різних куточках земної кулі.</a:t>
            </a:r>
          </a:p>
        </p:txBody>
      </p:sp>
    </p:spTree>
  </p:cSld>
  <p:clrMapOvr>
    <a:masterClrMapping/>
  </p:clrMapOvr>
  <p:transition spd="slow" advTm="3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657122"/>
            <a:ext cx="12192000" cy="446276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u="sng" dirty="0">
                <a:solidFill>
                  <a:schemeClr val="tx1"/>
                </a:solidFill>
                <a:latin typeface="Arial Black" pitchFamily="34" charset="0"/>
                <a:cs typeface="Arial" charset="0"/>
              </a:rPr>
              <a:t>Використана </a:t>
            </a:r>
            <a:r>
              <a:rPr lang="uk-UA" sz="3200" b="1" u="sng" dirty="0" smtClean="0">
                <a:solidFill>
                  <a:schemeClr val="tx1"/>
                </a:solidFill>
                <a:latin typeface="Arial Black" pitchFamily="34" charset="0"/>
                <a:cs typeface="Arial" charset="0"/>
              </a:rPr>
              <a:t>література:</a:t>
            </a:r>
            <a:endParaRPr lang="uk-UA" sz="3200" b="1" u="sng" dirty="0">
              <a:solidFill>
                <a:schemeClr val="tx1"/>
              </a:solidFill>
              <a:latin typeface="Arial Black" pitchFamily="34" charset="0"/>
              <a:cs typeface="Arial" charset="0"/>
            </a:endParaRPr>
          </a:p>
          <a:p>
            <a:r>
              <a:rPr lang="uk-UA" sz="2800" b="1" dirty="0" smtClean="0">
                <a:solidFill>
                  <a:schemeClr val="tx1"/>
                </a:solidFill>
                <a:cs typeface="Arial" charset="0"/>
              </a:rPr>
              <a:t>1.    </a:t>
            </a:r>
            <a:r>
              <a:rPr lang="uk-UA" sz="2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МИКУЛИЧ </a:t>
            </a:r>
            <a:r>
              <a:rPr lang="uk-UA" sz="2800" dirty="0">
                <a:solidFill>
                  <a:schemeClr val="tx1"/>
                </a:solidFill>
                <a:latin typeface="Arial" charset="0"/>
                <a:cs typeface="Arial" charset="0"/>
              </a:rPr>
              <a:t>О. Життєва і творча діяльність </a:t>
            </a:r>
            <a:r>
              <a:rPr lang="uk-UA" sz="2800" dirty="0" err="1">
                <a:solidFill>
                  <a:schemeClr val="tx1"/>
                </a:solidFill>
                <a:latin typeface="Arial" charset="0"/>
                <a:cs typeface="Arial" charset="0"/>
              </a:rPr>
              <a:t>Йогана</a:t>
            </a:r>
            <a:r>
              <a:rPr lang="uk-UA" sz="28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uk-UA" sz="2800" dirty="0" err="1">
                <a:solidFill>
                  <a:schemeClr val="tx1"/>
                </a:solidFill>
                <a:latin typeface="Arial" charset="0"/>
                <a:cs typeface="Arial" charset="0"/>
              </a:rPr>
              <a:t>Зега</a:t>
            </a:r>
            <a:r>
              <a:rPr lang="uk-UA" sz="2800" dirty="0">
                <a:solidFill>
                  <a:schemeClr val="tx1"/>
                </a:solidFill>
                <a:latin typeface="Arial" charset="0"/>
                <a:cs typeface="Arial" charset="0"/>
              </a:rPr>
              <a:t>. / Іван </a:t>
            </a:r>
            <a:r>
              <a:rPr lang="uk-UA" sz="2800" dirty="0" err="1">
                <a:solidFill>
                  <a:schemeClr val="tx1"/>
                </a:solidFill>
                <a:latin typeface="Arial" charset="0"/>
                <a:cs typeface="Arial" charset="0"/>
              </a:rPr>
              <a:t>Зег</a:t>
            </a:r>
            <a:r>
              <a:rPr lang="uk-UA" sz="2800" dirty="0">
                <a:solidFill>
                  <a:schemeClr val="tx1"/>
                </a:solidFill>
                <a:latin typeface="Arial" charset="0"/>
                <a:cs typeface="Arial" charset="0"/>
              </a:rPr>
              <a:t>. </a:t>
            </a:r>
            <a:r>
              <a:rPr lang="uk-UA" sz="2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       Серія: Видатні </a:t>
            </a:r>
            <a:r>
              <a:rPr lang="uk-UA" sz="2800" dirty="0">
                <a:solidFill>
                  <a:schemeClr val="tx1"/>
                </a:solidFill>
                <a:latin typeface="Arial" charset="0"/>
                <a:cs typeface="Arial" charset="0"/>
              </a:rPr>
              <a:t>постаті у нафтовій історії міста Борислава. – Дрогобич, 2008. – С. 5-71</a:t>
            </a:r>
          </a:p>
          <a:p>
            <a:r>
              <a:rPr lang="uk-UA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2.    </a:t>
            </a:r>
            <a:r>
              <a:rPr lang="uk-UA" sz="2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ПАВЛЮК </a:t>
            </a:r>
            <a:r>
              <a:rPr lang="uk-UA" sz="2800" dirty="0">
                <a:solidFill>
                  <a:schemeClr val="tx1"/>
                </a:solidFill>
                <a:latin typeface="Arial" charset="0"/>
                <a:cs typeface="Arial" charset="0"/>
              </a:rPr>
              <a:t>С.  Мала енциклопедія українського </a:t>
            </a:r>
            <a:r>
              <a:rPr lang="uk-UA" sz="2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народознавства. – Львів</a:t>
            </a:r>
            <a:r>
              <a:rPr lang="uk-UA" sz="2800" dirty="0">
                <a:solidFill>
                  <a:schemeClr val="tx1"/>
                </a:solidFill>
                <a:latin typeface="Arial" charset="0"/>
                <a:cs typeface="Arial" charset="0"/>
              </a:rPr>
              <a:t>, 2007</a:t>
            </a:r>
            <a:r>
              <a:rPr lang="uk-UA" sz="2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.</a:t>
            </a:r>
          </a:p>
          <a:p>
            <a:r>
              <a:rPr lang="uk-UA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3</a:t>
            </a:r>
            <a:r>
              <a:rPr lang="en-US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.    </a:t>
            </a:r>
            <a:r>
              <a:rPr lang="uk-UA" sz="2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СИВАК </a:t>
            </a:r>
            <a:r>
              <a:rPr lang="uk-UA" sz="2800" dirty="0">
                <a:solidFill>
                  <a:schemeClr val="tx1"/>
                </a:solidFill>
                <a:latin typeface="Arial" charset="0"/>
                <a:cs typeface="Arial" charset="0"/>
              </a:rPr>
              <a:t>В. Інтер’єр поліського житла // Полісся України. – Львів, 1996</a:t>
            </a:r>
            <a:r>
              <a:rPr lang="uk-UA" sz="2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.</a:t>
            </a:r>
            <a:endParaRPr lang="uk-UA" sz="28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r>
              <a:rPr lang="uk-UA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4.</a:t>
            </a:r>
            <a:r>
              <a:rPr lang="en-US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   </a:t>
            </a:r>
            <a:r>
              <a:rPr lang="en-US" sz="2800" dirty="0" smtClean="0">
                <a:solidFill>
                  <a:schemeClr val="tx1"/>
                </a:solidFill>
                <a:latin typeface="Arial" charset="0"/>
                <a:cs typeface="Arial" charset="0"/>
                <a:hlinkClick r:id="rId4"/>
              </a:rPr>
              <a:t>https</a:t>
            </a:r>
            <a:r>
              <a:rPr lang="en-US" sz="2800" dirty="0">
                <a:solidFill>
                  <a:schemeClr val="tx1"/>
                </a:solidFill>
                <a:latin typeface="Arial" charset="0"/>
                <a:cs typeface="Arial" charset="0"/>
                <a:hlinkClick r:id="rId4"/>
              </a:rPr>
              <a:t>://boryslavrada.gov.ua/wp-content/uploads/2021/03</a:t>
            </a:r>
            <a:r>
              <a:rPr lang="en-US" sz="2800" dirty="0" smtClean="0">
                <a:solidFill>
                  <a:schemeClr val="tx1"/>
                </a:solidFill>
                <a:latin typeface="Arial" charset="0"/>
                <a:cs typeface="Arial" charset="0"/>
                <a:hlinkClick r:id="rId4"/>
              </a:rPr>
              <a:t>/</a:t>
            </a:r>
            <a:endParaRPr lang="uk-UA" sz="2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r>
              <a:rPr lang="uk-UA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5.    </a:t>
            </a:r>
            <a:r>
              <a:rPr lang="en-US" sz="2800" dirty="0" smtClean="0">
                <a:solidFill>
                  <a:schemeClr val="tx1"/>
                </a:solidFill>
                <a:latin typeface="Arial" charset="0"/>
                <a:cs typeface="Arial" charset="0"/>
                <a:hlinkClick r:id="rId5" action="ppaction://hlinkfile"/>
              </a:rPr>
              <a:t>https</a:t>
            </a:r>
            <a:r>
              <a:rPr lang="en-US" sz="2800" dirty="0">
                <a:solidFill>
                  <a:schemeClr val="tx1"/>
                </a:solidFill>
                <a:latin typeface="Arial" charset="0"/>
                <a:cs typeface="Arial" charset="0"/>
                <a:hlinkClick r:id="rId5" action="ppaction://hlinkfile"/>
              </a:rPr>
              <a:t>://ukrpatent.org/i_upload/file/gasova-lampa-zeh-092017.pdf</a:t>
            </a:r>
            <a:r>
              <a:rPr lang="uk-UA" sz="2800" dirty="0" smtClean="0">
                <a:solidFill>
                  <a:schemeClr val="tx1"/>
                </a:solidFill>
                <a:latin typeface="Arial" charset="0"/>
                <a:cs typeface="Arial" charset="0"/>
                <a:hlinkClick r:id="rId5" action="ppaction://hlinkfile"/>
              </a:rPr>
              <a:t> </a:t>
            </a:r>
            <a:endParaRPr lang="uk-UA" sz="2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slow" advTm="3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1685925"/>
            <a:ext cx="12192000" cy="304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9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ДЯКУЮ ЗА УВАГУ !</a:t>
            </a:r>
          </a:p>
        </p:txBody>
      </p:sp>
    </p:spTree>
  </p:cSld>
  <p:clrMapOvr>
    <a:masterClrMapping/>
  </p:clrMapOvr>
  <p:transition spd="slow" advTm="3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587</TotalTime>
  <Words>948</Words>
  <Application>Microsoft Office PowerPoint</Application>
  <PresentationFormat>Широкий екран</PresentationFormat>
  <Paragraphs>55</Paragraphs>
  <Slides>14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RePack by Diakov</dc:creator>
  <cp:lastModifiedBy>RePack by Diakov</cp:lastModifiedBy>
  <cp:revision>42</cp:revision>
  <dcterms:created xsi:type="dcterms:W3CDTF">2023-03-27T12:42:05Z</dcterms:created>
  <dcterms:modified xsi:type="dcterms:W3CDTF">2023-03-29T18:40:27Z</dcterms:modified>
</cp:coreProperties>
</file>