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7" r:id="rId3"/>
    <p:sldId id="260" r:id="rId4"/>
    <p:sldId id="262" r:id="rId5"/>
    <p:sldId id="259" r:id="rId6"/>
    <p:sldId id="264" r:id="rId7"/>
    <p:sldId id="267" r:id="rId8"/>
    <p:sldId id="258" r:id="rId9"/>
    <p:sldId id="268" r:id="rId10"/>
    <p:sldId id="269" r:id="rId11"/>
    <p:sldId id="263" r:id="rId12"/>
    <p:sldId id="271" r:id="rId13"/>
    <p:sldId id="272" r:id="rId14"/>
    <p:sldId id="266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err="1"/>
              <a:t>Основні</a:t>
            </a:r>
            <a:r>
              <a:rPr lang="ru-RU" dirty="0"/>
              <a:t> причини </a:t>
            </a:r>
            <a:r>
              <a:rPr lang="ru-RU" dirty="0" err="1"/>
              <a:t>загибелі</a:t>
            </a:r>
            <a:r>
              <a:rPr lang="ru-RU" dirty="0"/>
              <a:t> </a:t>
            </a:r>
            <a:r>
              <a:rPr lang="ru-RU" dirty="0" err="1"/>
              <a:t>бджолосімей</a:t>
            </a:r>
            <a:endParaRPr lang="ru-RU" dirty="0"/>
          </a:p>
        </c:rich>
      </c:tx>
      <c:layout>
        <c:manualLayout>
          <c:xMode val="edge"/>
          <c:yMode val="edge"/>
          <c:x val="0.27800103996434405"/>
          <c:y val="2.806033280880396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F6-44DD-8CF9-561BA4C3E4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F6-44DD-8CF9-561BA4C3E41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F6-44DD-8CF9-561BA4C3E41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F6-44DD-8CF9-561BA4C3E414}"/>
              </c:ext>
            </c:extLst>
          </c:dPt>
          <c:cat>
            <c:strRef>
              <c:f>Лист1!$A$2:$A$5</c:f>
              <c:strCache>
                <c:ptCount val="4"/>
                <c:pt idx="0">
                  <c:v>інфекції </c:v>
                </c:pt>
                <c:pt idx="1">
                  <c:v>наявність кліщів</c:v>
                </c:pt>
                <c:pt idx="2">
                  <c:v>переохолодження</c:v>
                </c:pt>
                <c:pt idx="3">
                  <c:v>вплив пестицидів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4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BB-45E2-A722-E40997DA62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CA1C37A2-1F88-4E25-BCEA-59C3705F47E6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E536A8F-4A4C-46FE-B20B-256567A615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7056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37A2-1F88-4E25-BCEA-59C3705F47E6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6A8F-4A4C-46FE-B20B-256567A615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42668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37A2-1F88-4E25-BCEA-59C3705F47E6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6A8F-4A4C-46FE-B20B-256567A615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81824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37A2-1F88-4E25-BCEA-59C3705F47E6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6A8F-4A4C-46FE-B20B-256567A615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37536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37A2-1F88-4E25-BCEA-59C3705F47E6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6A8F-4A4C-46FE-B20B-256567A615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79243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37A2-1F88-4E25-BCEA-59C3705F47E6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6A8F-4A4C-46FE-B20B-256567A615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34075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A1C37A2-1F88-4E25-BCEA-59C3705F47E6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E536A8F-4A4C-46FE-B20B-256567A6152A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15929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CA1C37A2-1F88-4E25-BCEA-59C3705F47E6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FE536A8F-4A4C-46FE-B20B-256567A615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4709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37A2-1F88-4E25-BCEA-59C3705F47E6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6A8F-4A4C-46FE-B20B-256567A615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98925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37A2-1F88-4E25-BCEA-59C3705F47E6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6A8F-4A4C-46FE-B20B-256567A615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56285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37A2-1F88-4E25-BCEA-59C3705F47E6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6A8F-4A4C-46FE-B20B-256567A615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62248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CA1C37A2-1F88-4E25-BCEA-59C3705F47E6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E536A8F-4A4C-46FE-B20B-256567A615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29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asika.pp.ua/about-apiary/the-enemies-of-bees/item/421-the-varroa-mite.html" TargetMode="External"/><Relationship Id="rId7" Type="http://schemas.openxmlformats.org/officeDocument/2006/relationships/hyperlink" Target="http://epl.org.ua/environment/pestytsydy-velyka-shkoda-mala-koryst/" TargetMode="External"/><Relationship Id="rId2" Type="http://schemas.openxmlformats.org/officeDocument/2006/relationships/hyperlink" Target="https://agrostory.com/ua/info-centre/knowledge-lab/bdzholyari-y-khliborobi-spivpratsya-chi-viyn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eeds.org.ua/osnovni-zapilyuvachi-silgospkultur-diki-bdzholi/" TargetMode="External"/><Relationship Id="rId5" Type="http://schemas.openxmlformats.org/officeDocument/2006/relationships/hyperlink" Target="http://poradu24.com/gospodarstvo/vidi-bdzhil-medonosna-bdzhola-i-rodichi.html" TargetMode="External"/><Relationship Id="rId4" Type="http://schemas.openxmlformats.org/officeDocument/2006/relationships/hyperlink" Target="https://dspace.uzhnu.edu.ua/jspui/bitstream/lib/1034/3/&#1055;&#1045;&#1056;&#1045;&#1058;&#1048;&#1053;&#1063;&#1040;&#1057;&#1058;&#1054;&#1050;&#1056;&#1048;&#1051;&#1030;%20%28HYMENOPTERA%29%20&#1071;&#1050;%20&#1053;&#1045;&#1042;&#1030;&#1044;'&#1028;&#1052;&#1053;&#1040;%20&#1057;&#1050;&#1051;&#1040;&#1044;&#1054;&#1042;&#1040;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73494-70E4-46FC-9921-8C323544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4" y="1125414"/>
            <a:ext cx="11832791" cy="9630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Моніторинг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чисельності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бджоли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медоносної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території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Маківської ОТГ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21491F-5197-484E-933C-304556BC6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386480">
            <a:off x="5434564" y="2441508"/>
            <a:ext cx="6471975" cy="3154321"/>
          </a:xfrm>
          <a:prstGeom prst="cloudCallout">
            <a:avLst>
              <a:gd name="adj1" fmla="val -46101"/>
              <a:gd name="adj2" fmla="val 64232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109728" indent="0" algn="ctr">
              <a:lnSpc>
                <a:spcPct val="110000"/>
              </a:lnSpc>
              <a:buNone/>
            </a:pPr>
            <a:r>
              <a:rPr lang="ru-RU" sz="1900" b="1" dirty="0"/>
              <a:t>МЕЛЬНИК Анна </a:t>
            </a:r>
            <a:r>
              <a:rPr lang="ru-RU" sz="1900" b="1" dirty="0" err="1"/>
              <a:t>Олександрівна</a:t>
            </a:r>
            <a:r>
              <a:rPr lang="ru-RU" sz="1900" b="1" dirty="0"/>
              <a:t>,                                                                     </a:t>
            </a:r>
            <a:r>
              <a:rPr lang="ru-RU" sz="1900" b="1" dirty="0" err="1"/>
              <a:t>здобувачка</a:t>
            </a:r>
            <a:r>
              <a:rPr lang="ru-RU" sz="1900" b="1" dirty="0"/>
              <a:t> </a:t>
            </a:r>
            <a:r>
              <a:rPr lang="ru-RU" sz="1900" b="1" dirty="0" err="1"/>
              <a:t>освіти</a:t>
            </a:r>
            <a:r>
              <a:rPr lang="ru-RU" sz="1900" b="1" dirty="0"/>
              <a:t> 8 </a:t>
            </a:r>
            <a:r>
              <a:rPr lang="ru-RU" sz="1900" b="1" dirty="0" err="1"/>
              <a:t>класу</a:t>
            </a:r>
            <a:r>
              <a:rPr lang="ru-RU" sz="1900" b="1" dirty="0"/>
              <a:t>                                                                   Слобідкорахнівської </a:t>
            </a:r>
            <a:r>
              <a:rPr lang="ru-RU" sz="1900" b="1" dirty="0" err="1"/>
              <a:t>гімназії</a:t>
            </a:r>
            <a:endParaRPr lang="ru-RU" sz="1900" b="1" dirty="0"/>
          </a:p>
          <a:p>
            <a:pPr marL="109728" indent="0" algn="ctr">
              <a:lnSpc>
                <a:spcPct val="110000"/>
              </a:lnSpc>
              <a:buNone/>
            </a:pPr>
            <a:r>
              <a:rPr lang="ru-RU" sz="1900" b="1" dirty="0"/>
              <a:t>Маківської ОТГ</a:t>
            </a:r>
          </a:p>
          <a:p>
            <a:pPr marL="109728" indent="0" algn="ctr">
              <a:lnSpc>
                <a:spcPct val="110000"/>
              </a:lnSpc>
              <a:buNone/>
            </a:pPr>
            <a:r>
              <a:rPr lang="ru-RU" sz="1900" b="1" dirty="0" err="1"/>
              <a:t>Кам'янець</a:t>
            </a:r>
            <a:r>
              <a:rPr lang="ru-RU" sz="1900" b="1" dirty="0"/>
              <a:t> – </a:t>
            </a:r>
            <a:r>
              <a:rPr lang="ru-RU" sz="1900" b="1" dirty="0" err="1"/>
              <a:t>Подільського</a:t>
            </a:r>
            <a:r>
              <a:rPr lang="ru-RU" sz="1900" b="1" dirty="0"/>
              <a:t> району</a:t>
            </a:r>
          </a:p>
          <a:p>
            <a:pPr marL="109728" indent="0" algn="ctr">
              <a:lnSpc>
                <a:spcPct val="110000"/>
              </a:lnSpc>
              <a:buNone/>
            </a:pPr>
            <a:r>
              <a:rPr lang="ru-RU" sz="1900" b="1" dirty="0" err="1"/>
              <a:t>Хмельницької</a:t>
            </a:r>
            <a:r>
              <a:rPr lang="ru-RU" sz="1900" b="1" dirty="0"/>
              <a:t> </a:t>
            </a:r>
            <a:r>
              <a:rPr lang="ru-RU" sz="1900" b="1" dirty="0" err="1"/>
              <a:t>області</a:t>
            </a:r>
            <a:r>
              <a:rPr lang="ru-RU" sz="1900" b="1" dirty="0"/>
              <a:t> </a:t>
            </a:r>
          </a:p>
          <a:p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EC284CD-5326-4A99-B266-0718CF858F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9237"/>
          <a:stretch/>
        </p:blipFill>
        <p:spPr>
          <a:xfrm>
            <a:off x="317449" y="2237549"/>
            <a:ext cx="4770365" cy="4429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4" descr="Swarm - Ministration">
            <a:extLst>
              <a:ext uri="{FF2B5EF4-FFF2-40B4-BE49-F238E27FC236}">
                <a16:creationId xmlns:a16="http://schemas.microsoft.com/office/drawing/2014/main" id="{56464343-41F4-4ED8-B86E-5C763E526E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7225"/>
            <a:ext cx="1301261" cy="1104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08103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95175810-ADA3-480B-A0EF-ACE166F37F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750277"/>
            <a:ext cx="11207262" cy="2907323"/>
          </a:xfrm>
        </p:spPr>
        <p:txBody>
          <a:bodyPr>
            <a:normAutofit fontScale="25000" lnSpcReduction="20000"/>
          </a:bodyPr>
          <a:lstStyle/>
          <a:p>
            <a:pPr marL="109728" indent="0" algn="just">
              <a:lnSpc>
                <a:spcPct val="170000"/>
              </a:lnSpc>
              <a:buNone/>
            </a:pPr>
            <a:r>
              <a:rPr lang="uk-UA" sz="7200" b="1" i="1" dirty="0"/>
              <a:t>Особливо небезпечним є отруєння пестицидами, </a:t>
            </a:r>
            <a:r>
              <a:rPr lang="uk-UA" sz="7200" dirty="0"/>
              <a:t>їх використовують як при обробці культурних рослин на полях, так і у садах та ягідниках. Щоб запобігти цьому аграрії повідомляють про обробку завчасно, чим зменшують смертність бджоли медоносної. Більшість препаратів є небезпечними для бджолиних (Див. наступний слайд). Після оголошення бджолярі намагають убезпечити бджіл від потрапляння їх на поля. А ось про диких бджіл ми цього не можемо сказати. Тому ті дикі бджоли, що потрапляють в цей час на поля, або знаходяться поруч гинуть. А саме дикі бджоли є основними запилювачами сільськогосподарських  рослин.</a:t>
            </a:r>
          </a:p>
          <a:p>
            <a:pPr marL="109728" indent="0" algn="just">
              <a:lnSpc>
                <a:spcPct val="150000"/>
              </a:lnSpc>
              <a:buNone/>
            </a:pPr>
            <a:endParaRPr lang="uk-UA" sz="7200" dirty="0"/>
          </a:p>
          <a:p>
            <a:pPr marL="109728" indent="0" algn="just">
              <a:lnSpc>
                <a:spcPct val="150000"/>
              </a:lnSpc>
              <a:buNone/>
            </a:pPr>
            <a:endParaRPr lang="uk-UA" sz="2000" dirty="0"/>
          </a:p>
          <a:p>
            <a:pPr marL="109728" indent="0" algn="just">
              <a:lnSpc>
                <a:spcPct val="150000"/>
              </a:lnSpc>
              <a:buNone/>
            </a:pPr>
            <a:r>
              <a:rPr lang="uk-UA" sz="2000" dirty="0"/>
              <a:t>	 </a:t>
            </a:r>
            <a:endParaRPr lang="ru-RU" sz="20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F8CB07-C40C-4B07-A97D-CABBF51C2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5138" y="3995345"/>
            <a:ext cx="6998677" cy="2780044"/>
          </a:xfrm>
        </p:spPr>
        <p:txBody>
          <a:bodyPr>
            <a:normAutofit fontScale="25000" lnSpcReduction="20000"/>
          </a:bodyPr>
          <a:lstStyle/>
          <a:p>
            <a:pPr marL="109728" indent="0" algn="just">
              <a:lnSpc>
                <a:spcPct val="170000"/>
              </a:lnSpc>
              <a:buNone/>
            </a:pPr>
            <a:r>
              <a:rPr lang="ru-RU" sz="8000" dirty="0" err="1"/>
              <a:t>Наймасовіша</a:t>
            </a:r>
            <a:r>
              <a:rPr lang="ru-RU" sz="8000" dirty="0"/>
              <a:t> загибель </a:t>
            </a:r>
            <a:r>
              <a:rPr lang="ru-RU" sz="8000" dirty="0" err="1"/>
              <a:t>бджоли</a:t>
            </a:r>
            <a:r>
              <a:rPr lang="ru-RU" sz="8000" dirty="0"/>
              <a:t> </a:t>
            </a:r>
            <a:r>
              <a:rPr lang="ru-RU" sz="8000" dirty="0" err="1"/>
              <a:t>медоносної</a:t>
            </a:r>
            <a:r>
              <a:rPr lang="ru-RU" sz="8000" dirty="0"/>
              <a:t> сталась весною – </a:t>
            </a:r>
            <a:r>
              <a:rPr lang="ru-RU" sz="8000" dirty="0" err="1"/>
              <a:t>літом</a:t>
            </a:r>
            <a:r>
              <a:rPr lang="ru-RU" sz="8000" dirty="0"/>
              <a:t> 2021 року. </a:t>
            </a:r>
            <a:r>
              <a:rPr lang="ru-RU" sz="8000" dirty="0" err="1"/>
              <a:t>Саме</a:t>
            </a:r>
            <a:r>
              <a:rPr lang="ru-RU" sz="8000" dirty="0"/>
              <a:t> </a:t>
            </a:r>
            <a:r>
              <a:rPr lang="ru-RU" sz="8000" dirty="0" err="1"/>
              <a:t>тоді</a:t>
            </a:r>
            <a:r>
              <a:rPr lang="ru-RU" sz="8000" dirty="0"/>
              <a:t> </a:t>
            </a:r>
            <a:r>
              <a:rPr lang="ru-RU" sz="8000" dirty="0" err="1"/>
              <a:t>аграрії</a:t>
            </a:r>
            <a:r>
              <a:rPr lang="ru-RU" sz="8000" dirty="0"/>
              <a:t> </a:t>
            </a:r>
            <a:r>
              <a:rPr lang="ru-RU" sz="8000" dirty="0" err="1"/>
              <a:t>завчасно</a:t>
            </a:r>
            <a:r>
              <a:rPr lang="ru-RU" sz="8000" dirty="0"/>
              <a:t> не </a:t>
            </a:r>
            <a:r>
              <a:rPr lang="ru-RU" sz="8000" dirty="0" err="1"/>
              <a:t>повідомили</a:t>
            </a:r>
            <a:r>
              <a:rPr lang="ru-RU" sz="8000" dirty="0"/>
              <a:t> </a:t>
            </a:r>
            <a:r>
              <a:rPr lang="ru-RU" sz="8000" dirty="0" err="1"/>
              <a:t>бджолярів</a:t>
            </a:r>
            <a:r>
              <a:rPr lang="ru-RU" sz="8000" dirty="0"/>
              <a:t> про </a:t>
            </a:r>
            <a:r>
              <a:rPr lang="ru-RU" sz="8000" dirty="0" err="1"/>
              <a:t>польові</a:t>
            </a:r>
            <a:r>
              <a:rPr lang="ru-RU" sz="8000" dirty="0"/>
              <a:t> </a:t>
            </a:r>
            <a:r>
              <a:rPr lang="ru-RU" sz="8000" dirty="0" err="1"/>
              <a:t>роботи</a:t>
            </a:r>
            <a:r>
              <a:rPr lang="ru-RU" sz="8000" dirty="0"/>
              <a:t>. </a:t>
            </a:r>
            <a:r>
              <a:rPr lang="ru-RU" sz="8000" dirty="0" err="1"/>
              <a:t>Пасічники</a:t>
            </a:r>
            <a:r>
              <a:rPr lang="ru-RU" sz="8000" dirty="0"/>
              <a:t>  с. </a:t>
            </a:r>
            <a:r>
              <a:rPr lang="ru-RU" sz="8000" dirty="0" err="1"/>
              <a:t>Слобідка</a:t>
            </a:r>
            <a:r>
              <a:rPr lang="ru-RU" sz="8000" dirty="0"/>
              <a:t> – </a:t>
            </a:r>
            <a:r>
              <a:rPr lang="ru-RU" sz="8000" dirty="0" err="1"/>
              <a:t>Рахнівська</a:t>
            </a:r>
            <a:r>
              <a:rPr lang="ru-RU" sz="8000" dirty="0"/>
              <a:t> </a:t>
            </a:r>
            <a:r>
              <a:rPr lang="ru-RU" sz="8000" dirty="0" err="1"/>
              <a:t>відзначили</a:t>
            </a:r>
            <a:r>
              <a:rPr lang="ru-RU" sz="8000" dirty="0"/>
              <a:t> загибель </a:t>
            </a:r>
            <a:r>
              <a:rPr lang="ru-RU" sz="8000" dirty="0" err="1"/>
              <a:t>цілих</a:t>
            </a:r>
            <a:r>
              <a:rPr lang="ru-RU" sz="8000" dirty="0"/>
              <a:t> </a:t>
            </a:r>
            <a:r>
              <a:rPr lang="ru-RU" sz="8000" dirty="0" err="1"/>
              <a:t>сімей</a:t>
            </a:r>
            <a:r>
              <a:rPr lang="ru-RU" sz="8000" dirty="0"/>
              <a:t>. 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109DD3-6A0A-42AF-9563-9B77792E1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124" y="3614894"/>
            <a:ext cx="3892061" cy="278004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247ED8-DB3C-4520-B3A6-DF6A4CCB3A4F}"/>
              </a:ext>
            </a:extLst>
          </p:cNvPr>
          <p:cNvSpPr/>
          <p:nvPr/>
        </p:nvSpPr>
        <p:spPr>
          <a:xfrm>
            <a:off x="7784125" y="6394938"/>
            <a:ext cx="3892060" cy="380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Фото з мережі Інтернету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65100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131E2-88E6-45E2-A921-5471F2BD4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644769"/>
            <a:ext cx="11922369" cy="339969"/>
          </a:xfrm>
        </p:spPr>
        <p:txBody>
          <a:bodyPr>
            <a:noAutofit/>
          </a:bodyPr>
          <a:lstStyle/>
          <a:p>
            <a:pPr algn="ctr"/>
            <a:r>
              <a:rPr lang="uk-UA" sz="2800" dirty="0" err="1">
                <a:solidFill>
                  <a:srgbClr val="C00000"/>
                </a:solidFill>
                <a:latin typeface="+mn-lt"/>
              </a:rPr>
              <a:t>Оприскування</a:t>
            </a:r>
            <a:r>
              <a:rPr lang="uk-UA" sz="2800" dirty="0">
                <a:solidFill>
                  <a:srgbClr val="C00000"/>
                </a:solidFill>
                <a:latin typeface="+mn-lt"/>
              </a:rPr>
              <a:t> полів у 2022 році на території Маківської громади</a:t>
            </a:r>
            <a:endParaRPr lang="ru-RU" sz="28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B311D31-21BB-4ED5-8E16-6D7C5FDB06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277395"/>
              </p:ext>
            </p:extLst>
          </p:nvPr>
        </p:nvGraphicFramePr>
        <p:xfrm>
          <a:off x="375138" y="1125418"/>
          <a:ext cx="11558953" cy="533732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289539">
                  <a:extLst>
                    <a:ext uri="{9D8B030D-6E8A-4147-A177-3AD203B41FA5}">
                      <a16:colId xmlns:a16="http://schemas.microsoft.com/office/drawing/2014/main" val="751762656"/>
                    </a:ext>
                  </a:extLst>
                </a:gridCol>
                <a:gridCol w="1113692">
                  <a:extLst>
                    <a:ext uri="{9D8B030D-6E8A-4147-A177-3AD203B41FA5}">
                      <a16:colId xmlns:a16="http://schemas.microsoft.com/office/drawing/2014/main" val="1204129423"/>
                    </a:ext>
                  </a:extLst>
                </a:gridCol>
                <a:gridCol w="2121877">
                  <a:extLst>
                    <a:ext uri="{9D8B030D-6E8A-4147-A177-3AD203B41FA5}">
                      <a16:colId xmlns:a16="http://schemas.microsoft.com/office/drawing/2014/main" val="1921608146"/>
                    </a:ext>
                  </a:extLst>
                </a:gridCol>
                <a:gridCol w="2836985">
                  <a:extLst>
                    <a:ext uri="{9D8B030D-6E8A-4147-A177-3AD203B41FA5}">
                      <a16:colId xmlns:a16="http://schemas.microsoft.com/office/drawing/2014/main" val="2515261662"/>
                    </a:ext>
                  </a:extLst>
                </a:gridCol>
                <a:gridCol w="2843127">
                  <a:extLst>
                    <a:ext uri="{9D8B030D-6E8A-4147-A177-3AD203B41FA5}">
                      <a16:colId xmlns:a16="http://schemas.microsoft.com/office/drawing/2014/main" val="1972691589"/>
                    </a:ext>
                  </a:extLst>
                </a:gridCol>
                <a:gridCol w="1353733">
                  <a:extLst>
                    <a:ext uri="{9D8B030D-6E8A-4147-A177-3AD203B41FA5}">
                      <a16:colId xmlns:a16="http://schemas.microsoft.com/office/drawing/2014/main" val="1799513314"/>
                    </a:ext>
                  </a:extLst>
                </a:gridCol>
              </a:tblGrid>
              <a:tr h="3325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Дата оприскування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Культура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Препарат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Діюча речовина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Підприємство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Примітка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extLst>
                  <a:ext uri="{0D108BD9-81ED-4DB2-BD59-A6C34878D82A}">
                    <a16:rowId xmlns:a16="http://schemas.microsoft.com/office/drawing/2014/main" val="340056358"/>
                  </a:ext>
                </a:extLst>
              </a:tr>
              <a:tr h="4452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       08 - 21.10.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Піренекс Супер, Герсотіл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Хлорпірифос, біфентрин, трибенурон-метил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ТОВ «Енселко Агро»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extLst>
                  <a:ext uri="{0D108BD9-81ED-4DB2-BD59-A6C34878D82A}">
                    <a16:rowId xmlns:a16="http://schemas.microsoft.com/office/drawing/2014/main" val="97820229"/>
                  </a:ext>
                </a:extLst>
              </a:tr>
              <a:tr h="557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31.08 – 01.09.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Соняшник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Невказано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Невказано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Фермерське господарство «С-Іванка»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Небезпечне для бджіл та джмелів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extLst>
                  <a:ext uri="{0D108BD9-81ED-4DB2-BD59-A6C34878D82A}">
                    <a16:rowId xmlns:a16="http://schemas.microsoft.com/office/drawing/2014/main" val="3961534471"/>
                  </a:ext>
                </a:extLst>
              </a:tr>
              <a:tr h="219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07 – 21.07.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Аверс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Калійна сіль гліфогату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ТОВ «Енселко Агро»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extLst>
                  <a:ext uri="{0D108BD9-81ED-4DB2-BD59-A6C34878D82A}">
                    <a16:rowId xmlns:a16="http://schemas.microsoft.com/office/drawing/2014/main" val="636161496"/>
                  </a:ext>
                </a:extLst>
              </a:tr>
              <a:tr h="219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12-22.06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Ветеран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Ацетаміприд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ТОВ «Енселко Агро»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extLst>
                  <a:ext uri="{0D108BD9-81ED-4DB2-BD59-A6C34878D82A}">
                    <a16:rowId xmlns:a16="http://schemas.microsoft.com/office/drawing/2014/main" val="2547587002"/>
                  </a:ext>
                </a:extLst>
              </a:tr>
              <a:tr h="8166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01-15.06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Ріпак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</a:rPr>
                        <a:t>Ютака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</a:rPr>
                        <a:t>Марвін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</a:rPr>
                        <a:t>Тіофанат</a:t>
                      </a:r>
                      <a:r>
                        <a:rPr lang="uk-UA" sz="1200" dirty="0">
                          <a:effectLst/>
                        </a:rPr>
                        <a:t>-метил, </a:t>
                      </a:r>
                      <a:r>
                        <a:rPr lang="uk-UA" sz="1200" dirty="0" err="1">
                          <a:effectLst/>
                        </a:rPr>
                        <a:t>Тебуконазол</a:t>
                      </a:r>
                      <a:r>
                        <a:rPr lang="uk-UA" sz="1200" dirty="0">
                          <a:effectLst/>
                        </a:rPr>
                        <a:t>, 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</a:rPr>
                        <a:t>Цифлуфенамід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ФГ «Любисток»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Небезпечне для бджіл та джмелів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extLst>
                  <a:ext uri="{0D108BD9-81ED-4DB2-BD59-A6C34878D82A}">
                    <a16:rowId xmlns:a16="http://schemas.microsoft.com/office/drawing/2014/main" val="592137935"/>
                  </a:ext>
                </a:extLst>
              </a:tr>
              <a:tr h="557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02 – 19.06.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Пшениця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Канонір Дуо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Фунгіцид 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ФГ «Любисток»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Небезпечне для бджіл та джмелів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extLst>
                  <a:ext uri="{0D108BD9-81ED-4DB2-BD59-A6C34878D82A}">
                    <a16:rowId xmlns:a16="http://schemas.microsoft.com/office/drawing/2014/main" val="2687466848"/>
                  </a:ext>
                </a:extLst>
              </a:tr>
              <a:tr h="557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01-15.06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Соняшник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Ореол – Максі, 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Фауст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Хізалофоп-п-етил, 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Альфа-циперметрин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ФГ «Любисток»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Небезпечне для бджіл та джмелів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extLst>
                  <a:ext uri="{0D108BD9-81ED-4DB2-BD59-A6C34878D82A}">
                    <a16:rowId xmlns:a16="http://schemas.microsoft.com/office/drawing/2014/main" val="3670727974"/>
                  </a:ext>
                </a:extLst>
              </a:tr>
              <a:tr h="219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30.05-10.06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Ветеран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Ацетаміприд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extLst>
                  <a:ext uri="{0D108BD9-81ED-4DB2-BD59-A6C34878D82A}">
                    <a16:rowId xmlns:a16="http://schemas.microsoft.com/office/drawing/2014/main" val="2509851604"/>
                  </a:ext>
                </a:extLst>
              </a:tr>
              <a:tr h="367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11.05-15.05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Ріпак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ВАМП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Ацетаміприд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ФГ «Любисток»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Небезпечне для бджіл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extLst>
                  <a:ext uri="{0D108BD9-81ED-4DB2-BD59-A6C34878D82A}">
                    <a16:rowId xmlns:a16="http://schemas.microsoft.com/office/drawing/2014/main" val="1380424573"/>
                  </a:ext>
                </a:extLst>
              </a:tr>
              <a:tr h="367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11.05- 15.05.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Пшениця 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Ячмінь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Зарниця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Фунгіцид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ФГ «Любисток»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Небезпечне для бджіл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extLst>
                  <a:ext uri="{0D108BD9-81ED-4DB2-BD59-A6C34878D82A}">
                    <a16:rowId xmlns:a16="http://schemas.microsoft.com/office/drawing/2014/main" val="3900771326"/>
                  </a:ext>
                </a:extLst>
              </a:tr>
              <a:tr h="5554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10 – 20.05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</a:rPr>
                        <a:t>Аканто</a:t>
                      </a:r>
                      <a:r>
                        <a:rPr lang="uk-UA" sz="1200" dirty="0">
                          <a:effectLst/>
                        </a:rPr>
                        <a:t> Плюс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</a:rPr>
                        <a:t>Біскайя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</a:rPr>
                        <a:t>Пікоксістробін</a:t>
                      </a:r>
                      <a:r>
                        <a:rPr lang="uk-UA" sz="1200" dirty="0">
                          <a:effectLst/>
                        </a:rPr>
                        <a:t>,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Ципроконазол</a:t>
                      </a:r>
                      <a:r>
                        <a:rPr lang="uk-UA" sz="1200" dirty="0">
                          <a:effectLst/>
                        </a:rPr>
                        <a:t>,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</a:rPr>
                        <a:t>тіаклоприд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ТОВ «Енселко Агро»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27" marR="29927" marT="0" marB="0"/>
                </a:tc>
                <a:extLst>
                  <a:ext uri="{0D108BD9-81ED-4DB2-BD59-A6C34878D82A}">
                    <a16:rowId xmlns:a16="http://schemas.microsoft.com/office/drawing/2014/main" val="116403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96365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E9988C3-8029-43FB-ABEA-A1FAE5E88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020" y="3917852"/>
            <a:ext cx="6906358" cy="2734407"/>
          </a:xfrm>
        </p:spPr>
        <p:txBody>
          <a:bodyPr>
            <a:normAutofit/>
          </a:bodyPr>
          <a:lstStyle/>
          <a:p>
            <a:pPr marL="109728" indent="0" algn="just">
              <a:lnSpc>
                <a:spcPct val="150000"/>
              </a:lnSpc>
              <a:buNone/>
            </a:pPr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садівники</a:t>
            </a:r>
            <a:r>
              <a:rPr lang="ru-RU" dirty="0"/>
              <a:t> </a:t>
            </a:r>
            <a:r>
              <a:rPr lang="ru-RU" dirty="0" err="1"/>
              <a:t>приватних</a:t>
            </a:r>
            <a:r>
              <a:rPr lang="ru-RU" dirty="0"/>
              <a:t> </a:t>
            </a:r>
            <a:r>
              <a:rPr lang="ru-RU" dirty="0" err="1"/>
              <a:t>садків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пестициди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завдають</a:t>
            </a:r>
            <a:r>
              <a:rPr lang="ru-RU" dirty="0"/>
              <a:t> шкоду </a:t>
            </a:r>
            <a:r>
              <a:rPr lang="ru-RU" dirty="0" err="1"/>
              <a:t>бджолам</a:t>
            </a:r>
            <a:r>
              <a:rPr lang="ru-RU" dirty="0"/>
              <a:t>. </a:t>
            </a:r>
            <a:r>
              <a:rPr lang="ru-RU" dirty="0" err="1"/>
              <a:t>Аналізуючи</a:t>
            </a:r>
            <a:r>
              <a:rPr lang="ru-RU" dirty="0"/>
              <a:t> </a:t>
            </a:r>
            <a:r>
              <a:rPr lang="ru-RU" dirty="0" err="1"/>
              <a:t>анкети</a:t>
            </a:r>
            <a:r>
              <a:rPr lang="ru-RU" dirty="0"/>
              <a:t>, ми </a:t>
            </a:r>
            <a:r>
              <a:rPr lang="ru-RU" dirty="0" err="1"/>
              <a:t>виявили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 </a:t>
            </a:r>
            <a:r>
              <a:rPr lang="ru-RU" dirty="0" err="1"/>
              <a:t>отруєння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обробки</a:t>
            </a:r>
            <a:r>
              <a:rPr lang="ru-RU" dirty="0"/>
              <a:t> </a:t>
            </a:r>
            <a:r>
              <a:rPr lang="ru-RU" dirty="0" err="1"/>
              <a:t>садків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цвітіння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2F56AA-A543-4E98-9C08-17C3C63F6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0020" y="808893"/>
            <a:ext cx="7098030" cy="2734407"/>
          </a:xfrm>
        </p:spPr>
        <p:txBody>
          <a:bodyPr>
            <a:normAutofit/>
          </a:bodyPr>
          <a:lstStyle/>
          <a:p>
            <a:pPr marL="109728" indent="0" algn="just">
              <a:lnSpc>
                <a:spcPct val="150000"/>
              </a:lnSpc>
              <a:buNone/>
            </a:pPr>
            <a:r>
              <a:rPr lang="uk-UA" b="1" i="1" dirty="0"/>
              <a:t>Аналізуючи дані таблиці робимо висновок, що більшість пестицидів є шкідливими для бджолиних. Медоносну бджолу захистить її власник.  Як же з дикими бджолами? ….. Вони гинуть. </a:t>
            </a:r>
            <a:endParaRPr lang="ru-RU" b="1" i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E1A1BB-602B-4D51-929A-59A50A12F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4" y="808893"/>
            <a:ext cx="4283026" cy="571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753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07088-06F8-45A8-B285-D7029D38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3224"/>
            <a:ext cx="10972800" cy="764115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Узагальнена таблиця кількості бджолосімей</a:t>
            </a:r>
            <a:endParaRPr lang="ru-RU" sz="32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A92F4B2-AF04-40AE-8BDB-BB90514FF7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1438876"/>
              </p:ext>
            </p:extLst>
          </p:nvPr>
        </p:nvGraphicFramePr>
        <p:xfrm>
          <a:off x="365760" y="1566153"/>
          <a:ext cx="11492257" cy="361447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974549">
                  <a:extLst>
                    <a:ext uri="{9D8B030D-6E8A-4147-A177-3AD203B41FA5}">
                      <a16:colId xmlns:a16="http://schemas.microsoft.com/office/drawing/2014/main" val="2142315179"/>
                    </a:ext>
                  </a:extLst>
                </a:gridCol>
                <a:gridCol w="1902564">
                  <a:extLst>
                    <a:ext uri="{9D8B030D-6E8A-4147-A177-3AD203B41FA5}">
                      <a16:colId xmlns:a16="http://schemas.microsoft.com/office/drawing/2014/main" val="2456652448"/>
                    </a:ext>
                  </a:extLst>
                </a:gridCol>
                <a:gridCol w="1903786">
                  <a:extLst>
                    <a:ext uri="{9D8B030D-6E8A-4147-A177-3AD203B41FA5}">
                      <a16:colId xmlns:a16="http://schemas.microsoft.com/office/drawing/2014/main" val="3700988506"/>
                    </a:ext>
                  </a:extLst>
                </a:gridCol>
                <a:gridCol w="1903786">
                  <a:extLst>
                    <a:ext uri="{9D8B030D-6E8A-4147-A177-3AD203B41FA5}">
                      <a16:colId xmlns:a16="http://schemas.microsoft.com/office/drawing/2014/main" val="156577335"/>
                    </a:ext>
                  </a:extLst>
                </a:gridCol>
                <a:gridCol w="1903786">
                  <a:extLst>
                    <a:ext uri="{9D8B030D-6E8A-4147-A177-3AD203B41FA5}">
                      <a16:colId xmlns:a16="http://schemas.microsoft.com/office/drawing/2014/main" val="1014733204"/>
                    </a:ext>
                  </a:extLst>
                </a:gridCol>
                <a:gridCol w="1903786">
                  <a:extLst>
                    <a:ext uri="{9D8B030D-6E8A-4147-A177-3AD203B41FA5}">
                      <a16:colId xmlns:a16="http://schemas.microsoft.com/office/drawing/2014/main" val="1930256694"/>
                    </a:ext>
                  </a:extLst>
                </a:gridCol>
              </a:tblGrid>
              <a:tr h="36312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Рік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Кількість сімей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569894"/>
                  </a:ext>
                </a:extLst>
              </a:tr>
              <a:tr h="363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Зима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Весна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Літо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Осінь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Зима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8929072"/>
                  </a:ext>
                </a:extLst>
              </a:tr>
              <a:tr h="6565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2023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709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705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3249132"/>
                  </a:ext>
                </a:extLst>
              </a:tr>
              <a:tr h="563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2022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721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717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713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710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710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1774852"/>
                  </a:ext>
                </a:extLst>
              </a:tr>
              <a:tr h="563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2021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736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734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722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722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481718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AF20EFC-2696-46BF-A166-FA6C85FB7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43095" y="-210891"/>
            <a:ext cx="19982445" cy="76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0751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545D2-1670-4CD0-BBD1-4401EFAE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8923"/>
            <a:ext cx="10972800" cy="668215"/>
          </a:xfrm>
        </p:spPr>
        <p:txBody>
          <a:bodyPr>
            <a:normAutofit/>
          </a:bodyPr>
          <a:lstStyle/>
          <a:p>
            <a:r>
              <a:rPr lang="uk-UA" sz="2800" dirty="0"/>
              <a:t>Висновок</a:t>
            </a:r>
            <a:endParaRPr lang="ru-RU" sz="2800" dirty="0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73D0B65-5892-483D-8E36-A5C165B5036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43936062"/>
              </p:ext>
            </p:extLst>
          </p:nvPr>
        </p:nvGraphicFramePr>
        <p:xfrm>
          <a:off x="8264769" y="2145323"/>
          <a:ext cx="3681046" cy="3083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2885E9-730C-450D-AE3F-94A33259E45C}"/>
              </a:ext>
            </a:extLst>
          </p:cNvPr>
          <p:cNvSpPr txBox="1"/>
          <p:nvPr/>
        </p:nvSpPr>
        <p:spPr>
          <a:xfrm>
            <a:off x="527539" y="1066799"/>
            <a:ext cx="8124092" cy="5576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/>
              <a:t>Масова загибель </a:t>
            </a:r>
            <a:r>
              <a:rPr lang="ru-RU" sz="2000" dirty="0" err="1"/>
              <a:t>бджіл</a:t>
            </a:r>
            <a:r>
              <a:rPr lang="ru-RU" sz="2000" dirty="0"/>
              <a:t> у </a:t>
            </a:r>
            <a:r>
              <a:rPr lang="ru-RU" sz="2000" dirty="0" err="1"/>
              <a:t>всьому</a:t>
            </a:r>
            <a:r>
              <a:rPr lang="ru-RU" sz="2000" dirty="0"/>
              <a:t> </a:t>
            </a:r>
            <a:r>
              <a:rPr lang="ru-RU" sz="2000" dirty="0" err="1"/>
              <a:t>світі</a:t>
            </a:r>
            <a:r>
              <a:rPr lang="ru-RU" sz="2000" dirty="0"/>
              <a:t> в </a:t>
            </a:r>
            <a:r>
              <a:rPr lang="ru-RU" sz="2000" dirty="0" err="1"/>
              <a:t>останні</a:t>
            </a:r>
            <a:r>
              <a:rPr lang="ru-RU" sz="2000" dirty="0"/>
              <a:t> роки </a:t>
            </a:r>
            <a:r>
              <a:rPr lang="ru-RU" sz="2000" dirty="0" err="1"/>
              <a:t>набуває</a:t>
            </a:r>
            <a:r>
              <a:rPr lang="ru-RU" sz="2000" dirty="0"/>
              <a:t> все </a:t>
            </a:r>
            <a:r>
              <a:rPr lang="ru-RU" sz="2000" dirty="0" err="1"/>
              <a:t>більших</a:t>
            </a:r>
            <a:r>
              <a:rPr lang="ru-RU" sz="2000" dirty="0"/>
              <a:t> </a:t>
            </a:r>
            <a:r>
              <a:rPr lang="ru-RU" sz="2000" dirty="0" err="1"/>
              <a:t>масштабів</a:t>
            </a:r>
            <a:r>
              <a:rPr lang="ru-RU" sz="2000" dirty="0"/>
              <a:t>, а </a:t>
            </a:r>
            <a:r>
              <a:rPr lang="ru-RU" sz="2000" dirty="0" err="1"/>
              <a:t>триваюча</a:t>
            </a:r>
            <a:r>
              <a:rPr lang="ru-RU" sz="2000" dirty="0"/>
              <a:t> </a:t>
            </a:r>
            <a:r>
              <a:rPr lang="ru-RU" sz="2000" dirty="0" err="1"/>
              <a:t>тенденція</a:t>
            </a:r>
            <a:r>
              <a:rPr lang="ru-RU" sz="2000" dirty="0"/>
              <a:t> </a:t>
            </a:r>
            <a:r>
              <a:rPr lang="ru-RU" sz="2000" dirty="0" err="1"/>
              <a:t>загрожує</a:t>
            </a:r>
            <a:r>
              <a:rPr lang="ru-RU" sz="2000" dirty="0"/>
              <a:t> </a:t>
            </a:r>
            <a:r>
              <a:rPr lang="ru-RU" sz="2000" dirty="0" err="1"/>
              <a:t>екологічною</a:t>
            </a:r>
            <a:r>
              <a:rPr lang="ru-RU" sz="2000" dirty="0"/>
              <a:t> катастрофою і </a:t>
            </a:r>
            <a:r>
              <a:rPr lang="ru-RU" sz="2000" dirty="0" err="1"/>
              <a:t>незворотними</a:t>
            </a:r>
            <a:r>
              <a:rPr lang="ru-RU" sz="2000" dirty="0"/>
              <a:t> </a:t>
            </a:r>
            <a:r>
              <a:rPr lang="ru-RU" sz="2000" dirty="0" err="1"/>
              <a:t>наслідками</a:t>
            </a:r>
            <a:r>
              <a:rPr lang="ru-RU" sz="2000" dirty="0"/>
              <a:t> для </a:t>
            </a:r>
            <a:r>
              <a:rPr lang="ru-RU" sz="2000" dirty="0" err="1"/>
              <a:t>біосфери</a:t>
            </a:r>
            <a:r>
              <a:rPr lang="ru-RU" sz="2000" dirty="0"/>
              <a:t>. Ми </a:t>
            </a:r>
            <a:r>
              <a:rPr lang="ru-RU" sz="2000" dirty="0" err="1"/>
              <a:t>намагались</a:t>
            </a:r>
            <a:r>
              <a:rPr lang="ru-RU" sz="2000" dirty="0"/>
              <a:t> </a:t>
            </a:r>
            <a:r>
              <a:rPr lang="ru-RU" sz="2000" dirty="0" err="1"/>
              <a:t>якнайточніше</a:t>
            </a:r>
            <a:r>
              <a:rPr lang="ru-RU" sz="2000" dirty="0"/>
              <a:t> </a:t>
            </a:r>
            <a:r>
              <a:rPr lang="ru-RU" sz="2000" dirty="0" err="1"/>
              <a:t>визначити</a:t>
            </a:r>
            <a:r>
              <a:rPr lang="ru-RU" sz="2000" dirty="0"/>
              <a:t> причини </a:t>
            </a:r>
            <a:r>
              <a:rPr lang="ru-RU" sz="2000" dirty="0" err="1"/>
              <a:t>загибелі</a:t>
            </a:r>
            <a:r>
              <a:rPr lang="ru-RU" sz="2000" dirty="0"/>
              <a:t> </a:t>
            </a:r>
            <a:r>
              <a:rPr lang="ru-RU" sz="2000" dirty="0" err="1"/>
              <a:t>бджоли</a:t>
            </a:r>
            <a:r>
              <a:rPr lang="ru-RU" sz="2000" dirty="0"/>
              <a:t> </a:t>
            </a:r>
            <a:r>
              <a:rPr lang="ru-RU" sz="2000" dirty="0" err="1"/>
              <a:t>медоносної</a:t>
            </a:r>
            <a:r>
              <a:rPr lang="ru-RU" sz="2000" dirty="0"/>
              <a:t> та провести </a:t>
            </a:r>
            <a:r>
              <a:rPr lang="ru-RU" sz="2000" dirty="0" err="1"/>
              <a:t>аналогію</a:t>
            </a:r>
            <a:r>
              <a:rPr lang="ru-RU" sz="2000" dirty="0"/>
              <a:t> з </a:t>
            </a:r>
            <a:r>
              <a:rPr lang="ru-RU" sz="2000" dirty="0" err="1"/>
              <a:t>загибеллю</a:t>
            </a:r>
            <a:r>
              <a:rPr lang="ru-RU" sz="2000" dirty="0"/>
              <a:t> диких </a:t>
            </a:r>
            <a:r>
              <a:rPr lang="ru-RU" sz="2000" dirty="0" err="1"/>
              <a:t>видів</a:t>
            </a:r>
            <a:r>
              <a:rPr lang="ru-RU" sz="2000" dirty="0"/>
              <a:t> </a:t>
            </a:r>
            <a:r>
              <a:rPr lang="ru-RU" sz="2000" dirty="0" err="1"/>
              <a:t>бджіл</a:t>
            </a:r>
            <a:r>
              <a:rPr lang="ru-RU" sz="2000" dirty="0"/>
              <a:t>. За </a:t>
            </a:r>
            <a:r>
              <a:rPr lang="ru-RU" sz="2000" dirty="0" err="1"/>
              <a:t>досліджений</a:t>
            </a:r>
            <a:r>
              <a:rPr lang="ru-RU" sz="2000" dirty="0"/>
              <a:t> </a:t>
            </a:r>
            <a:r>
              <a:rPr lang="ru-RU" sz="2000" dirty="0" err="1"/>
              <a:t>період</a:t>
            </a:r>
            <a:r>
              <a:rPr lang="ru-RU" sz="2000" dirty="0"/>
              <a:t> </a:t>
            </a:r>
            <a:r>
              <a:rPr lang="ru-RU" sz="2000" dirty="0" err="1"/>
              <a:t>втрачено</a:t>
            </a:r>
            <a:r>
              <a:rPr lang="ru-RU" sz="2000" dirty="0"/>
              <a:t> 31 </a:t>
            </a:r>
            <a:r>
              <a:rPr lang="ru-RU" sz="2000" dirty="0" err="1"/>
              <a:t>бджолосім'ю</a:t>
            </a:r>
            <a:r>
              <a:rPr lang="ru-RU" sz="2000" dirty="0"/>
              <a:t> . </a:t>
            </a:r>
            <a:r>
              <a:rPr lang="ru-RU" sz="2000" dirty="0" err="1"/>
              <a:t>Основними</a:t>
            </a:r>
            <a:r>
              <a:rPr lang="ru-RU" sz="2000" dirty="0"/>
              <a:t> причинами </a:t>
            </a:r>
            <a:r>
              <a:rPr lang="ru-RU" sz="2000" dirty="0" err="1"/>
              <a:t>втрати</a:t>
            </a:r>
            <a:r>
              <a:rPr lang="ru-RU" sz="2000" dirty="0"/>
              <a:t> </a:t>
            </a:r>
            <a:r>
              <a:rPr lang="ru-RU" sz="2000" dirty="0" err="1"/>
              <a:t>бджолосімей</a:t>
            </a:r>
            <a:r>
              <a:rPr lang="ru-RU" sz="2000" dirty="0"/>
              <a:t> є </a:t>
            </a:r>
            <a:r>
              <a:rPr lang="ru-RU" sz="2000" dirty="0" err="1"/>
              <a:t>інфекції</a:t>
            </a:r>
            <a:r>
              <a:rPr lang="ru-RU" sz="2000" dirty="0"/>
              <a:t> (5), </a:t>
            </a:r>
            <a:r>
              <a:rPr lang="ru-RU" sz="2000" dirty="0" err="1"/>
              <a:t>наявність</a:t>
            </a:r>
            <a:r>
              <a:rPr lang="ru-RU" sz="2000" dirty="0"/>
              <a:t> </a:t>
            </a:r>
            <a:r>
              <a:rPr lang="ru-RU" sz="2000" dirty="0" err="1"/>
              <a:t>кліщів</a:t>
            </a:r>
            <a:r>
              <a:rPr lang="ru-RU" sz="2000" dirty="0"/>
              <a:t> (4), </a:t>
            </a:r>
            <a:r>
              <a:rPr lang="ru-RU" sz="2000" dirty="0" err="1"/>
              <a:t>переохолодження</a:t>
            </a:r>
            <a:r>
              <a:rPr lang="ru-RU" sz="2000" dirty="0"/>
              <a:t> (4), </a:t>
            </a:r>
            <a:r>
              <a:rPr lang="ru-RU" sz="2000" dirty="0" err="1"/>
              <a:t>пестициди</a:t>
            </a:r>
            <a:r>
              <a:rPr lang="ru-RU" sz="2000" dirty="0"/>
              <a:t> (18). Так як </a:t>
            </a:r>
            <a:r>
              <a:rPr lang="ru-RU" sz="2000" dirty="0" err="1"/>
              <a:t>бджола</a:t>
            </a:r>
            <a:r>
              <a:rPr lang="ru-RU" sz="2000" dirty="0"/>
              <a:t> медоносна </a:t>
            </a:r>
            <a:r>
              <a:rPr lang="ru-RU" sz="2000" dirty="0" err="1"/>
              <a:t>більш</a:t>
            </a:r>
            <a:r>
              <a:rPr lang="ru-RU" sz="2000" dirty="0"/>
              <a:t> </a:t>
            </a:r>
            <a:r>
              <a:rPr lang="ru-RU" sz="2000" dirty="0" err="1"/>
              <a:t>захищена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чинників</a:t>
            </a:r>
            <a:r>
              <a:rPr lang="ru-RU" sz="2000" dirty="0"/>
              <a:t> </a:t>
            </a:r>
            <a:r>
              <a:rPr lang="ru-RU" sz="2000" dirty="0" err="1"/>
              <a:t>зовнішнього</a:t>
            </a:r>
            <a:r>
              <a:rPr lang="ru-RU" sz="2000" dirty="0"/>
              <a:t> </a:t>
            </a:r>
            <a:r>
              <a:rPr lang="ru-RU" sz="2000" dirty="0" err="1"/>
              <a:t>середовища</a:t>
            </a:r>
            <a:r>
              <a:rPr lang="ru-RU" sz="2000" dirty="0"/>
              <a:t> (особливо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дії</a:t>
            </a:r>
            <a:r>
              <a:rPr lang="ru-RU" sz="2000" dirty="0"/>
              <a:t> </a:t>
            </a:r>
            <a:r>
              <a:rPr lang="ru-RU" sz="2000" dirty="0" err="1"/>
              <a:t>пестицидів</a:t>
            </a:r>
            <a:r>
              <a:rPr lang="ru-RU" sz="2000" dirty="0"/>
              <a:t>), </a:t>
            </a:r>
            <a:r>
              <a:rPr lang="ru-RU" sz="2000" dirty="0" err="1"/>
              <a:t>ніж</a:t>
            </a:r>
            <a:r>
              <a:rPr lang="ru-RU" sz="2000" dirty="0"/>
              <a:t> </a:t>
            </a:r>
            <a:r>
              <a:rPr lang="ru-RU" sz="2000" dirty="0" err="1"/>
              <a:t>дикі</a:t>
            </a:r>
            <a:r>
              <a:rPr lang="ru-RU" sz="2000" dirty="0"/>
              <a:t> </a:t>
            </a:r>
            <a:r>
              <a:rPr lang="ru-RU" sz="2000" dirty="0" err="1"/>
              <a:t>бджоли</a:t>
            </a:r>
            <a:r>
              <a:rPr lang="ru-RU" sz="2000" dirty="0"/>
              <a:t> , то ми ПРОТИ </a:t>
            </a:r>
            <a:r>
              <a:rPr lang="ru-RU" sz="2000" dirty="0" err="1"/>
              <a:t>використання</a:t>
            </a:r>
            <a:r>
              <a:rPr lang="ru-RU" sz="2000" dirty="0"/>
              <a:t> </a:t>
            </a:r>
            <a:r>
              <a:rPr lang="ru-RU" sz="2000" dirty="0" err="1"/>
              <a:t>пестицидів</a:t>
            </a:r>
            <a:r>
              <a:rPr lang="ru-RU" sz="2000" dirty="0"/>
              <a:t>, </a:t>
            </a:r>
            <a:r>
              <a:rPr lang="ru-RU" sz="2000" dirty="0" err="1"/>
              <a:t>адже</a:t>
            </a:r>
            <a:r>
              <a:rPr lang="ru-RU" sz="2000" dirty="0"/>
              <a:t>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приведе</a:t>
            </a:r>
            <a:r>
              <a:rPr lang="ru-RU" sz="2000" dirty="0"/>
              <a:t> до </a:t>
            </a:r>
            <a:r>
              <a:rPr lang="ru-RU" sz="2000" dirty="0" err="1"/>
              <a:t>загибелі</a:t>
            </a:r>
            <a:r>
              <a:rPr lang="ru-RU" sz="2000" dirty="0"/>
              <a:t> </a:t>
            </a:r>
            <a:r>
              <a:rPr lang="ru-RU" sz="2000" dirty="0" err="1"/>
              <a:t>великої</a:t>
            </a:r>
            <a:r>
              <a:rPr lang="ru-RU" sz="2000" dirty="0"/>
              <a:t> </a:t>
            </a:r>
            <a:r>
              <a:rPr lang="ru-RU" sz="2000" dirty="0" err="1"/>
              <a:t>кількості</a:t>
            </a:r>
            <a:r>
              <a:rPr lang="ru-RU" sz="2000" dirty="0"/>
              <a:t> диких </a:t>
            </a:r>
            <a:r>
              <a:rPr lang="ru-RU" sz="2000" dirty="0" err="1"/>
              <a:t>бджіл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945790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433EF-67C3-474A-A622-9912B1F1F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432"/>
            <a:ext cx="10972800" cy="961292"/>
          </a:xfrm>
        </p:spPr>
        <p:txBody>
          <a:bodyPr/>
          <a:lstStyle/>
          <a:p>
            <a:r>
              <a:rPr lang="uk-UA" dirty="0"/>
              <a:t>Використанні джерела: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216FC8-99B8-43DA-B8FA-AF76F7868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5724"/>
            <a:ext cx="10972800" cy="5038812"/>
          </a:xfrm>
        </p:spPr>
        <p:txBody>
          <a:bodyPr>
            <a:normAutofit/>
          </a:bodyPr>
          <a:lstStyle/>
          <a:p>
            <a:r>
              <a:rPr lang="uk-UA" sz="2200" u="sng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https://agrostory.com/ua/info-centre/knowledge-lab/bdzholyari-y-khliborobi-spivpratsya-chi-viyna/</a:t>
            </a:r>
            <a:r>
              <a:rPr lang="uk-UA" sz="2200" u="sng" dirty="0">
                <a:solidFill>
                  <a:schemeClr val="tx2"/>
                </a:solidFill>
              </a:rPr>
              <a:t> </a:t>
            </a:r>
            <a:endParaRPr lang="ru-RU" sz="2200" dirty="0">
              <a:solidFill>
                <a:schemeClr val="tx2"/>
              </a:solidFill>
            </a:endParaRPr>
          </a:p>
          <a:p>
            <a:r>
              <a:rPr lang="uk-UA" sz="2200" u="sng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https://pasika.pp.ua/about-apiary/the-enemies-of-bees/item/421-the-varroa-mite.html</a:t>
            </a:r>
            <a:endParaRPr lang="ru-RU" sz="2200" dirty="0">
              <a:solidFill>
                <a:schemeClr val="tx2"/>
              </a:solidFill>
            </a:endParaRPr>
          </a:p>
          <a:p>
            <a:r>
              <a:rPr lang="ru-RU" sz="2200" u="sng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https://dspace.uzhnu.edu.ua/jspui/bitstream/lib/1034/3/ПЕРЕТИНЧАСТОКРИЛІ%20%28HYMENOPTERA%29%20ЯК%20НЕВІД’ЄМНА%20СКЛАДОВА.pdf</a:t>
            </a:r>
            <a:endParaRPr lang="ru-RU" sz="2200" dirty="0">
              <a:solidFill>
                <a:schemeClr val="tx2"/>
              </a:solidFill>
            </a:endParaRPr>
          </a:p>
          <a:p>
            <a:r>
              <a:rPr lang="ru-RU" sz="2200" u="sng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http://poradu24.com/gospodarstvo/vidi-bdzhil-medonosna-bdzhola-i-rodichi.html</a:t>
            </a:r>
            <a:endParaRPr lang="ru-RU" sz="2200" dirty="0">
              <a:solidFill>
                <a:schemeClr val="tx2"/>
              </a:solidFill>
            </a:endParaRPr>
          </a:p>
          <a:p>
            <a:r>
              <a:rPr lang="ru-RU" sz="2200" u="sng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https://www.seeds.org.ua/osnovni-zapilyuvachi-silgospkultur-diki-bdzholi/</a:t>
            </a:r>
            <a:endParaRPr lang="ru-RU" sz="2200" dirty="0">
              <a:solidFill>
                <a:schemeClr val="tx2"/>
              </a:solidFill>
            </a:endParaRPr>
          </a:p>
          <a:p>
            <a:r>
              <a:rPr lang="ru-RU" sz="2200" u="sng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http://epl.org.ua/environment/pestytsydy-velyka-shkoda-mala-koryst/</a:t>
            </a:r>
            <a:r>
              <a:rPr lang="ru-RU" sz="2200" dirty="0">
                <a:solidFill>
                  <a:schemeClr val="tx2"/>
                </a:solidFill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27594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45338507-9816-4D41-8D78-42E1BC664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846" y="550985"/>
            <a:ext cx="5818554" cy="6224403"/>
          </a:xfrm>
        </p:spPr>
        <p:txBody>
          <a:bodyPr>
            <a:normAutofit/>
          </a:bodyPr>
          <a:lstStyle/>
          <a:p>
            <a:pPr marL="109728" indent="0" algn="just">
              <a:lnSpc>
                <a:spcPct val="150000"/>
              </a:lnSpc>
              <a:buNone/>
            </a:pPr>
            <a:r>
              <a:rPr lang="ru-RU" dirty="0"/>
              <a:t>У далекому  1984 </a:t>
            </a:r>
            <a:r>
              <a:rPr lang="ru-RU" dirty="0" err="1"/>
              <a:t>році</a:t>
            </a:r>
            <a:r>
              <a:rPr lang="ru-RU" dirty="0"/>
              <a:t> КИЇВНАУКФІЛЬМ </a:t>
            </a:r>
            <a:r>
              <a:rPr lang="ru-RU" dirty="0" err="1"/>
              <a:t>випустив</a:t>
            </a:r>
            <a:r>
              <a:rPr lang="ru-RU" dirty="0"/>
              <a:t> </a:t>
            </a:r>
            <a:r>
              <a:rPr lang="ru-RU" dirty="0" err="1"/>
              <a:t>мультфільм</a:t>
            </a:r>
            <a:r>
              <a:rPr lang="ru-RU" dirty="0"/>
              <a:t> «Про </a:t>
            </a:r>
            <a:r>
              <a:rPr lang="ru-RU" dirty="0" err="1"/>
              <a:t>всіх</a:t>
            </a:r>
            <a:r>
              <a:rPr lang="ru-RU" dirty="0"/>
              <a:t> на </a:t>
            </a:r>
            <a:r>
              <a:rPr lang="ru-RU" dirty="0" err="1"/>
              <a:t>світі</a:t>
            </a:r>
            <a:r>
              <a:rPr lang="ru-RU" dirty="0"/>
              <a:t>», </a:t>
            </a:r>
            <a:r>
              <a:rPr lang="ru-RU" dirty="0" err="1"/>
              <a:t>повчальна</a:t>
            </a:r>
            <a:r>
              <a:rPr lang="ru-RU" dirty="0"/>
              <a:t> </a:t>
            </a:r>
            <a:r>
              <a:rPr lang="ru-RU" dirty="0" err="1"/>
              <a:t>історія</a:t>
            </a:r>
            <a:r>
              <a:rPr lang="ru-RU" dirty="0"/>
              <a:t> про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організм</a:t>
            </a:r>
            <a:r>
              <a:rPr lang="ru-RU" dirty="0"/>
              <a:t> </a:t>
            </a:r>
            <a:r>
              <a:rPr lang="ru-RU" dirty="0" err="1"/>
              <a:t>потрібен</a:t>
            </a:r>
            <a:r>
              <a:rPr lang="ru-RU" dirty="0"/>
              <a:t> і </a:t>
            </a:r>
            <a:r>
              <a:rPr lang="ru-RU" dirty="0" err="1"/>
              <a:t>виконує</a:t>
            </a:r>
            <a:r>
              <a:rPr lang="ru-RU" dirty="0"/>
              <a:t> свою </a:t>
            </a:r>
            <a:r>
              <a:rPr lang="ru-RU" dirty="0" err="1"/>
              <a:t>особливу</a:t>
            </a:r>
            <a:r>
              <a:rPr lang="ru-RU" dirty="0"/>
              <a:t> роль у </a:t>
            </a:r>
            <a:r>
              <a:rPr lang="ru-RU" dirty="0" err="1"/>
              <a:t>світі</a:t>
            </a:r>
            <a:r>
              <a:rPr lang="ru-RU" dirty="0"/>
              <a:t>. </a:t>
            </a:r>
            <a:r>
              <a:rPr lang="ru-RU" i="1" dirty="0"/>
              <a:t>Пропали </a:t>
            </a:r>
            <a:r>
              <a:rPr lang="ru-RU" i="1" dirty="0" err="1"/>
              <a:t>кішки</a:t>
            </a:r>
            <a:r>
              <a:rPr lang="ru-RU" i="1" dirty="0"/>
              <a:t> → </a:t>
            </a:r>
            <a:r>
              <a:rPr lang="ru-RU" i="1" dirty="0" err="1"/>
              <a:t>розмножились</a:t>
            </a:r>
            <a:r>
              <a:rPr lang="ru-RU" i="1" dirty="0"/>
              <a:t> </a:t>
            </a:r>
            <a:r>
              <a:rPr lang="ru-RU" i="1" dirty="0" err="1"/>
              <a:t>миші</a:t>
            </a:r>
            <a:r>
              <a:rPr lang="ru-RU" i="1" dirty="0"/>
              <a:t> → </a:t>
            </a:r>
            <a:r>
              <a:rPr lang="ru-RU" i="1" dirty="0" err="1"/>
              <a:t>зникли</a:t>
            </a:r>
            <a:r>
              <a:rPr lang="ru-RU" i="1" dirty="0"/>
              <a:t>  </a:t>
            </a:r>
            <a:r>
              <a:rPr lang="ru-RU" i="1" dirty="0" err="1"/>
              <a:t>джмелі</a:t>
            </a:r>
            <a:r>
              <a:rPr lang="ru-RU" i="1" dirty="0"/>
              <a:t> → </a:t>
            </a:r>
            <a:r>
              <a:rPr lang="ru-RU" i="1" dirty="0" err="1"/>
              <a:t>конюшина</a:t>
            </a:r>
            <a:r>
              <a:rPr lang="ru-RU" i="1" dirty="0"/>
              <a:t> </a:t>
            </a:r>
            <a:r>
              <a:rPr lang="ru-RU" i="1" dirty="0" err="1"/>
              <a:t>залишилась</a:t>
            </a:r>
            <a:r>
              <a:rPr lang="ru-RU" i="1" dirty="0"/>
              <a:t> </a:t>
            </a:r>
            <a:r>
              <a:rPr lang="ru-RU" i="1" dirty="0" err="1"/>
              <a:t>незапиленою</a:t>
            </a:r>
            <a:r>
              <a:rPr lang="ru-RU" i="1" dirty="0"/>
              <a:t> → барашка  не </a:t>
            </a:r>
            <a:r>
              <a:rPr lang="ru-RU" i="1" dirty="0" err="1"/>
              <a:t>мав</a:t>
            </a:r>
            <a:r>
              <a:rPr lang="ru-RU" i="1" dirty="0"/>
              <a:t>,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i="1" dirty="0" err="1"/>
              <a:t>їсти</a:t>
            </a:r>
            <a:r>
              <a:rPr lang="ru-RU" i="1" dirty="0"/>
              <a:t>. </a:t>
            </a:r>
          </a:p>
          <a:p>
            <a:pPr marL="109728" indent="0" algn="just">
              <a:lnSpc>
                <a:spcPct val="150000"/>
              </a:lnSpc>
              <a:buNone/>
            </a:pPr>
            <a:endParaRPr lang="ru-RU" i="1" dirty="0"/>
          </a:p>
          <a:p>
            <a:pPr marL="109728" indent="0" algn="just">
              <a:lnSpc>
                <a:spcPct val="150000"/>
              </a:lnSpc>
              <a:buNone/>
            </a:pPr>
            <a:r>
              <a:rPr lang="ru-RU" dirty="0"/>
              <a:t>Героями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мультфільму</a:t>
            </a:r>
            <a:r>
              <a:rPr lang="ru-RU" dirty="0"/>
              <a:t> є  </a:t>
            </a:r>
            <a:r>
              <a:rPr lang="ru-RU" dirty="0" err="1"/>
              <a:t>джмелі</a:t>
            </a:r>
            <a:r>
              <a:rPr lang="ru-RU" dirty="0"/>
              <a:t>  (</a:t>
            </a:r>
            <a:r>
              <a:rPr lang="ru-RU" dirty="0" err="1"/>
              <a:t>Bombus</a:t>
            </a:r>
            <a:r>
              <a:rPr lang="ru-RU" dirty="0"/>
              <a:t>) – </a:t>
            </a:r>
            <a:r>
              <a:rPr lang="ru-RU" dirty="0" err="1"/>
              <a:t>рід</a:t>
            </a:r>
            <a:r>
              <a:rPr lang="ru-RU" dirty="0"/>
              <a:t> комах </a:t>
            </a:r>
            <a:r>
              <a:rPr lang="ru-RU" dirty="0" err="1"/>
              <a:t>родини</a:t>
            </a:r>
            <a:r>
              <a:rPr lang="ru-RU" dirty="0"/>
              <a:t> </a:t>
            </a:r>
            <a:r>
              <a:rPr lang="ru-RU" dirty="0" err="1"/>
              <a:t>Бджолиних</a:t>
            </a:r>
            <a:r>
              <a:rPr lang="ru-RU" dirty="0"/>
              <a:t>, </a:t>
            </a:r>
            <a:r>
              <a:rPr lang="ru-RU" dirty="0" err="1"/>
              <a:t>близький</a:t>
            </a:r>
            <a:r>
              <a:rPr lang="ru-RU" dirty="0"/>
              <a:t> родич </a:t>
            </a:r>
            <a:r>
              <a:rPr lang="ru-RU" dirty="0" err="1"/>
              <a:t>медоносним</a:t>
            </a:r>
            <a:r>
              <a:rPr lang="ru-RU" dirty="0"/>
              <a:t> </a:t>
            </a:r>
            <a:r>
              <a:rPr lang="ru-RU" dirty="0" err="1"/>
              <a:t>бджолам</a:t>
            </a:r>
            <a:r>
              <a:rPr lang="ru-RU" dirty="0"/>
              <a:t>.</a:t>
            </a:r>
          </a:p>
        </p:txBody>
      </p:sp>
      <p:pic>
        <p:nvPicPr>
          <p:cNvPr id="9" name="про всіх на світі">
            <a:hlinkClick r:id="" action="ppaction://media"/>
            <a:extLst>
              <a:ext uri="{FF2B5EF4-FFF2-40B4-BE49-F238E27FC236}">
                <a16:creationId xmlns:a16="http://schemas.microsoft.com/office/drawing/2014/main" id="{EBE7E8C4-99CB-42F9-B85A-F0CF3667F39E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366" b="12080"/>
          <a:stretch/>
        </p:blipFill>
        <p:spPr>
          <a:xfrm>
            <a:off x="6197600" y="1406769"/>
            <a:ext cx="5818554" cy="4396154"/>
          </a:xfrm>
        </p:spPr>
      </p:pic>
    </p:spTree>
    <p:extLst>
      <p:ext uri="{BB962C8B-B14F-4D97-AF65-F5344CB8AC3E}">
        <p14:creationId xmlns:p14="http://schemas.microsoft.com/office/powerpoint/2010/main" val="2130614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25D639A3-DF5B-47DE-BAC0-9F48C2B61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773723"/>
            <a:ext cx="11570677" cy="5800813"/>
          </a:xfrm>
        </p:spPr>
        <p:txBody>
          <a:bodyPr>
            <a:normAutofit lnSpcReduction="10000"/>
          </a:bodyPr>
          <a:lstStyle/>
          <a:p>
            <a:pPr marL="109728" indent="0" algn="just">
              <a:lnSpc>
                <a:spcPct val="150000"/>
              </a:lnSpc>
              <a:buNone/>
            </a:pPr>
            <a:r>
              <a:rPr lang="ru-RU" sz="2000" dirty="0" err="1"/>
              <a:t>Існування</a:t>
            </a:r>
            <a:r>
              <a:rPr lang="ru-RU" sz="2000" dirty="0"/>
              <a:t> будь-</a:t>
            </a:r>
            <a:r>
              <a:rPr lang="ru-RU" sz="2000" dirty="0" err="1"/>
              <a:t>якої</a:t>
            </a:r>
            <a:r>
              <a:rPr lang="ru-RU" sz="2000" dirty="0"/>
              <a:t> </a:t>
            </a:r>
            <a:r>
              <a:rPr lang="ru-RU" sz="2000" dirty="0" err="1"/>
              <a:t>екосистеми</a:t>
            </a:r>
            <a:r>
              <a:rPr lang="ru-RU" sz="2000" dirty="0"/>
              <a:t> </a:t>
            </a:r>
            <a:r>
              <a:rPr lang="ru-RU" sz="2000" dirty="0" err="1"/>
              <a:t>залежить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комахозапильних</a:t>
            </a:r>
            <a:r>
              <a:rPr lang="ru-RU" sz="2000" dirty="0"/>
              <a:t> </a:t>
            </a:r>
            <a:r>
              <a:rPr lang="ru-RU" sz="2000" dirty="0" err="1"/>
              <a:t>рослин</a:t>
            </a:r>
            <a:r>
              <a:rPr lang="ru-RU" sz="2000" dirty="0"/>
              <a:t>. Тому </a:t>
            </a:r>
            <a:r>
              <a:rPr lang="ru-RU" sz="2000" dirty="0" err="1"/>
              <a:t>вивчення</a:t>
            </a:r>
            <a:r>
              <a:rPr lang="ru-RU" sz="2000" dirty="0"/>
              <a:t> </a:t>
            </a:r>
            <a:r>
              <a:rPr lang="ru-RU" sz="2000" dirty="0" err="1"/>
              <a:t>родини</a:t>
            </a:r>
            <a:r>
              <a:rPr lang="ru-RU" sz="2000" dirty="0"/>
              <a:t> </a:t>
            </a:r>
            <a:r>
              <a:rPr lang="ru-RU" sz="2000" dirty="0" err="1"/>
              <a:t>Бджолині</a:t>
            </a:r>
            <a:r>
              <a:rPr lang="ru-RU" sz="2000" dirty="0"/>
              <a:t>, яка є одним з </a:t>
            </a:r>
            <a:r>
              <a:rPr lang="ru-RU" sz="2000" dirty="0" err="1"/>
              <a:t>найдосконаліших</a:t>
            </a:r>
            <a:r>
              <a:rPr lang="ru-RU" sz="2000" dirty="0"/>
              <a:t> і </a:t>
            </a:r>
            <a:r>
              <a:rPr lang="ru-RU" sz="2000" dirty="0" err="1"/>
              <a:t>найнадійніших</a:t>
            </a:r>
            <a:r>
              <a:rPr lang="ru-RU" sz="2000" dirty="0"/>
              <a:t> </a:t>
            </a:r>
            <a:r>
              <a:rPr lang="ru-RU" sz="2000" dirty="0" err="1"/>
              <a:t>запилювачів</a:t>
            </a:r>
            <a:r>
              <a:rPr lang="ru-RU" sz="2000" dirty="0"/>
              <a:t> </a:t>
            </a:r>
            <a:r>
              <a:rPr lang="ru-RU" sz="2000" dirty="0" err="1"/>
              <a:t>покритонасінних</a:t>
            </a:r>
            <a:r>
              <a:rPr lang="ru-RU" sz="2000" dirty="0"/>
              <a:t> – </a:t>
            </a:r>
            <a:r>
              <a:rPr lang="ru-RU" sz="2000" b="1" dirty="0" err="1"/>
              <a:t>актуальне</a:t>
            </a:r>
            <a:r>
              <a:rPr lang="ru-RU" sz="2000" b="1" dirty="0"/>
              <a:t>. </a:t>
            </a:r>
          </a:p>
          <a:p>
            <a:pPr marL="109728" indent="0">
              <a:lnSpc>
                <a:spcPct val="150000"/>
              </a:lnSpc>
              <a:buNone/>
            </a:pPr>
            <a:endParaRPr lang="ru-RU" sz="2000" dirty="0"/>
          </a:p>
          <a:p>
            <a:pPr marL="109728" indent="0" algn="just">
              <a:lnSpc>
                <a:spcPct val="150000"/>
              </a:lnSpc>
              <a:buNone/>
            </a:pPr>
            <a:r>
              <a:rPr lang="ru-RU" sz="2000" b="1" dirty="0"/>
              <a:t>Тема </a:t>
            </a:r>
            <a:r>
              <a:rPr lang="ru-RU" sz="2000" b="1" dirty="0" err="1"/>
              <a:t>нашого</a:t>
            </a:r>
            <a:r>
              <a:rPr lang="ru-RU" sz="2000" b="1" dirty="0"/>
              <a:t> проєкту: </a:t>
            </a:r>
            <a:r>
              <a:rPr lang="ru-RU" sz="2000" dirty="0"/>
              <a:t>«</a:t>
            </a:r>
            <a:r>
              <a:rPr lang="ru-RU" sz="2000" dirty="0" err="1"/>
              <a:t>Моніторинг</a:t>
            </a:r>
            <a:r>
              <a:rPr lang="ru-RU" sz="2000" dirty="0"/>
              <a:t>  </a:t>
            </a:r>
            <a:r>
              <a:rPr lang="ru-RU" sz="2000" dirty="0" err="1"/>
              <a:t>чисельності</a:t>
            </a:r>
            <a:r>
              <a:rPr lang="ru-RU" sz="2000" dirty="0"/>
              <a:t> </a:t>
            </a:r>
            <a:r>
              <a:rPr lang="ru-RU" sz="2000" dirty="0" err="1"/>
              <a:t>бджоли</a:t>
            </a:r>
            <a:r>
              <a:rPr lang="ru-RU" sz="2000" dirty="0"/>
              <a:t> </a:t>
            </a:r>
            <a:r>
              <a:rPr lang="ru-RU" sz="2000" dirty="0" err="1"/>
              <a:t>медоносної</a:t>
            </a:r>
            <a:r>
              <a:rPr lang="ru-RU" sz="2000" dirty="0"/>
              <a:t> на </a:t>
            </a:r>
            <a:r>
              <a:rPr lang="ru-RU" sz="2000" dirty="0" err="1"/>
              <a:t>території</a:t>
            </a:r>
            <a:r>
              <a:rPr lang="ru-RU" sz="2000" dirty="0"/>
              <a:t> Маківської ОТГ».</a:t>
            </a:r>
          </a:p>
          <a:p>
            <a:pPr marL="109728" indent="0">
              <a:lnSpc>
                <a:spcPct val="150000"/>
              </a:lnSpc>
              <a:buNone/>
            </a:pPr>
            <a:endParaRPr lang="ru-RU" sz="2000" dirty="0"/>
          </a:p>
          <a:p>
            <a:pPr marL="109728" indent="0" algn="just">
              <a:lnSpc>
                <a:spcPct val="150000"/>
              </a:lnSpc>
              <a:buNone/>
            </a:pPr>
            <a:r>
              <a:rPr lang="ru-RU" sz="2000" b="1" dirty="0"/>
              <a:t>Метою проєкту </a:t>
            </a:r>
            <a:r>
              <a:rPr lang="ru-RU" sz="2000" dirty="0"/>
              <a:t>є </a:t>
            </a:r>
            <a:r>
              <a:rPr lang="ru-RU" sz="2000" dirty="0" err="1"/>
              <a:t>дослідження</a:t>
            </a:r>
            <a:r>
              <a:rPr lang="ru-RU" sz="2000" dirty="0"/>
              <a:t> </a:t>
            </a:r>
            <a:r>
              <a:rPr lang="ru-RU" sz="2000" dirty="0" err="1"/>
              <a:t>статистичних</a:t>
            </a:r>
            <a:r>
              <a:rPr lang="ru-RU" sz="2000" dirty="0"/>
              <a:t> </a:t>
            </a:r>
            <a:r>
              <a:rPr lang="ru-RU" sz="2000" dirty="0" err="1"/>
              <a:t>даних</a:t>
            </a:r>
            <a:r>
              <a:rPr lang="ru-RU" sz="2000" dirty="0"/>
              <a:t> </a:t>
            </a:r>
            <a:r>
              <a:rPr lang="ru-RU" sz="2000" dirty="0" err="1"/>
              <a:t>бджоли</a:t>
            </a:r>
            <a:r>
              <a:rPr lang="ru-RU" sz="2000" dirty="0"/>
              <a:t> </a:t>
            </a:r>
            <a:r>
              <a:rPr lang="ru-RU" sz="2000" dirty="0" err="1"/>
              <a:t>медоносної</a:t>
            </a:r>
            <a:r>
              <a:rPr lang="ru-RU" sz="2000" dirty="0"/>
              <a:t> на </a:t>
            </a:r>
            <a:r>
              <a:rPr lang="ru-RU" sz="2000" dirty="0" err="1"/>
              <a:t>території</a:t>
            </a:r>
            <a:r>
              <a:rPr lang="ru-RU" sz="2000" dirty="0"/>
              <a:t> Маківської </a:t>
            </a:r>
            <a:r>
              <a:rPr lang="ru-RU" sz="2000" dirty="0" err="1"/>
              <a:t>громади</a:t>
            </a:r>
            <a:r>
              <a:rPr lang="ru-RU" sz="2000" dirty="0"/>
              <a:t> та </a:t>
            </a:r>
            <a:r>
              <a:rPr lang="ru-RU" sz="2000" dirty="0" err="1"/>
              <a:t>проведення</a:t>
            </a:r>
            <a:r>
              <a:rPr lang="ru-RU" sz="2000" dirty="0"/>
              <a:t> </a:t>
            </a:r>
            <a:r>
              <a:rPr lang="ru-RU" sz="2000" dirty="0" err="1"/>
              <a:t>аналогії</a:t>
            </a:r>
            <a:r>
              <a:rPr lang="ru-RU" sz="2000" dirty="0"/>
              <a:t> з </a:t>
            </a:r>
            <a:r>
              <a:rPr lang="ru-RU" sz="2000" dirty="0" err="1"/>
              <a:t>чисельністю</a:t>
            </a:r>
            <a:r>
              <a:rPr lang="ru-RU" sz="2000" dirty="0"/>
              <a:t> диких </a:t>
            </a:r>
            <a:r>
              <a:rPr lang="ru-RU" sz="2000" dirty="0" err="1"/>
              <a:t>бджіл</a:t>
            </a:r>
            <a:endParaRPr lang="ru-RU" sz="2000" dirty="0"/>
          </a:p>
          <a:p>
            <a:pPr marL="109728" indent="0" algn="just">
              <a:lnSpc>
                <a:spcPct val="150000"/>
              </a:lnSpc>
              <a:buNone/>
            </a:pPr>
            <a:endParaRPr lang="ru-RU" sz="2000" dirty="0"/>
          </a:p>
          <a:p>
            <a:pPr marL="109728" indent="0" algn="just">
              <a:lnSpc>
                <a:spcPct val="150000"/>
              </a:lnSpc>
              <a:buNone/>
            </a:pPr>
            <a:r>
              <a:rPr lang="ru-RU" sz="2000" dirty="0" err="1"/>
              <a:t>Матеріалом</a:t>
            </a:r>
            <a:r>
              <a:rPr lang="ru-RU" sz="2000" dirty="0"/>
              <a:t> для </a:t>
            </a:r>
            <a:r>
              <a:rPr lang="ru-RU" sz="2000" dirty="0" err="1"/>
              <a:t>дослідження</a:t>
            </a:r>
            <a:r>
              <a:rPr lang="ru-RU" sz="2000" dirty="0"/>
              <a:t> послужили </a:t>
            </a:r>
            <a:r>
              <a:rPr lang="ru-RU" sz="2000" dirty="0" err="1"/>
              <a:t>власні</a:t>
            </a:r>
            <a:r>
              <a:rPr lang="ru-RU" sz="2000" dirty="0"/>
              <a:t> </a:t>
            </a:r>
            <a:r>
              <a:rPr lang="ru-RU" sz="2000" dirty="0" err="1"/>
              <a:t>спостереження</a:t>
            </a:r>
            <a:r>
              <a:rPr lang="ru-RU" sz="2000" dirty="0"/>
              <a:t> та </a:t>
            </a:r>
            <a:r>
              <a:rPr lang="ru-RU" sz="2000" dirty="0" err="1"/>
              <a:t>спостереження</a:t>
            </a:r>
            <a:r>
              <a:rPr lang="ru-RU" sz="2000" dirty="0"/>
              <a:t> </a:t>
            </a:r>
            <a:r>
              <a:rPr lang="ru-RU" sz="2000" dirty="0" err="1"/>
              <a:t>бджолярів</a:t>
            </a:r>
            <a:r>
              <a:rPr lang="ru-RU" sz="2000" dirty="0"/>
              <a:t> </a:t>
            </a:r>
            <a:r>
              <a:rPr lang="ru-RU" sz="2000" dirty="0" err="1"/>
              <a:t>протягом</a:t>
            </a:r>
            <a:r>
              <a:rPr lang="ru-RU" sz="2000" dirty="0"/>
              <a:t> 2021 – 2023 </a:t>
            </a:r>
            <a:r>
              <a:rPr lang="ru-RU" sz="2000" dirty="0" err="1"/>
              <a:t>років</a:t>
            </a:r>
            <a:r>
              <a:rPr lang="ru-RU" sz="2000" dirty="0"/>
              <a:t>.</a:t>
            </a:r>
          </a:p>
          <a:p>
            <a:pPr marL="109728" indent="0">
              <a:lnSpc>
                <a:spcPct val="150000"/>
              </a:lnSpc>
              <a:buNone/>
            </a:pPr>
            <a:endParaRPr lang="ru-RU" sz="2000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91E70582-D951-437B-B39E-6E74917155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986" y="5884985"/>
            <a:ext cx="1382706" cy="9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06458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F0F2152-F163-4332-90F5-22575B1F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8554"/>
            <a:ext cx="10972800" cy="1043354"/>
          </a:xfrm>
        </p:spPr>
        <p:txBody>
          <a:bodyPr>
            <a:normAutofit/>
          </a:bodyPr>
          <a:lstStyle/>
          <a:p>
            <a:r>
              <a:rPr lang="uk-UA" sz="2800" b="1" dirty="0"/>
              <a:t>Завданнями нашого дослідження є:</a:t>
            </a:r>
            <a:endParaRPr lang="ru-RU" sz="2800" b="1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DE1C2D-D05E-4302-8142-06AA72720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25981"/>
            <a:ext cx="11148646" cy="4548555"/>
          </a:xfrm>
        </p:spPr>
        <p:txBody>
          <a:bodyPr>
            <a:normAutofit/>
          </a:bodyPr>
          <a:lstStyle/>
          <a:p>
            <a:pPr marL="109728" indent="0" algn="just">
              <a:lnSpc>
                <a:spcPct val="150000"/>
              </a:lnSpc>
              <a:buNone/>
            </a:pPr>
            <a:r>
              <a:rPr lang="ru-RU" sz="2400" dirty="0"/>
              <a:t>1.	</a:t>
            </a:r>
            <a:r>
              <a:rPr lang="ru-RU" sz="2400" dirty="0" err="1"/>
              <a:t>Здійснити</a:t>
            </a:r>
            <a:r>
              <a:rPr lang="ru-RU" sz="2400" dirty="0"/>
              <a:t> </a:t>
            </a:r>
            <a:r>
              <a:rPr lang="ru-RU" sz="2400" dirty="0" err="1"/>
              <a:t>аналіз</a:t>
            </a:r>
            <a:r>
              <a:rPr lang="ru-RU" sz="2400" dirty="0"/>
              <a:t> </a:t>
            </a:r>
            <a:r>
              <a:rPr lang="ru-RU" sz="2400" dirty="0" err="1"/>
              <a:t>наукових</a:t>
            </a:r>
            <a:r>
              <a:rPr lang="ru-RU" sz="2400" dirty="0"/>
              <a:t> </a:t>
            </a:r>
            <a:r>
              <a:rPr lang="ru-RU" sz="2400" dirty="0" err="1"/>
              <a:t>праць</a:t>
            </a:r>
            <a:r>
              <a:rPr lang="ru-RU" sz="2400" dirty="0"/>
              <a:t> та статей у </a:t>
            </a:r>
            <a:r>
              <a:rPr lang="ru-RU" sz="2400" dirty="0" err="1"/>
              <a:t>мережі</a:t>
            </a:r>
            <a:r>
              <a:rPr lang="ru-RU" sz="2400" dirty="0"/>
              <a:t> </a:t>
            </a:r>
            <a:r>
              <a:rPr lang="ru-RU" sz="2400" dirty="0" err="1"/>
              <a:t>Інтернету</a:t>
            </a:r>
            <a:r>
              <a:rPr lang="ru-RU" sz="2400" dirty="0"/>
              <a:t> по </a:t>
            </a:r>
            <a:r>
              <a:rPr lang="ru-RU" sz="2400" dirty="0" err="1"/>
              <a:t>даній</a:t>
            </a:r>
            <a:r>
              <a:rPr lang="ru-RU" sz="2400" dirty="0"/>
              <a:t> </a:t>
            </a:r>
            <a:r>
              <a:rPr lang="ru-RU" sz="2400" dirty="0" err="1"/>
              <a:t>проблемі</a:t>
            </a:r>
            <a:endParaRPr lang="ru-RU" sz="2400" dirty="0"/>
          </a:p>
          <a:p>
            <a:pPr marL="109728" indent="0" algn="just">
              <a:lnSpc>
                <a:spcPct val="150000"/>
              </a:lnSpc>
              <a:buNone/>
            </a:pPr>
            <a:r>
              <a:rPr lang="ru-RU" sz="2400" dirty="0"/>
              <a:t>2.	</a:t>
            </a:r>
            <a:r>
              <a:rPr lang="ru-RU" sz="2400" dirty="0" err="1"/>
              <a:t>Визначити</a:t>
            </a:r>
            <a:r>
              <a:rPr lang="ru-RU" sz="2400" dirty="0"/>
              <a:t> стан </a:t>
            </a:r>
            <a:r>
              <a:rPr lang="ru-RU" sz="2400" dirty="0" err="1"/>
              <a:t>бджільництва</a:t>
            </a:r>
            <a:r>
              <a:rPr lang="ru-RU" sz="2400" dirty="0"/>
              <a:t> у </a:t>
            </a:r>
            <a:r>
              <a:rPr lang="ru-RU" sz="2400" dirty="0" err="1"/>
              <a:t>жителів</a:t>
            </a:r>
            <a:r>
              <a:rPr lang="ru-RU" sz="2400" dirty="0"/>
              <a:t> Маківської </a:t>
            </a:r>
            <a:r>
              <a:rPr lang="ru-RU" sz="2400" dirty="0" err="1"/>
              <a:t>громади</a:t>
            </a:r>
            <a:r>
              <a:rPr lang="ru-RU" sz="2400" dirty="0"/>
              <a:t>. </a:t>
            </a:r>
          </a:p>
          <a:p>
            <a:pPr marL="109728" indent="0" algn="just">
              <a:lnSpc>
                <a:spcPct val="150000"/>
              </a:lnSpc>
              <a:buNone/>
            </a:pPr>
            <a:r>
              <a:rPr lang="ru-RU" sz="2400" dirty="0"/>
              <a:t>3.	</a:t>
            </a:r>
            <a:r>
              <a:rPr lang="ru-RU" sz="2400" dirty="0" err="1"/>
              <a:t>Дослідити</a:t>
            </a:r>
            <a:r>
              <a:rPr lang="ru-RU" sz="2400" dirty="0"/>
              <a:t> </a:t>
            </a:r>
            <a:r>
              <a:rPr lang="ru-RU" sz="2400" dirty="0" err="1"/>
              <a:t>рівень</a:t>
            </a:r>
            <a:r>
              <a:rPr lang="ru-RU" sz="2400" dirty="0"/>
              <a:t> </a:t>
            </a:r>
            <a:r>
              <a:rPr lang="ru-RU" sz="2400" dirty="0" err="1"/>
              <a:t>смертності</a:t>
            </a:r>
            <a:r>
              <a:rPr lang="ru-RU" sz="2400" dirty="0"/>
              <a:t> </a:t>
            </a:r>
            <a:r>
              <a:rPr lang="ru-RU" sz="2400" dirty="0" err="1"/>
              <a:t>бджіл</a:t>
            </a:r>
            <a:r>
              <a:rPr lang="ru-RU" sz="2400" dirty="0"/>
              <a:t> у </a:t>
            </a:r>
            <a:r>
              <a:rPr lang="ru-RU" sz="2400" dirty="0" err="1"/>
              <a:t>нашій</a:t>
            </a:r>
            <a:r>
              <a:rPr lang="ru-RU" sz="2400" dirty="0"/>
              <a:t> </a:t>
            </a:r>
            <a:r>
              <a:rPr lang="ru-RU" sz="2400" dirty="0" err="1"/>
              <a:t>місцевості</a:t>
            </a:r>
            <a:r>
              <a:rPr lang="ru-RU" sz="2400" dirty="0"/>
              <a:t> та  </a:t>
            </a:r>
            <a:r>
              <a:rPr lang="ru-RU" sz="2400" dirty="0" err="1"/>
              <a:t>встановити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причини.</a:t>
            </a:r>
          </a:p>
          <a:p>
            <a:pPr marL="109728" indent="0" algn="just">
              <a:lnSpc>
                <a:spcPct val="150000"/>
              </a:lnSpc>
              <a:buNone/>
            </a:pPr>
            <a:r>
              <a:rPr lang="ru-RU" sz="2400" dirty="0"/>
              <a:t>4.	</a:t>
            </a:r>
            <a:r>
              <a:rPr lang="ru-RU" sz="2400" dirty="0" err="1"/>
              <a:t>Ознайомити</a:t>
            </a:r>
            <a:r>
              <a:rPr lang="ru-RU" sz="2400" dirty="0"/>
              <a:t> з результатами </a:t>
            </a:r>
            <a:r>
              <a:rPr lang="ru-RU" sz="2400" dirty="0" err="1"/>
              <a:t>дослідження</a:t>
            </a:r>
            <a:r>
              <a:rPr lang="ru-RU" sz="2400" dirty="0"/>
              <a:t> </a:t>
            </a:r>
            <a:r>
              <a:rPr lang="ru-RU" sz="2400" dirty="0" err="1"/>
              <a:t>бджолярів</a:t>
            </a:r>
            <a:r>
              <a:rPr lang="ru-RU" sz="2400" dirty="0"/>
              <a:t> та </a:t>
            </a:r>
            <a:r>
              <a:rPr lang="ru-RU" sz="2400" dirty="0" err="1"/>
              <a:t>жителів</a:t>
            </a:r>
            <a:r>
              <a:rPr lang="ru-RU" sz="2400" dirty="0"/>
              <a:t> Маківської </a:t>
            </a:r>
            <a:r>
              <a:rPr lang="ru-RU" sz="2400" dirty="0" err="1"/>
              <a:t>громади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DB241914-8DB8-450F-8B0F-C8148363CD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113" y="494481"/>
            <a:ext cx="1715887" cy="120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47826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031DF-E86F-4E0F-A236-20B57E5BC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4" y="691662"/>
            <a:ext cx="11406554" cy="1922584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+mn-lt"/>
              </a:rPr>
              <a:t>Існує </a:t>
            </a:r>
            <a:r>
              <a:rPr lang="ru-RU" sz="2400" dirty="0" err="1">
                <a:latin typeface="+mn-lt"/>
              </a:rPr>
              <a:t>близько</a:t>
            </a:r>
            <a:r>
              <a:rPr lang="ru-RU" sz="2400" dirty="0">
                <a:latin typeface="+mn-lt"/>
              </a:rPr>
              <a:t> 20 </a:t>
            </a:r>
            <a:r>
              <a:rPr lang="ru-RU" sz="2400" dirty="0" err="1">
                <a:latin typeface="+mn-lt"/>
              </a:rPr>
              <a:t>тисяч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видів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бджіл</a:t>
            </a:r>
            <a:r>
              <a:rPr lang="ru-RU" sz="2400" dirty="0">
                <a:latin typeface="+mn-lt"/>
              </a:rPr>
              <a:t>. </a:t>
            </a:r>
            <a:r>
              <a:rPr lang="ru-RU" sz="2400" dirty="0" err="1">
                <a:latin typeface="+mn-lt"/>
              </a:rPr>
              <a:t>Тільки</a:t>
            </a:r>
            <a:r>
              <a:rPr lang="ru-RU" sz="2400" dirty="0">
                <a:latin typeface="+mn-lt"/>
              </a:rPr>
              <a:t> в </a:t>
            </a:r>
            <a:r>
              <a:rPr lang="ru-RU" sz="2400" dirty="0" err="1">
                <a:latin typeface="+mn-lt"/>
              </a:rPr>
              <a:t>Україні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зустрічається</a:t>
            </a:r>
            <a:r>
              <a:rPr lang="ru-RU" sz="2400" dirty="0">
                <a:latin typeface="+mn-lt"/>
              </a:rPr>
              <a:t> 900 </a:t>
            </a:r>
            <a:r>
              <a:rPr lang="ru-RU" sz="2400" dirty="0" err="1">
                <a:latin typeface="+mn-lt"/>
              </a:rPr>
              <a:t>видів</a:t>
            </a:r>
            <a:r>
              <a:rPr lang="ru-RU" sz="2400" dirty="0">
                <a:latin typeface="+mn-lt"/>
              </a:rPr>
              <a:t>, </a:t>
            </a:r>
            <a:r>
              <a:rPr lang="ru-RU" sz="2400" dirty="0" err="1">
                <a:latin typeface="+mn-lt"/>
              </a:rPr>
              <a:t>які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запилюють</a:t>
            </a:r>
            <a:r>
              <a:rPr lang="ru-RU" sz="2400" dirty="0">
                <a:latin typeface="+mn-lt"/>
              </a:rPr>
              <a:t> не </a:t>
            </a:r>
            <a:r>
              <a:rPr lang="ru-RU" sz="2400" dirty="0" err="1">
                <a:latin typeface="+mn-lt"/>
              </a:rPr>
              <a:t>тільки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дикі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рослини</a:t>
            </a:r>
            <a:r>
              <a:rPr lang="ru-RU" sz="2400" dirty="0">
                <a:latin typeface="+mn-lt"/>
              </a:rPr>
              <a:t>, а й </a:t>
            </a:r>
            <a:r>
              <a:rPr lang="ru-RU" sz="2400" dirty="0" err="1">
                <a:latin typeface="+mn-lt"/>
              </a:rPr>
              <a:t>сільськогосподарські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культури</a:t>
            </a:r>
            <a:r>
              <a:rPr lang="ru-RU" sz="2400" dirty="0">
                <a:latin typeface="+mn-lt"/>
              </a:rPr>
              <a:t>. </a:t>
            </a:r>
            <a:r>
              <a:rPr lang="ru-RU" sz="2400" dirty="0" err="1">
                <a:latin typeface="+mn-lt"/>
              </a:rPr>
              <a:t>Найвідомішим</a:t>
            </a:r>
            <a:r>
              <a:rPr lang="ru-RU" sz="2400" dirty="0">
                <a:latin typeface="+mn-lt"/>
              </a:rPr>
              <a:t> видом є </a:t>
            </a:r>
            <a:r>
              <a:rPr lang="ru-RU" sz="2400" dirty="0" err="1">
                <a:latin typeface="+mn-lt"/>
              </a:rPr>
              <a:t>бджола</a:t>
            </a:r>
            <a:r>
              <a:rPr lang="ru-RU" sz="2400" dirty="0">
                <a:latin typeface="+mn-lt"/>
              </a:rPr>
              <a:t> медоносна. </a:t>
            </a:r>
            <a:r>
              <a:rPr lang="ru-RU" sz="2400" dirty="0" err="1">
                <a:latin typeface="+mn-lt"/>
              </a:rPr>
              <a:t>Дикі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види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залишаються</a:t>
            </a:r>
            <a:r>
              <a:rPr lang="ru-RU" sz="2400" dirty="0">
                <a:latin typeface="+mn-lt"/>
              </a:rPr>
              <a:t> нами </a:t>
            </a:r>
            <a:r>
              <a:rPr lang="ru-RU" sz="2400" dirty="0" err="1">
                <a:latin typeface="+mn-lt"/>
              </a:rPr>
              <a:t>непоміченими</a:t>
            </a:r>
            <a:r>
              <a:rPr lang="ru-RU" sz="2400" dirty="0">
                <a:latin typeface="+mn-lt"/>
              </a:rPr>
              <a:t>, </a:t>
            </a:r>
            <a:r>
              <a:rPr lang="ru-RU" sz="2400" dirty="0" err="1">
                <a:latin typeface="+mn-lt"/>
              </a:rPr>
              <a:t>хоча</a:t>
            </a:r>
            <a:r>
              <a:rPr lang="ru-RU" sz="2400" dirty="0">
                <a:latin typeface="+mn-lt"/>
              </a:rPr>
              <a:t> вони є </a:t>
            </a:r>
            <a:r>
              <a:rPr lang="ru-RU" sz="2400" dirty="0" err="1">
                <a:latin typeface="+mn-lt"/>
              </a:rPr>
              <a:t>набагато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ефективнішими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запилювачами</a:t>
            </a:r>
            <a:r>
              <a:rPr lang="ru-RU" sz="2400" dirty="0">
                <a:latin typeface="+mn-lt"/>
              </a:rPr>
              <a:t>. </a:t>
            </a:r>
            <a:r>
              <a:rPr lang="ru-RU" sz="2400" dirty="0" err="1">
                <a:latin typeface="+mn-lt"/>
              </a:rPr>
              <a:t>Дослідження</a:t>
            </a:r>
            <a:r>
              <a:rPr lang="ru-RU" sz="2400" dirty="0">
                <a:latin typeface="+mn-lt"/>
              </a:rPr>
              <a:t> диких </a:t>
            </a:r>
            <a:r>
              <a:rPr lang="ru-RU" sz="2400" dirty="0" err="1">
                <a:latin typeface="+mn-lt"/>
              </a:rPr>
              <a:t>видів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вимагає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більше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зусиль</a:t>
            </a:r>
            <a:r>
              <a:rPr lang="ru-RU" sz="2400" dirty="0">
                <a:latin typeface="+mn-lt"/>
              </a:rPr>
              <a:t> і особливого </a:t>
            </a:r>
            <a:r>
              <a:rPr lang="ru-RU" sz="2400" dirty="0" err="1">
                <a:latin typeface="+mn-lt"/>
              </a:rPr>
              <a:t>обладнання</a:t>
            </a:r>
            <a:r>
              <a:rPr lang="ru-RU" sz="2400" dirty="0">
                <a:latin typeface="+mn-lt"/>
              </a:rPr>
              <a:t>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CFB575-6A36-4A0D-953F-FC2D3A15F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123" y="2719753"/>
            <a:ext cx="5146431" cy="4055635"/>
          </a:xfrm>
        </p:spPr>
        <p:txBody>
          <a:bodyPr>
            <a:noAutofit/>
          </a:bodyPr>
          <a:lstStyle/>
          <a:p>
            <a:pPr marL="109728" indent="0" algn="just">
              <a:lnSpc>
                <a:spcPct val="150000"/>
              </a:lnSpc>
              <a:buNone/>
            </a:pPr>
            <a:r>
              <a:rPr lang="uk-UA" dirty="0"/>
              <a:t>А так як медоносна бджола є одомашненою, її легко досліджувати, легше помітити  зміни у її поведінці, а також побачити докази її смерті, то саме бджолу медоносну ми обрали </a:t>
            </a:r>
            <a:r>
              <a:rPr lang="uk-UA" i="1" dirty="0"/>
              <a:t>об'єктом нашого дослідження.</a:t>
            </a:r>
            <a:r>
              <a:rPr lang="uk-UA" dirty="0"/>
              <a:t> Оцінка її життєдіяльності буде показником впливу зовнішніх чинників і на диких бджіл.</a:t>
            </a:r>
            <a:endParaRPr lang="ru-RU" dirty="0"/>
          </a:p>
        </p:txBody>
      </p:sp>
      <p:pic>
        <p:nvPicPr>
          <p:cNvPr id="9" name="1">
            <a:hlinkClick r:id="" action="ppaction://media"/>
            <a:extLst>
              <a:ext uri="{FF2B5EF4-FFF2-40B4-BE49-F238E27FC236}">
                <a16:creationId xmlns:a16="http://schemas.microsoft.com/office/drawing/2014/main" id="{6F5B7251-E835-4B01-A69E-754E3A0F30A2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1795" r="-158" b="21673"/>
          <a:stretch/>
        </p:blipFill>
        <p:spPr>
          <a:xfrm>
            <a:off x="5568463" y="2924086"/>
            <a:ext cx="6295292" cy="3553186"/>
          </a:xfrm>
        </p:spPr>
      </p:pic>
    </p:spTree>
    <p:extLst>
      <p:ext uri="{BB962C8B-B14F-4D97-AF65-F5344CB8AC3E}">
        <p14:creationId xmlns:p14="http://schemas.microsoft.com/office/powerpoint/2010/main" val="789408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6EE4DB0-EB4E-49E1-8EB4-976A89F4B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539262"/>
            <a:ext cx="7549661" cy="5181600"/>
          </a:xfrm>
        </p:spPr>
        <p:txBody>
          <a:bodyPr>
            <a:normAutofit/>
          </a:bodyPr>
          <a:lstStyle/>
          <a:p>
            <a:pPr marL="109728" indent="0" algn="just">
              <a:lnSpc>
                <a:spcPct val="150000"/>
              </a:lnSpc>
              <a:buNone/>
            </a:pPr>
            <a:r>
              <a:rPr lang="ru-RU" dirty="0"/>
              <a:t>Ми провели </a:t>
            </a:r>
            <a:r>
              <a:rPr lang="ru-RU" dirty="0" err="1"/>
              <a:t>анкетування</a:t>
            </a:r>
            <a:r>
              <a:rPr lang="ru-RU" dirty="0"/>
              <a:t> </a:t>
            </a:r>
            <a:r>
              <a:rPr lang="ru-RU" dirty="0" err="1"/>
              <a:t>бджолярів</a:t>
            </a:r>
            <a:r>
              <a:rPr lang="ru-RU" dirty="0"/>
              <a:t> Маківської </a:t>
            </a:r>
            <a:r>
              <a:rPr lang="ru-RU" dirty="0" err="1"/>
              <a:t>громади</a:t>
            </a:r>
            <a:r>
              <a:rPr lang="ru-RU" dirty="0"/>
              <a:t>. В </a:t>
            </a:r>
            <a:r>
              <a:rPr lang="ru-RU" dirty="0" err="1"/>
              <a:t>опитуванні</a:t>
            </a:r>
            <a:r>
              <a:rPr lang="ru-RU" dirty="0"/>
              <a:t> </a:t>
            </a:r>
            <a:r>
              <a:rPr lang="ru-RU" dirty="0" err="1"/>
              <a:t>прийняло</a:t>
            </a:r>
            <a:r>
              <a:rPr lang="ru-RU" dirty="0"/>
              <a:t> участь 19 </a:t>
            </a:r>
            <a:r>
              <a:rPr lang="ru-RU" dirty="0" err="1"/>
              <a:t>бджолярів</a:t>
            </a:r>
            <a:r>
              <a:rPr lang="ru-RU" dirty="0"/>
              <a:t>, </a:t>
            </a:r>
            <a:r>
              <a:rPr lang="ru-RU" dirty="0" err="1"/>
              <a:t>пасіки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розташовані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громади</a:t>
            </a:r>
            <a:r>
              <a:rPr lang="ru-RU" dirty="0"/>
              <a:t>. В </a:t>
            </a:r>
            <a:r>
              <a:rPr lang="ru-RU" dirty="0" err="1"/>
              <a:t>результаті</a:t>
            </a:r>
            <a:r>
              <a:rPr lang="ru-RU" dirty="0"/>
              <a:t>  </a:t>
            </a:r>
            <a:r>
              <a:rPr lang="ru-RU" dirty="0" err="1"/>
              <a:t>опрацювання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 </a:t>
            </a:r>
            <a:r>
              <a:rPr lang="ru-RU" dirty="0" err="1"/>
              <a:t>з'ясовано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березень</a:t>
            </a:r>
            <a:r>
              <a:rPr lang="ru-RU" dirty="0"/>
              <a:t>  2023 року  </a:t>
            </a:r>
            <a:r>
              <a:rPr lang="ru-RU" dirty="0" err="1"/>
              <a:t>респонденти</a:t>
            </a:r>
            <a:r>
              <a:rPr lang="ru-RU" dirty="0"/>
              <a:t> </a:t>
            </a:r>
            <a:r>
              <a:rPr lang="ru-RU" dirty="0" err="1"/>
              <a:t>утримували</a:t>
            </a:r>
            <a:r>
              <a:rPr lang="ru-RU" dirty="0"/>
              <a:t> 705 </a:t>
            </a:r>
            <a:r>
              <a:rPr lang="ru-RU" dirty="0" err="1"/>
              <a:t>бджолосім’ї</a:t>
            </a:r>
            <a:r>
              <a:rPr lang="ru-RU" dirty="0"/>
              <a:t>, </a:t>
            </a:r>
            <a:r>
              <a:rPr lang="ru-RU" dirty="0" err="1"/>
              <a:t>більшість</a:t>
            </a:r>
            <a:r>
              <a:rPr lang="ru-RU" dirty="0"/>
              <a:t> з них у </a:t>
            </a:r>
            <a:r>
              <a:rPr lang="ru-RU" dirty="0" err="1"/>
              <a:t>селі</a:t>
            </a:r>
            <a:r>
              <a:rPr lang="ru-RU" dirty="0"/>
              <a:t> </a:t>
            </a:r>
            <a:r>
              <a:rPr lang="ru-RU" dirty="0" err="1"/>
              <a:t>Маків</a:t>
            </a:r>
            <a:r>
              <a:rPr lang="ru-RU" dirty="0"/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75FE23-BDCD-40AC-B712-B3CE60D1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70" y="773649"/>
            <a:ext cx="3821722" cy="49472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9DDFDB-43E3-4155-A919-275AFDC5FD91}"/>
              </a:ext>
            </a:extLst>
          </p:cNvPr>
          <p:cNvSpPr/>
          <p:nvPr/>
        </p:nvSpPr>
        <p:spPr>
          <a:xfrm>
            <a:off x="8018585" y="5884985"/>
            <a:ext cx="3915507" cy="70338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Григорій БІЛЕЦЬКИЙ</a:t>
            </a:r>
          </a:p>
          <a:p>
            <a:pPr algn="ctr"/>
            <a:r>
              <a:rPr lang="uk-UA" dirty="0"/>
              <a:t>С. Слобідка – </a:t>
            </a:r>
            <a:r>
              <a:rPr lang="uk-UA" dirty="0" err="1"/>
              <a:t>Рахнівська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8E9660-263B-4AFE-96F6-C74CD2CCB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2" t="38633" r="19684" b="23589"/>
          <a:stretch/>
        </p:blipFill>
        <p:spPr>
          <a:xfrm>
            <a:off x="10456174" y="773649"/>
            <a:ext cx="1477917" cy="16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7678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61904DB-E2E6-4BFB-8D00-BD3A0A0E3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123" y="726831"/>
            <a:ext cx="11758246" cy="5847705"/>
          </a:xfrm>
        </p:spPr>
        <p:txBody>
          <a:bodyPr>
            <a:normAutofit/>
          </a:bodyPr>
          <a:lstStyle/>
          <a:p>
            <a:pPr marL="109728" indent="0" algn="just">
              <a:lnSpc>
                <a:spcPct val="150000"/>
              </a:lnSpc>
              <a:buNone/>
            </a:pPr>
            <a:r>
              <a:rPr lang="uk-UA" sz="2000" dirty="0"/>
              <a:t>Найбільшим утримувачем є СОЛЯРИК Анатолій, який займається цією справою вже біля 40 років. Спочатку розводив бджіл для задоволення, потім дана справа почала приносити дохід (на продаж йшов мед, віск, прополіс). На території пасіки є </a:t>
            </a:r>
            <a:r>
              <a:rPr lang="uk-UA" sz="2000" dirty="0" err="1"/>
              <a:t>апіхатка</a:t>
            </a:r>
            <a:r>
              <a:rPr lang="uk-UA" sz="2000" dirty="0"/>
              <a:t> – дерев'яний будиночок над вуликами, де можна спати чи </a:t>
            </a:r>
            <a:r>
              <a:rPr lang="uk-UA" sz="2000" dirty="0" err="1"/>
              <a:t>медитувати</a:t>
            </a:r>
            <a:r>
              <a:rPr lang="uk-UA" sz="2000" dirty="0"/>
              <a:t>. 400 бджолосімей на даний час налічує пасіка Анатолія. 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974307-A3DE-4398-B22D-5697F197F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898" y="3429000"/>
            <a:ext cx="3724979" cy="26215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33D6D2-76AC-42F7-87CE-958F5E7A4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3" y="3050271"/>
            <a:ext cx="3524265" cy="35242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EB8057-779F-4982-933F-39918E1A4A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" b="20732"/>
          <a:stretch/>
        </p:blipFill>
        <p:spPr>
          <a:xfrm>
            <a:off x="3884449" y="3141785"/>
            <a:ext cx="4312942" cy="343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1504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1EAD48A-B0FF-4310-92AA-5690BB569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2369"/>
            <a:ext cx="5588000" cy="612531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>
                <a:latin typeface="+mn-lt"/>
              </a:rPr>
              <a:t>Результати дослідження</a:t>
            </a:r>
            <a:endParaRPr lang="ru-RU" sz="2800" b="1" dirty="0">
              <a:latin typeface="+mn-lt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BD9798-06BC-46AF-8A51-38E95B4E8A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9969" y="1198685"/>
            <a:ext cx="5654431" cy="3596053"/>
          </a:xfrm>
        </p:spPr>
        <p:txBody>
          <a:bodyPr>
            <a:normAutofit lnSpcReduction="10000"/>
          </a:bodyPr>
          <a:lstStyle/>
          <a:p>
            <a:pPr marL="109728" indent="0" algn="just">
              <a:buNone/>
            </a:pPr>
            <a:r>
              <a:rPr lang="uk-UA" dirty="0"/>
              <a:t>Аналізуючи анкети, ми зробили висновок, що не усі бджолосім'ї перезимовують. Були випадки повної та часткової втрати бджолосім'ї. </a:t>
            </a:r>
            <a:r>
              <a:rPr lang="uk-UA" b="1" dirty="0"/>
              <a:t>Основними причинами їх загибелі пасічники назвали інфекції, наявність кліщів, переохолодження та нестача корму. </a:t>
            </a:r>
          </a:p>
          <a:p>
            <a:pPr marL="109728" indent="0" algn="just">
              <a:buNone/>
            </a:pPr>
            <a:r>
              <a:rPr lang="uk-UA" dirty="0"/>
              <a:t>	Досвідчені бджолярі восени обробляли вулики від кліща  </a:t>
            </a:r>
            <a:r>
              <a:rPr lang="uk-UA" dirty="0" err="1"/>
              <a:t>вароа</a:t>
            </a:r>
            <a:r>
              <a:rPr lang="uk-UA" dirty="0"/>
              <a:t> (</a:t>
            </a:r>
            <a:r>
              <a:rPr lang="en-US" dirty="0"/>
              <a:t>Varroa mite)</a:t>
            </a:r>
            <a:r>
              <a:rPr lang="uk-UA" dirty="0"/>
              <a:t>, а ось початківці пропустили обробку і як результат, кліщ пошкодив дорослі особини та личинки бджіл.</a:t>
            </a:r>
            <a:endParaRPr lang="ru-RU" dirty="0"/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237FBE8-7CD1-45EF-BA82-99CEF36AA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66092"/>
            <a:ext cx="5384800" cy="1899140"/>
          </a:xfrm>
        </p:spPr>
        <p:txBody>
          <a:bodyPr>
            <a:normAutofit lnSpcReduction="10000"/>
          </a:bodyPr>
          <a:lstStyle/>
          <a:p>
            <a:pPr marL="109728" indent="0" algn="just">
              <a:buNone/>
            </a:pPr>
            <a:r>
              <a:rPr lang="uk-UA" dirty="0"/>
              <a:t>Деякі бджолярі спостерігали загибель цілих бджолосімей від проносу. Слабкі сім'ї гинули ще до настання весни. Причину проносу пасічники не визначили. 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ED1E37-8BD8-4545-A31C-E9CCD5B31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201" y="2996711"/>
            <a:ext cx="4794738" cy="35960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C5BEFC-F2B3-496D-A331-2265E6FF8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39" y="4794738"/>
            <a:ext cx="2672861" cy="20046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DF4C17-FDA1-49C6-92EA-A5FD0FC02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1" y="4888524"/>
            <a:ext cx="3051765" cy="17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30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9452396-43D9-47C2-AB7E-9B7F6D33C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679939"/>
            <a:ext cx="5384800" cy="60954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109728" indent="0" algn="just">
              <a:lnSpc>
                <a:spcPct val="150000"/>
              </a:lnSpc>
              <a:buNone/>
            </a:pPr>
            <a:r>
              <a:rPr lang="uk-UA" dirty="0"/>
              <a:t>Бджолярі також спостерігали загибель бджіл і навесні 2022 року. У ці дні був сильний  вітер та посуха. Сади впритул стоять до полів, на яких йшла сівба, з протруєного насіння відлущувалися шкідливі речовини і неслися на сади, які саме цвіли. У той час спостерігали  загибель не повної сім'ї, а лише частково. </a:t>
            </a:r>
          </a:p>
          <a:p>
            <a:pPr marL="109728" indent="0" algn="just">
              <a:buNone/>
            </a:pP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FACBA0-56FD-4FBF-AA3B-3A93909BC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9414" y="679938"/>
            <a:ext cx="5545017" cy="60954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109728" indent="0" algn="just">
              <a:lnSpc>
                <a:spcPct val="150000"/>
              </a:lnSpc>
              <a:buNone/>
            </a:pPr>
            <a:endParaRPr lang="uk-UA" dirty="0"/>
          </a:p>
          <a:p>
            <a:pPr marL="109728" indent="0" algn="just">
              <a:lnSpc>
                <a:spcPct val="150000"/>
              </a:lnSpc>
              <a:buNone/>
            </a:pPr>
            <a:endParaRPr lang="uk-UA" dirty="0"/>
          </a:p>
          <a:p>
            <a:pPr marL="109728" indent="0" algn="just">
              <a:lnSpc>
                <a:spcPct val="150000"/>
              </a:lnSpc>
              <a:buNone/>
            </a:pPr>
            <a:endParaRPr lang="uk-UA" dirty="0"/>
          </a:p>
          <a:p>
            <a:pPr marL="109728" indent="0" algn="just">
              <a:lnSpc>
                <a:spcPct val="150000"/>
              </a:lnSpc>
              <a:buNone/>
            </a:pPr>
            <a:endParaRPr lang="uk-UA" dirty="0"/>
          </a:p>
          <a:p>
            <a:pPr marL="109728" indent="0" algn="just">
              <a:lnSpc>
                <a:spcPct val="150000"/>
              </a:lnSpc>
              <a:buNone/>
            </a:pPr>
            <a:endParaRPr lang="uk-UA" dirty="0"/>
          </a:p>
          <a:p>
            <a:pPr marL="109728" indent="0" algn="just">
              <a:lnSpc>
                <a:spcPct val="150000"/>
              </a:lnSpc>
              <a:buNone/>
            </a:pPr>
            <a:endParaRPr lang="uk-UA" dirty="0"/>
          </a:p>
          <a:p>
            <a:pPr marL="109728" indent="0" algn="just">
              <a:lnSpc>
                <a:spcPct val="150000"/>
              </a:lnSpc>
              <a:buNone/>
            </a:pPr>
            <a:endParaRPr lang="uk-UA" dirty="0"/>
          </a:p>
          <a:p>
            <a:pPr marL="109728" indent="0" algn="just">
              <a:lnSpc>
                <a:spcPct val="150000"/>
              </a:lnSpc>
              <a:buNone/>
            </a:pPr>
            <a:r>
              <a:rPr lang="uk-UA" dirty="0"/>
              <a:t>Дане фото, вже зроблене 2023 року. З потеплінням, невелика кількість  бджіл вилетіли з вуликів, але погода ще не дозволяла цього. І як результат: переохолодження і загибель.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B94438-0D1B-444F-985A-ECB5FDADC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00" r="329"/>
          <a:stretch/>
        </p:blipFill>
        <p:spPr>
          <a:xfrm>
            <a:off x="7055337" y="1038263"/>
            <a:ext cx="4353169" cy="25964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25805C-0DD2-497F-A8AF-24AAC4FA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668" y="4401766"/>
            <a:ext cx="3538792" cy="222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24575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455B3323-BF49-4A4D-8516-BF6D40E4CDE9}" vid="{4A3CC006-1AA6-4A28-A96F-338D93E411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729</TotalTime>
  <Words>1137</Words>
  <Application>Microsoft Office PowerPoint</Application>
  <PresentationFormat>Широкоэкранный</PresentationFormat>
  <Paragraphs>180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Georgia</vt:lpstr>
      <vt:lpstr>Trebuchet MS</vt:lpstr>
      <vt:lpstr>Wingdings 2</vt:lpstr>
      <vt:lpstr>Тема1</vt:lpstr>
      <vt:lpstr>Моніторинг чисельності бджоли медоносної  на території Маківської ОТГ </vt:lpstr>
      <vt:lpstr>Презентация PowerPoint</vt:lpstr>
      <vt:lpstr>Презентация PowerPoint</vt:lpstr>
      <vt:lpstr>Завданнями нашого дослідження є:</vt:lpstr>
      <vt:lpstr>Існує близько 20 тисяч видів бджіл. Тільки в Україні зустрічається 900 видів, які запилюють не тільки дикі рослини, а й сільськогосподарські культури. Найвідомішим видом є бджола медоносна. Дикі види залишаються нами непоміченими, хоча вони є набагато ефективнішими запилювачами. Дослідження диких видів вимагає більше зусиль і особливого обладнання. </vt:lpstr>
      <vt:lpstr>Презентация PowerPoint</vt:lpstr>
      <vt:lpstr>Презентация PowerPoint</vt:lpstr>
      <vt:lpstr>Результати дослідження</vt:lpstr>
      <vt:lpstr>Презентация PowerPoint</vt:lpstr>
      <vt:lpstr>Презентация PowerPoint</vt:lpstr>
      <vt:lpstr>Оприскування полів у 2022 році на території Маківської громади</vt:lpstr>
      <vt:lpstr>Презентация PowerPoint</vt:lpstr>
      <vt:lpstr>Узагальнена таблиця кількості бджолосімей</vt:lpstr>
      <vt:lpstr>Висновок</vt:lpstr>
      <vt:lpstr>Використанні джерела: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</dc:creator>
  <cp:lastModifiedBy>A</cp:lastModifiedBy>
  <cp:revision>60</cp:revision>
  <dcterms:created xsi:type="dcterms:W3CDTF">2023-03-05T06:51:06Z</dcterms:created>
  <dcterms:modified xsi:type="dcterms:W3CDTF">2023-03-27T16:01:38Z</dcterms:modified>
</cp:coreProperties>
</file>