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269"/>
    <a:srgbClr val="AE4E06"/>
    <a:srgbClr val="FF8C53"/>
    <a:srgbClr val="FF6011"/>
    <a:srgbClr val="F25100"/>
    <a:srgbClr val="EE7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93705-BA4E-414F-AF6D-B1582812934A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7CEF9-B7E2-4F4A-80DE-7CCCD814681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7CEF9-B7E2-4F4A-80DE-7CCCD8146819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180020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uk-UA" sz="3400" b="1" kern="0" dirty="0" smtClean="0">
                <a:latin typeface="Times New Roman" pitchFamily="18" charset="0"/>
                <a:cs typeface="Times New Roman" pitchFamily="18" charset="0"/>
              </a:rPr>
              <a:t>ЦЕНТР НАУКОВО-ТЕХНІЧНОЇ, ДИТЯЧОЇ ТА ЮНАЦЬКОЇ ТВОРЧОСТІ  РАХІВСЬКОЇ МІСЬКОЇ РАДИ</a:t>
            </a:r>
          </a:p>
          <a:p>
            <a:pPr algn="ctr">
              <a:defRPr/>
            </a:pPr>
            <a:endParaRPr lang="uk-UA" sz="4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МАН-Юніор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Дослідник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Номінація «Еколог, 2023 р».</a:t>
            </a:r>
            <a:endParaRPr lang="uk-U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88840"/>
            <a:ext cx="9144000" cy="647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проекту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7800" y="2276872"/>
            <a:ext cx="8788400" cy="14188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uk-UA" sz="1800" b="1" kern="0" dirty="0" smtClean="0">
                <a:latin typeface="Times New Roman" pitchFamily="18" charset="0"/>
                <a:cs typeface="Times New Roman" pitchFamily="18" charset="0"/>
              </a:rPr>
              <a:t>“РОЗВИТОК ТА ПОШИРЕННЯ ВОДНОЇ ЕРОЗІЇ НА ЛІСО-ЗРУБНИХ ПЛОЩАХ МАРМАРОСЬКОГО МАСИВУ”</a:t>
            </a:r>
            <a:endParaRPr lang="uk-UA" sz="18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44008" y="3212976"/>
            <a:ext cx="4310062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Автор проекту:</a:t>
            </a:r>
          </a:p>
          <a:p>
            <a:pPr algn="r">
              <a:defRPr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Лукачук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Михайло Михайлович,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вихованець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гуртка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“Юні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екологи”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ЦНТДЮТ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Рахівської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міської ради </a:t>
            </a:r>
          </a:p>
          <a:p>
            <a:pPr algn="r"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Керівник гуртків:</a:t>
            </a: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ЦНТДЮТ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Рахівської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  <a:p>
            <a:pPr algn="r">
              <a:defRPr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Шмиг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Василь Васильович. </a:t>
            </a:r>
          </a:p>
          <a:p>
            <a:pPr algn="r">
              <a:defRPr/>
            </a:pPr>
            <a: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Рахів – 2023</a:t>
            </a:r>
          </a:p>
          <a:p>
            <a:pPr algn="ctr">
              <a:defRPr/>
            </a:pPr>
            <a: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D:\old\ФОТО\SDV_0747.MP4_snapshot_00.02_[2017.01.27_13.57.44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51520" y="188640"/>
            <a:ext cx="8640960" cy="158417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95536" y="1772816"/>
            <a:ext cx="3384376" cy="144016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2060848"/>
            <a:ext cx="3024336" cy="86409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скоротити  площі  вирубки лісів;</a:t>
            </a:r>
            <a:endParaRPr kumimoji="0" lang="uk-UA" sz="24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6" y="404664"/>
            <a:ext cx="8424936" cy="79208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</a:t>
            </a:r>
            <a:r>
              <a:rPr kumimoji="0" lang="uk-UA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ПОДАЛЬШОГО ПРИЗУПИНЕННЯ РОЗВИТКУ ВОДНОЇ ЕРОЗІЇ НА ГІРСЬКИХ СХИЛАХ, ПОТРІБНО ЗРОБИТИ  НАСТУПНЕ: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 flipH="1">
            <a:off x="5292080" y="1772816"/>
            <a:ext cx="3384376" cy="187220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436096" y="1988840"/>
            <a:ext cx="3024336" cy="129614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масштабних площах вирубок лісів необхідно провести правильне відновлення нових лісів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sz="24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827584" y="3212976"/>
            <a:ext cx="4248472" cy="18002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043608" y="3429000"/>
            <a:ext cx="4032448" cy="136815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потрібно засіяти  насінням трав й рослин, щоб створити  рослинно-трав’яний покрив свіжих лісо-зрубних площах;</a:t>
            </a:r>
            <a:endParaRPr kumimoji="0" lang="uk-UA" sz="20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5" idx="2"/>
            <a:endCxn id="6" idx="3"/>
          </p:cNvCxnSpPr>
          <p:nvPr/>
        </p:nvCxnSpPr>
        <p:spPr>
          <a:xfrm flipH="1">
            <a:off x="3779912" y="1574794"/>
            <a:ext cx="792088" cy="91810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>
            <a:off x="4572000" y="1574794"/>
            <a:ext cx="720080" cy="91810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 flipH="1">
            <a:off x="4427984" y="1574794"/>
            <a:ext cx="144016" cy="185420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221088"/>
            <a:ext cx="3638125" cy="2018573"/>
          </a:xfrm>
          <a:prstGeom prst="rect">
            <a:avLst/>
          </a:prstGeom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Рисунок 23" descr="ÐÐ°ÑÑÐ¸Ð½ÐºÐ¸ Ð¿Ð¾ Ð·Ð°Ð¿ÑÐ¾ÑÑ ÐÑÑÑÐ¾Ð»Ð°Ð¼Ð¸ ÑÐ°  Ð²ÑÑÑÐ¾Ð²Ð°Ð»Ð¸ Ð´ÐµÑÐµ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941168"/>
            <a:ext cx="2952328" cy="165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429684" cy="55721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715436" cy="857256"/>
          </a:xfrm>
          <a:prstGeom prst="roundRect">
            <a:avLst/>
          </a:prstGeom>
          <a:solidFill>
            <a:srgbClr val="00C4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kern="0" dirty="0" smtClean="0">
                <a:solidFill>
                  <a:srgbClr val="221100"/>
                </a:solidFill>
                <a:latin typeface="Times New Roman" pitchFamily="18" charset="0"/>
                <a:cs typeface="Times New Roman" pitchFamily="18" charset="0"/>
              </a:rPr>
              <a:t>ОСНОВНИЙ  МЕТОД  ВІДНОВЛЕННЯ  МАЙБУТНЬОГО  ЛІСУ  В  ШАХМАТНОМУ  ПОРЯДКУ.  </a:t>
            </a:r>
            <a:endParaRPr lang="uk-UA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429156" cy="321471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57718" cy="321471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4429156" cy="328614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35771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395536" y="404664"/>
            <a:ext cx="8136904" cy="388843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404664"/>
            <a:ext cx="8136904" cy="388843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Отже, причиною  процесу  розвитку  водної  ерозії  є неправильні  вирубки лісів,  які  сягають  масштабних  площ  на  гірських схилах </a:t>
            </a:r>
            <a:r>
              <a:rPr lang="uk-UA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Мармароського</a:t>
            </a:r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масиву. Це  стало основною  причиною  змиву  поверхні ґрунту  та  руйнування  ґрунтових  шарів  </a:t>
            </a:r>
            <a:r>
              <a:rPr lang="uk-UA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ерозіями</a:t>
            </a:r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Щоб  в подальшому  припинити  процес розвитку  водної  ерозії потрібно  зробити  наступне: скоротити  площі  вирубки лісів;  засадити  молодою  лісовою  розсадою лісо-зрубні території гірських  схилів; проводити  періодичний  догляд  за  ростом  та  ростом  лісової  розсади.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437112"/>
            <a:ext cx="4101722" cy="21602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D:\old\ФОТО\SDV_0745.MP4_snapshot_00.09_[2017.01.27_13.56.59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437112"/>
            <a:ext cx="3831558" cy="21602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2996952"/>
            <a:ext cx="8136904" cy="129614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ДЯКУЮ</a:t>
            </a:r>
            <a:r>
              <a:rPr kumimoji="0" lang="uk-UA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ЗА УВАГУ !</a:t>
            </a:r>
            <a:endParaRPr kumimoji="0" lang="uk-UA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548680"/>
            <a:ext cx="4680520" cy="59046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4536504" cy="6237312"/>
          </a:xfrm>
        </p:spPr>
        <p:txBody>
          <a:bodyPr>
            <a:normAutofit fontScale="32500" lnSpcReduction="20000"/>
          </a:bodyPr>
          <a:lstStyle/>
          <a:p>
            <a:pPr algn="ctr">
              <a:defRPr/>
            </a:pPr>
            <a:r>
              <a:rPr lang="uk-UA" sz="45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uk-UA" sz="6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Актуальність наукового проекту. </a:t>
            </a:r>
          </a:p>
          <a:p>
            <a:pPr algn="ctr">
              <a:defRPr/>
            </a:pP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Розвиток та  поширення  водної  ерозії на  масштабних лісо-зрубних площах – одна з гострих проблем в лісовому господарстві, на території </a:t>
            </a:r>
            <a:r>
              <a:rPr lang="uk-UA" sz="6800" b="1" dirty="0" err="1" smtClean="0">
                <a:latin typeface="Times New Roman" pitchFamily="18" charset="0"/>
                <a:cs typeface="Times New Roman" pitchFamily="18" charset="0"/>
              </a:rPr>
              <a:t>Мармароського</a:t>
            </a: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гірського масиву. Процес  розвитку  водної  ерозії тісно  пов'язаний  з  посилення  неконтрольованих  вирубок  лісів, які  на  сьогоднішній  день  сягнули  масштабних  площ. Це  викликало  швидкий  розвиток  та  поширення  водної  ерозії, на багатьох  гірських схилах  </a:t>
            </a:r>
            <a:r>
              <a:rPr lang="uk-UA" sz="6800" b="1" dirty="0" err="1" smtClean="0">
                <a:latin typeface="Times New Roman" pitchFamily="18" charset="0"/>
                <a:cs typeface="Times New Roman" pitchFamily="18" charset="0"/>
              </a:rPr>
              <a:t>Мармароського</a:t>
            </a:r>
            <a:r>
              <a:rPr lang="uk-UA" sz="6800" b="1" dirty="0" smtClean="0">
                <a:latin typeface="Times New Roman" pitchFamily="18" charset="0"/>
                <a:cs typeface="Times New Roman" pitchFamily="18" charset="0"/>
              </a:rPr>
              <a:t>  масиву. І на сьогоднішній  день ця  проблема  є  актуальною  яку  потрібно  подолати  всіма  необхідними  способами  та методами. </a:t>
            </a:r>
          </a:p>
          <a:p>
            <a:pPr algn="ctr">
              <a:defRPr/>
            </a:pPr>
            <a:endParaRPr lang="uk-UA" sz="42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620688"/>
            <a:ext cx="3908464" cy="293134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D:\old\ФОТО\SDV_0745.MP4_snapshot_00.09_[2017.01.27_13.56.59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5"/>
            <a:ext cx="3888432" cy="273630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3607537" cy="19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 flipH="1">
            <a:off x="3131840" y="1916832"/>
            <a:ext cx="5760640" cy="460851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79512" y="332656"/>
            <a:ext cx="3960440" cy="3672408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2952328" cy="3888432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uk-UA" sz="3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наукового проекту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полягає у поглибленому теоретичному обґрунтуванні  основних  причин посилення  розвитку водної  ерозії та її поширення  на  гірських  схилах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Мармароського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масиву.</a:t>
            </a:r>
          </a:p>
          <a:p>
            <a:pPr algn="ctr">
              <a:defRPr/>
            </a:pPr>
            <a:endParaRPr lang="uk-UA" sz="40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851920" y="2564904"/>
            <a:ext cx="4320480" cy="4032448"/>
          </a:xfrm>
          <a:prstGeom prst="rect">
            <a:avLst/>
          </a:prstGeom>
        </p:spPr>
        <p:txBody>
          <a:bodyPr vert="horz" lIns="0" rIns="18288">
            <a:normAutofit fontScale="47500" lnSpcReduction="20000"/>
          </a:bodyPr>
          <a:lstStyle/>
          <a:p>
            <a:r>
              <a:rPr lang="uk-UA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завдання  наукового проекту:</a:t>
            </a:r>
          </a:p>
          <a:p>
            <a:endParaRPr lang="uk-UA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визначити  основні  причини  розвитку  та поширення  водної  ерозії на  різних  експозиціях гірських схил;</a:t>
            </a:r>
          </a:p>
          <a:p>
            <a:pPr algn="just"/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провести  практичне  дослідження  на  окремих  ділянках басейнів Малого  та Великого  потоків (село  </a:t>
            </a:r>
            <a:r>
              <a:rPr lang="uk-UA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Костилівка</a:t>
            </a:r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та  визначити  причини неоднакового  процесу  розвитку  водної  ерозії  на лісо-зрубних  територіях;</a:t>
            </a:r>
          </a:p>
          <a:p>
            <a:pPr algn="just"/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визначити  механізм  дії  водної  ерозії  на  лісо-зрубних  територіях;</a:t>
            </a:r>
          </a:p>
          <a:p>
            <a:pPr algn="just"/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надати можливі шляхи  боротьби  з  водною  ерозією  на  всіх  гірських  схилах  </a:t>
            </a:r>
            <a:r>
              <a:rPr lang="uk-UA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Мармароського</a:t>
            </a:r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масиву.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Рисунок 11" descr="D:\old\ФОТО\16 грудня  2017 р\IMG_20171216_134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179386" cy="25947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4896544" cy="151216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4896544" cy="1512168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дослідження: </a:t>
            </a:r>
          </a:p>
          <a:p>
            <a:pPr algn="ctr">
              <a:defRPr/>
            </a:pPr>
            <a:r>
              <a:rPr lang="uk-UA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розвиток  водної  ерозії  на  лісо-зрубних  площах </a:t>
            </a:r>
            <a:r>
              <a:rPr lang="uk-UA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Мармароського</a:t>
            </a:r>
            <a:r>
              <a:rPr lang="uk-UA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масиву.</a:t>
            </a:r>
          </a:p>
          <a:p>
            <a:pPr algn="ctr">
              <a:defRPr/>
            </a:pPr>
            <a:endParaRPr lang="uk-UA" sz="40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204864"/>
            <a:ext cx="5400600" cy="172819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63888" y="2204864"/>
            <a:ext cx="5256584" cy="1800200"/>
          </a:xfrm>
          <a:prstGeom prst="rect">
            <a:avLst/>
          </a:prstGeom>
        </p:spPr>
        <p:txBody>
          <a:bodyPr vert="horz" lIns="0" rIns="18288">
            <a:normAutofit fontScale="62500" lnSpcReduction="20000"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 дослідження: </a:t>
            </a:r>
          </a:p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основні  причини  розвитку  та  поширення водної  ерозії,  його  вплив  на  поверхневі  ґрунтові  шари  та  схили гір.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365104"/>
            <a:ext cx="5400600" cy="187220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3528" y="4365104"/>
            <a:ext cx="5472608" cy="2016224"/>
          </a:xfrm>
          <a:prstGeom prst="rect">
            <a:avLst/>
          </a:prstGeom>
        </p:spPr>
        <p:txBody>
          <a:bodyPr vert="horz" lIns="0" rIns="18288">
            <a:normAutofit fontScale="70000" lnSpcReduction="20000"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 дослідження:</a:t>
            </a:r>
          </a:p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теоретичний пошук, методи вивчення теоретичних джерел, польові та практичне дослідження  під час експедиційних виїздів.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2520280" cy="22682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32656"/>
            <a:ext cx="2664296" cy="1759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ÐÐ°ÑÑÐ¸Ð½ÐºÐ¸ Ð¿Ð¾ Ð·Ð°Ð¿ÑÐ¾ÑÑ Ð²Ð¾Ð´Ð½Ð° ÐµÑÐ¾Ð·ÑÑ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93096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548680"/>
            <a:ext cx="828092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280920" cy="720080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uk-UA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Водна ерозія </a:t>
            </a:r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процес руйнування і змивання ґрунтових шарів поверхневими дощовими та талими водами.</a:t>
            </a:r>
            <a:endParaRPr lang="uk-UA" sz="4000" b="1" kern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1484784"/>
            <a:ext cx="4248472" cy="576064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427984" y="1556792"/>
            <a:ext cx="4248472" cy="504056"/>
          </a:xfrm>
          <a:prstGeom prst="rect">
            <a:avLst/>
          </a:prstGeom>
        </p:spPr>
        <p:txBody>
          <a:bodyPr vert="horz" lIns="0" rIns="18288">
            <a:normAutofit fontScale="62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Водна</a:t>
            </a:r>
            <a:r>
              <a:rPr kumimoji="0" lang="uk-UA" sz="40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ерозія призводить до:</a:t>
            </a:r>
            <a:endParaRPr kumimoji="0" lang="uk-UA" sz="4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204864"/>
            <a:ext cx="4104456" cy="864096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2000" y="2204864"/>
            <a:ext cx="4104456" cy="86409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часткового або повного руйнування поверхневого родючого </a:t>
            </a:r>
            <a:r>
              <a:rPr lang="uk-UA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грунтового</a:t>
            </a:r>
            <a:r>
              <a:rPr lang="uk-UA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шару;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3140968"/>
            <a:ext cx="4104456" cy="864096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077072"/>
            <a:ext cx="4104456" cy="1224136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72000" y="3068960"/>
            <a:ext cx="4104456" cy="93610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зменшення  біологічної  активності,  фізичної  структури та  хімічного  складу ґрунтів</a:t>
            </a:r>
            <a:r>
              <a:rPr lang="uk-UA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572000" y="4077072"/>
            <a:ext cx="4104456" cy="122413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руйнування поверхневих ґрунтових  шарів,  роблячи  їх  непридатними  для  відновлення  нових  молодих  лісів.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355976" y="1988840"/>
            <a:ext cx="72008" cy="2952328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8" idx="1"/>
          </p:cNvCxnSpPr>
          <p:nvPr/>
        </p:nvCxnSpPr>
        <p:spPr>
          <a:xfrm>
            <a:off x="4427984" y="2636912"/>
            <a:ext cx="144016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55976" y="4941168"/>
            <a:ext cx="216024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27984" y="3717032"/>
            <a:ext cx="144016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3528" y="1556792"/>
            <a:ext cx="3888432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гірських схилах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Мармароського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масиву, спостерігається: </a:t>
            </a:r>
            <a:endParaRPr lang="uk-U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2780928"/>
            <a:ext cx="194421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поверхнева водна ерозія; </a:t>
            </a:r>
            <a:endParaRPr lang="uk-U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9752" y="2780928"/>
            <a:ext cx="194421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глибинна водна ерозія; </a:t>
            </a:r>
            <a:endParaRPr lang="uk-U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stCxn id="31" idx="2"/>
          </p:cNvCxnSpPr>
          <p:nvPr/>
        </p:nvCxnSpPr>
        <p:spPr>
          <a:xfrm flipH="1">
            <a:off x="1835696" y="2564904"/>
            <a:ext cx="432048" cy="288032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1" idx="2"/>
          </p:cNvCxnSpPr>
          <p:nvPr/>
        </p:nvCxnSpPr>
        <p:spPr>
          <a:xfrm>
            <a:off x="2267744" y="2564904"/>
            <a:ext cx="504056" cy="21602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95536" y="3645024"/>
            <a:ext cx="3816424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395536" y="3717032"/>
            <a:ext cx="3816424" cy="201622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Їхня діяльність найбільше проявляється на свіжих лісо-зрубних площах та на розораних ділянках, де відбулося значне порушення поверхневого ґрунтового шару.  </a:t>
            </a: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Горизонтальный свиток 18"/>
          <p:cNvSpPr/>
          <p:nvPr/>
        </p:nvSpPr>
        <p:spPr>
          <a:xfrm>
            <a:off x="4572000" y="3933056"/>
            <a:ext cx="4248472" cy="266429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136904" cy="1440160"/>
          </a:xfrm>
          <a:prstGeom prst="roundRect">
            <a:avLst/>
          </a:prstGeom>
          <a:solidFill>
            <a:srgbClr val="EE77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260648"/>
            <a:ext cx="8064896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Під  час дослідження  розвитку водної  ерозії  на окремих дослідних ділянках, було виявлено наступне:</a:t>
            </a:r>
            <a:endParaRPr kumimoji="0" lang="uk-UA" sz="2800" b="1" i="0" u="none" strike="noStrike" kern="0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988840"/>
            <a:ext cx="3816424" cy="1152128"/>
          </a:xfrm>
          <a:prstGeom prst="roundRect">
            <a:avLst/>
          </a:prstGeom>
          <a:solidFill>
            <a:srgbClr val="EE77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1988840"/>
            <a:ext cx="3816424" cy="108012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 найактивніший процес її розвитку проявлявся після масштабних вирубках  лісів;</a:t>
            </a:r>
            <a:endParaRPr kumimoji="0" lang="uk-UA" sz="2000" b="1" i="0" u="none" strike="noStrike" kern="0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988840"/>
            <a:ext cx="3816424" cy="2160240"/>
          </a:xfrm>
          <a:prstGeom prst="roundRect">
            <a:avLst/>
          </a:prstGeom>
          <a:solidFill>
            <a:srgbClr val="EE77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788024" y="2060848"/>
            <a:ext cx="3816424" cy="194421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 найбільш  активному  руйнуванню  піддавалися  виходи  на  поверхню  масивні  пласти  пісковиків, легко-розмиваючи бурі-лісові ґрунти та осипища.</a:t>
            </a:r>
            <a:endParaRPr kumimoji="0" lang="uk-UA" sz="2000" b="1" i="0" u="none" strike="noStrike" kern="0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4067944" y="1700808"/>
            <a:ext cx="396044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8024" y="1700808"/>
            <a:ext cx="288032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Горизонтальный свиток 16"/>
          <p:cNvSpPr/>
          <p:nvPr/>
        </p:nvSpPr>
        <p:spPr>
          <a:xfrm>
            <a:off x="323528" y="3356992"/>
            <a:ext cx="4176464" cy="324036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932040" y="4293096"/>
            <a:ext cx="3816424" cy="201622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Розвиток майбутніх  лісів на тих гірських схилах, де відбулася водна ерозія, буде  проходити  дуже  повільно,  а значна частина деревних порід будуть гібридними,  кволими та  не  доживуть  сторічного  віку.</a:t>
            </a:r>
            <a:endParaRPr kumimoji="0" lang="uk-UA" b="1" i="0" u="none" strike="noStrike" kern="0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755576" y="3861048"/>
            <a:ext cx="3672408" cy="223224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багатьох гірських схилах  площинна  водна  ерозія швидко  перейде  у глибинну,  яка  буде  діяти  до  тих  пір,  поки  не  зіштовхнеться  із твердими магматичними  породами.</a:t>
            </a:r>
            <a:endParaRPr kumimoji="0" lang="uk-UA" sz="2000" b="1" i="0" u="none" strike="noStrike" kern="0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476672"/>
            <a:ext cx="7272808" cy="1152128"/>
          </a:xfrm>
          <a:prstGeom prst="roundRect">
            <a:avLst/>
          </a:prstGeom>
          <a:solidFill>
            <a:srgbClr val="F251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7056784" cy="10801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800" b="1" kern="0" dirty="0" smtClean="0">
                <a:latin typeface="Times New Roman" pitchFamily="18" charset="0"/>
                <a:cs typeface="Times New Roman" pitchFamily="18" charset="0"/>
              </a:rPr>
              <a:t>Найменше руйнуванню глибинній  водній ерозії піддаються такі типи ґрунтів:</a:t>
            </a:r>
          </a:p>
          <a:p>
            <a:pPr algn="ctr">
              <a:defRPr/>
            </a:pPr>
            <a:endParaRPr lang="uk-UA" sz="20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924944"/>
            <a:ext cx="4464496" cy="3384376"/>
          </a:xfrm>
          <a:prstGeom prst="roundRect">
            <a:avLst/>
          </a:prstGeom>
          <a:solidFill>
            <a:srgbClr val="FF8C5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3068960"/>
            <a:ext cx="3960440" cy="30963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Такі типи ґрунтів володіють низькою  водопроникністю, через що зростає процес площинної водної ерозії, яка спричиняє площинний  змив  верхнього ґрунтового  шару.</a:t>
            </a:r>
            <a:endParaRPr kumimoji="0" lang="uk-UA" sz="24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916832"/>
            <a:ext cx="3024336" cy="576064"/>
          </a:xfrm>
          <a:prstGeom prst="roundRect">
            <a:avLst/>
          </a:prstGeom>
          <a:solidFill>
            <a:srgbClr val="FF601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1916832"/>
            <a:ext cx="3024336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суглинисто-глейові,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1916832"/>
            <a:ext cx="2376264" cy="576064"/>
          </a:xfrm>
          <a:prstGeom prst="roundRect">
            <a:avLst/>
          </a:prstGeom>
          <a:solidFill>
            <a:srgbClr val="FF601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1916832"/>
            <a:ext cx="2376264" cy="576064"/>
          </a:xfrm>
          <a:prstGeom prst="roundRect">
            <a:avLst/>
          </a:prstGeom>
          <a:solidFill>
            <a:srgbClr val="FF601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35896" y="1916832"/>
            <a:ext cx="2232248" cy="50405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лейові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372200" y="1916832"/>
            <a:ext cx="2088232" cy="50405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sz="2400" b="1" noProof="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щільненні.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 flipH="1">
            <a:off x="3203848" y="1628800"/>
            <a:ext cx="136815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88024" y="1628800"/>
            <a:ext cx="1512168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6016" y="1628800"/>
            <a:ext cx="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D:\old\ФОТО\16 грудня  2017 р\IMG_20171216_134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744416" cy="3096344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7704856" cy="936104"/>
          </a:xfrm>
          <a:prstGeom prst="roundRect">
            <a:avLst/>
          </a:prstGeom>
          <a:solidFill>
            <a:srgbClr val="FFC269"/>
          </a:solidFill>
          <a:ln w="38100">
            <a:solidFill>
              <a:srgbClr val="AE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26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632848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РОЗВИТОК ВОДНОЇ ЕРОЗІЇ ТА ПРОЦЕС РУЙНУВАННЯ ПОВЕРХНЕВОГО ГРУНТОВОГО ШАРУ ВПЛИВАЮТЬ ТАКІ ФАКТОРИ:</a:t>
            </a:r>
            <a:endParaRPr lang="uk-UA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412776"/>
            <a:ext cx="7200800" cy="576064"/>
          </a:xfrm>
          <a:prstGeom prst="roundRect">
            <a:avLst/>
          </a:prstGeom>
          <a:solidFill>
            <a:srgbClr val="FFC269"/>
          </a:solidFill>
          <a:ln w="38100">
            <a:solidFill>
              <a:srgbClr val="AE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269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1412776"/>
            <a:ext cx="7128792" cy="57606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крутизна 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гірського  схилу  та  його форми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рельєфу;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132856"/>
            <a:ext cx="7200800" cy="792088"/>
          </a:xfrm>
          <a:prstGeom prst="roundRect">
            <a:avLst/>
          </a:prstGeom>
          <a:solidFill>
            <a:srgbClr val="FFC269"/>
          </a:solidFill>
          <a:ln w="38100">
            <a:solidFill>
              <a:srgbClr val="AE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269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27584" y="2204864"/>
            <a:ext cx="7128792" cy="648072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швидкість  поверхневого  водного  потоку  та  його  турбулентність; 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3068960"/>
            <a:ext cx="7200800" cy="720080"/>
          </a:xfrm>
          <a:prstGeom prst="roundRect">
            <a:avLst/>
          </a:prstGeom>
          <a:solidFill>
            <a:srgbClr val="FFC269"/>
          </a:solidFill>
          <a:ln w="38100">
            <a:solidFill>
              <a:srgbClr val="AE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269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3933056"/>
            <a:ext cx="7200800" cy="576064"/>
          </a:xfrm>
          <a:prstGeom prst="roundRect">
            <a:avLst/>
          </a:prstGeom>
          <a:solidFill>
            <a:srgbClr val="FFC269"/>
          </a:solidFill>
          <a:ln w="38100">
            <a:solidFill>
              <a:srgbClr val="AE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269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99592" y="3068960"/>
            <a:ext cx="7128792" cy="79208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щільність  ґрунтового  покриву  та  його гранулометричний  склад;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827584" y="4005064"/>
            <a:ext cx="6912768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види,  тривалість  та  інтенсивність  дощових   опадів.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11560" y="1196752"/>
            <a:ext cx="0" cy="3024336"/>
          </a:xfrm>
          <a:prstGeom prst="line">
            <a:avLst/>
          </a:prstGeom>
          <a:ln w="38100">
            <a:solidFill>
              <a:srgbClr val="AE4E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1"/>
          </p:cNvCxnSpPr>
          <p:nvPr/>
        </p:nvCxnSpPr>
        <p:spPr>
          <a:xfrm>
            <a:off x="611560" y="1700808"/>
            <a:ext cx="216024" cy="0"/>
          </a:xfrm>
          <a:prstGeom prst="line">
            <a:avLst/>
          </a:prstGeom>
          <a:ln w="38100">
            <a:solidFill>
              <a:srgbClr val="AE4E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1560" y="2564904"/>
            <a:ext cx="216024" cy="0"/>
          </a:xfrm>
          <a:prstGeom prst="line">
            <a:avLst/>
          </a:prstGeom>
          <a:ln w="38100">
            <a:solidFill>
              <a:srgbClr val="AE4E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1560" y="4221088"/>
            <a:ext cx="216024" cy="0"/>
          </a:xfrm>
          <a:prstGeom prst="line">
            <a:avLst/>
          </a:prstGeom>
          <a:ln w="38100">
            <a:solidFill>
              <a:srgbClr val="AE4E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1560" y="3429000"/>
            <a:ext cx="216024" cy="0"/>
          </a:xfrm>
          <a:prstGeom prst="line">
            <a:avLst/>
          </a:prstGeom>
          <a:ln w="38100">
            <a:solidFill>
              <a:srgbClr val="AE4E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653136"/>
            <a:ext cx="2629528" cy="20162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653136"/>
            <a:ext cx="2530804" cy="20162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Рисунок 27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3888432" cy="26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Рисунок 41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Блок-схема: подготовка 4"/>
          <p:cNvSpPr/>
          <p:nvPr/>
        </p:nvSpPr>
        <p:spPr>
          <a:xfrm>
            <a:off x="179512" y="260648"/>
            <a:ext cx="8784976" cy="1008112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07704" y="260648"/>
            <a:ext cx="5400600" cy="93610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ВПЛИВ</a:t>
            </a:r>
            <a:r>
              <a:rPr kumimoji="0" lang="uk-UA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ОСНОВНИХ ПРИРОДНИХ ТА ПОГОДНИХ ФАКТОР НА ПРОЦЕС РОЗВИТКУ ВОДНОЇ ЕРОЗІЇ: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179512" y="1484784"/>
            <a:ext cx="4248472" cy="648072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55576" y="1484784"/>
            <a:ext cx="324036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кількість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 тривалість випадання  дощових  опадів;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4716016" y="1484784"/>
            <a:ext cx="4248472" cy="648072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292080" y="1484784"/>
            <a:ext cx="324036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площа  і вік  вирубок  лісів  на  схилах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гір;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251520" y="2492896"/>
            <a:ext cx="4248472" cy="648072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4716016" y="2492896"/>
            <a:ext cx="4248472" cy="648072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043608" y="2492896"/>
            <a:ext cx="2880320" cy="648072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-крутизна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гірського  схилу  </a:t>
            </a: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експозиція;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436096" y="2492896"/>
            <a:ext cx="2880320" cy="648072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типи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ґрунтів  та  товщина  ґрунтових  шарів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2483768" y="3429000"/>
            <a:ext cx="4248472" cy="648072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203848" y="3429000"/>
            <a:ext cx="2880320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гранулометричний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 фізичний  склад  ґрунтів.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4211960" y="1268760"/>
            <a:ext cx="360040" cy="43204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 flipH="1">
            <a:off x="4283968" y="1268760"/>
            <a:ext cx="288032" cy="151216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17" idx="0"/>
          </p:cNvCxnSpPr>
          <p:nvPr/>
        </p:nvCxnSpPr>
        <p:spPr>
          <a:xfrm>
            <a:off x="4572000" y="1268760"/>
            <a:ext cx="72008" cy="216024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2"/>
          </p:cNvCxnSpPr>
          <p:nvPr/>
        </p:nvCxnSpPr>
        <p:spPr>
          <a:xfrm>
            <a:off x="4572000" y="1268760"/>
            <a:ext cx="360040" cy="43204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" idx="2"/>
          </p:cNvCxnSpPr>
          <p:nvPr/>
        </p:nvCxnSpPr>
        <p:spPr>
          <a:xfrm>
            <a:off x="4572000" y="1268760"/>
            <a:ext cx="288032" cy="151216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586</TotalTime>
  <Words>779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2023-03-23T07:52:08Z</dcterms:created>
  <dcterms:modified xsi:type="dcterms:W3CDTF">2023-03-28T18:42:45Z</dcterms:modified>
</cp:coreProperties>
</file>