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9" r:id="rId3"/>
    <p:sldId id="271" r:id="rId4"/>
    <p:sldId id="257" r:id="rId5"/>
    <p:sldId id="258" r:id="rId6"/>
    <p:sldId id="259" r:id="rId7"/>
    <p:sldId id="275" r:id="rId8"/>
    <p:sldId id="260" r:id="rId9"/>
    <p:sldId id="262" r:id="rId10"/>
    <p:sldId id="273" r:id="rId11"/>
    <p:sldId id="269" r:id="rId12"/>
    <p:sldId id="276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201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65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109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169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736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6109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5999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535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446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888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388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D1C30-14EF-4841-BF40-CEC7C9057ABE}" type="datetimeFigureOut">
              <a:rPr lang="uk-UA" smtClean="0"/>
              <a:t>26.03.2023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0007D-B62C-435C-A8EF-0436C647C95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65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%20%20%20dimk38711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orady.co.ua/yak-viznachiti-r-k-vipusku-shveyno-mashini-singer-za-ser-ynim-nomerom-24-foto-yak-perev-riti-c-nn-st-nozhniy-mashinki-de-vkazaniy-nomer-model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yak-prosto.com/yak-diznatisya-rik-vipusku-mashinki-zinger/" TargetMode="External"/><Relationship Id="rId2" Type="http://schemas.openxmlformats.org/officeDocument/2006/relationships/hyperlink" Target="https://porady.co.ua/yak-viznachiti-r-k-vipusku-shveyno-mashini-singer-za-ser-ynim-nomerom-24-foto-yak-perev-riti-c-nn-st-nozhniy-mashinki-de-vkazaniy-nomer-model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ma-aroma-biz.ru/uk/istoriya-i-stoimost-shveinyh-mashinok-zinger-kak-opredelit-god/" TargetMode="External"/><Relationship Id="rId5" Type="http://schemas.openxmlformats.org/officeDocument/2006/relationships/hyperlink" Target="https://provse.te.ua/2017/04/za-shvejnymy-mashynkamy-polyuyut-antykvary-schob-otrymaty-miljon-dolariv/" TargetMode="External"/><Relationship Id="rId4" Type="http://schemas.openxmlformats.org/officeDocument/2006/relationships/hyperlink" Target="https://singerco.com/support/machine-serial-numbers/double-let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309" y="110838"/>
            <a:ext cx="11776364" cy="682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«МАН-Юніор Дослідник» за номінацією «Історик-Юніор»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</a:t>
            </a:r>
            <a:r>
              <a:rPr lang="uk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uk-UA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400" b="1" dirty="0">
                <a:latin typeface="Times New Roman" panose="02020603050405020304" pitchFamily="18" charset="0"/>
              </a:rPr>
              <a:t>БЕРЕГИНЯ РОДУ – ШВЕЙНА МАШИНКА СВІТОВОГО БРЕНДУ «ЗІНГЕР» ВИПУСКУ 1908 РОКУ – ПАНСЬКИЙ ПОДАРУНОК.</a:t>
            </a:r>
            <a:endParaRPr lang="uk-UA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прізвище, ім’я та по батькові автора </a:t>
            </a:r>
            <a:r>
              <a:rPr lang="uk-UA" sz="1400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Косенко Дмитро Денисович;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номер контактного телефону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+380506122084;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 адреса</a:t>
            </a: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  dimk38711@gmail.com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 проживання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uk-UA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</a:t>
            </a:r>
            <a:r>
              <a:rPr lang="uk-UA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Курахове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проспект Миру буд.14  кв.21, Покровський район, Донецька область;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найменування навчального закладу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Курахівський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заклад загальної середньої освіти І-ІІІ ступенів №1 </a:t>
            </a:r>
            <a:r>
              <a:rPr lang="uk-UA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Курахівської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територіальної громади Покровського району Донецької області;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 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- 8Б 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</a:t>
            </a:r>
            <a:r>
              <a:rPr lang="uk-UA" sz="1400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Мунтян Тетяна Володимирівна, учитель історії </a:t>
            </a:r>
            <a:r>
              <a:rPr lang="uk-UA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Курахівського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закладу загальної середньої освіти І-ІІІ ступенів №1 </a:t>
            </a:r>
            <a:r>
              <a:rPr lang="uk-UA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Курахівської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територіальної громади Покровського району Донецької області;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дослідження</a:t>
            </a: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у себе в родині цікавий предмет, описати його історію, походження і те, як цей артефакт потрапив до сім’ї</a:t>
            </a: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завдання, які необхідно виконати, для досягнення мети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Розпитати рідних про наявність у родині цікавих артефактів.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Довідатися, звідки предмет з’явився у родині.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Записати інформацію, почерпнуту із спілкування.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Описати предмет, спираючись на розповіді рідних.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Описати предмет, використовуючи дані з Інтернету.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Визначити, яке значення має даний артефакт для родини.</a:t>
            </a:r>
          </a:p>
          <a:p>
            <a:pPr marL="228600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uk-U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6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036" y="745834"/>
            <a:ext cx="8063347" cy="60475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5545" y="258619"/>
            <a:ext cx="8536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БЕРЕГИНЯ РОДУ – ШВЕЙНА МАШИНКА СВІТОВОГО БРЕНДУ «ЗІНГЕР» ВИПУСКУ 1908 РОКУ</a:t>
            </a:r>
            <a:endParaRPr kumimoji="0" lang="uk-UA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5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418" y="1"/>
            <a:ext cx="5024581" cy="37684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9600"/>
            <a:ext cx="4692073" cy="3611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239" y="191730"/>
            <a:ext cx="578136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Трохи історії.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 1850 році в Нью-Йорку американський винахідник </a:t>
            </a:r>
            <a:r>
              <a:rPr kumimoji="0" lang="uk-U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Ісаак</a:t>
            </a: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Зінгер знайомиться з конструктором </a:t>
            </a:r>
            <a:r>
              <a:rPr kumimoji="0" lang="uk-U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Орсоном</a:t>
            </a: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Фелпсом</a:t>
            </a: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який створював швейні машинки з круговим рухом голки. </a:t>
            </a:r>
            <a:r>
              <a:rPr kumimoji="0" lang="uk-U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Ісаак</a:t>
            </a: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був вражений таким винаходом, але все ж вирішив удосконалити модель. Зінгер винайшов механізм, завдяки якому голка рухалася вгору – вниз, а не по колу, який ліг в основу роботи всіх швейних машинок. З часом він заснував свою компанію  з виробництва машинок, яка була названа на  честь його імені – Зінгер.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01259" y="4108637"/>
            <a:ext cx="2585067" cy="10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Творець знаменитої машинки –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американський винахідник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Ісаак</a:t>
            </a:r>
            <a:r>
              <a:rPr kumimoji="0" lang="uk-UA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Зінгер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73" y="3170457"/>
            <a:ext cx="2424344" cy="36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0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380" y="600363"/>
            <a:ext cx="4544036" cy="5772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2145" y="164169"/>
            <a:ext cx="419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Трохи живої історії, яку мені повідала моя бабуся</a:t>
            </a:r>
            <a:endParaRPr lang="uk-UA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239" y="592018"/>
            <a:ext cx="383933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Бабуся моєї бабусі – </a:t>
            </a:r>
          </a:p>
          <a:p>
            <a:pPr algn="ctr">
              <a:lnSpc>
                <a:spcPct val="150000"/>
              </a:lnSpc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Тетяна Родіонівна Гавриш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Народилася 11.01.1894 року в Україні. Точне місце невідоме. Родичі проживали в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с.Роя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Мама рано померла, а мачуха незлюбила пасербицю, бо сім’я жила бідно,  крім неї було ще четверо своїх дітей, які теж погано до неї ставилися. В 13 років Тетяна пішла до панів у найми доглядати їхню дитину. За цю роботу пани платили їй якісь кошти, а Тетяна все віддавала мачусі. Йшов час, паненя підросло, і в 16 років наймичка стала допомагати на кухні. Згодом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рацьовита дівчина стала  кухаркою. 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Панночці подобалися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завзяття та відданість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Тетяни роботі,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 вона добре ставилася до дівчини.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6512" y="592018"/>
            <a:ext cx="307317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Природна 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цікавість дівчини проявилася у спостереженні за </a:t>
            </a:r>
            <a:r>
              <a:rPr lang="uk-UA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панною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щілину кімнатних дверей, де та сиділа за шитвом на машинці. Ой, як же хотіла Тетяна теж покрутити чарівну ручку </a:t>
            </a:r>
            <a:r>
              <a:rPr lang="uk-UA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агрегата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 почути приємне його дзеленькання! Але то були лише мрії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Вечорами молодь виходила на гуляння. 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 і познайомилася Тетяна з хлопцем, який з Орловщини приїхав на заробітки на шахти. </a:t>
            </a:r>
          </a:p>
          <a:p>
            <a:pPr lvl="0">
              <a:lnSpc>
                <a:spcPct val="150000"/>
              </a:lnSpc>
            </a:pP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 1915 році вони одружилися.</a:t>
            </a:r>
            <a:endParaRPr lang="uk-UA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03" y="409268"/>
            <a:ext cx="8382000" cy="6286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232" y="409268"/>
            <a:ext cx="310179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має свою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інтригу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весілля панна подарувала Тетяні її мрію – ту саму швейну машинку, від якої у дівчини затамовувався подих. Панна дуже шанувала працьовиту,   віддану та добру дівчину, тому зробила їй такий цінний подарунок.</a:t>
            </a: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Тетяна швидко опанувала шиття на машинці. Чого тільки вона на ній не шила – і сукні, і костюми, і навіть бурки – такі ватні валяночки! Машинка працювала відмінно – бо це ж саме та знаменита Зінгер!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7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17" y="1307123"/>
            <a:ext cx="6548583" cy="54476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0292" y="1214759"/>
            <a:ext cx="3870037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Машинка виручала родину у найскрутніші часи. Про те, щоб її продати, не було не те, що мови, а навіть думки.</a:t>
            </a: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Вона переходила в спадщину, а тепер на ній шиє моя бабуся.</a:t>
            </a:r>
          </a:p>
          <a:p>
            <a:pPr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пам’ять про наш рід. Це берегиня нашої родини з 1915 року.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27417" y="284088"/>
            <a:ext cx="1760675" cy="376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uk-UA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РОДУ БЕРЕГИНЯ </a:t>
            </a:r>
          </a:p>
        </p:txBody>
      </p:sp>
    </p:spTree>
    <p:extLst>
      <p:ext uri="{BB962C8B-B14F-4D97-AF65-F5344CB8AC3E}">
        <p14:creationId xmlns:p14="http://schemas.microsoft.com/office/powerpoint/2010/main" val="245227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0616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Кожна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машинка,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зібрана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заводі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Зінгер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–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шедевр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 Не в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сенсі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вона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зроблена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ексклюзивних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мають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аналогів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деталей, але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частка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унікальності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кожній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них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присутня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Серед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сучасних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моделей таких не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знайти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Нинішні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швейні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машини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корпус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яких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виготовлений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пластику,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легші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функціональніші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але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виглядають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вони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всі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однаково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Розквіт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виробництва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фабрики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Singer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випав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якраз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той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період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коли в моду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увійшов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стиль модерн.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Отже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на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виробах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того часу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помітно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відбилося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Кожна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моделей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прикрашена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фірмовими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вензелями.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825"/>
            <a:ext cx="6923999" cy="3894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108" y="2741784"/>
            <a:ext cx="3033427" cy="40367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546" y="206170"/>
            <a:ext cx="2610181" cy="347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3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73" y="1265679"/>
            <a:ext cx="7161260" cy="53709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92" y="1173018"/>
            <a:ext cx="4098919" cy="5463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482480"/>
            <a:ext cx="121920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400" dirty="0" smtClean="0">
                <a:solidFill>
                  <a:srgbClr val="3A3A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ожній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моделей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</a:t>
            </a:r>
            <a:r>
              <a:rPr lang="uk-UA" sz="1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овальна мідна табличка з написом “Тне </a:t>
            </a:r>
            <a:r>
              <a:rPr lang="uk-UA" sz="14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Singer</a:t>
            </a:r>
            <a:r>
              <a:rPr lang="uk-UA" sz="1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Manfg</a:t>
            </a:r>
            <a:r>
              <a:rPr lang="uk-UA" sz="1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uk-UA" sz="1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серійний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номер.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8509" y="192051"/>
            <a:ext cx="9074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Пошукова робота щодо року випуску машинки та </a:t>
            </a:r>
            <a:r>
              <a:rPr lang="uk-UA" sz="14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справжності, що вона належить саме знаменитому бренду </a:t>
            </a:r>
            <a:endParaRPr lang="uk-UA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2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122" y="304800"/>
            <a:ext cx="4540827" cy="60544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527" y="304800"/>
            <a:ext cx="563418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Багато сперечаються, стверджуючи, що справжність швейної машини можна визначити за її назвою, вірніше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першою буквою. 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Оригінальна назва пишеться саме </a:t>
            </a:r>
            <a:r>
              <a:rPr lang="en-US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Singer, 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тому що буква «</a:t>
            </a:r>
            <a:r>
              <a:rPr lang="en-US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німецькою мовою звучить як «З».</a:t>
            </a:r>
          </a:p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Варіант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швейної машинки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Zinger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випускався у Німеччині (дочірнє підприємство американської фірми).</a:t>
            </a:r>
            <a:b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011" y="2575215"/>
            <a:ext cx="2838857" cy="37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9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980" y="143116"/>
            <a:ext cx="7163421" cy="53710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9309" y="143116"/>
            <a:ext cx="40732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арантією</a:t>
            </a:r>
            <a: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достовірності</a:t>
            </a:r>
            <a: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іменитого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є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пластини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вибитим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серійним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номером. 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складатися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одних цифр, так і в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поєднанні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буквами.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309" y="1341826"/>
            <a:ext cx="406400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Знаючи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букви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серійного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номера,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цифри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розкажуть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дату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b="1" i="0" dirty="0" smtClean="0">
                <a:solidFill>
                  <a:srgbClr val="3A3A3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https://porady.co.ua/yak-viznachiti-r-k-vipusku-shveyno-mashini-singer-za-ser-ynim-nomerom-24-foto-yak-perev-riti-c-nn-st-nozhniy-mashinki-de-vkazaniy-nomer-model/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Дізнатися достовірну інформацію про будь-яку необхідну модель можна, зайшовши на офіційний сайт компанії. На ньому зберігаються відомості про всі виготовлені коли-небудь примірники швейних машин. Зручна навігація сайту дозволить швидко пробити потрібні дані, вони представлені в таблиці.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1236" y="5818909"/>
            <a:ext cx="6908800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Мій пошук привів до таких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результатів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машинка є справді бренду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Singer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випущена була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1908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року, про що говорять буква Е та цифри 667013 серійного номеру.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3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45774" y="67025"/>
            <a:ext cx="26001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Нерозгадані таємниці Зінгера</a:t>
            </a:r>
            <a:endParaRPr lang="uk-UA" sz="14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018" y="436357"/>
            <a:ext cx="11684000" cy="327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solidFill>
                  <a:srgbClr val="3A3A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 машинки Зінгер ходить багато різноманітних чуток, які на початку 2000-х призвели до того, що</a:t>
            </a:r>
            <a:r>
              <a:rPr lang="ru-RU" b="0" i="0" dirty="0" smtClean="0">
                <a:effectLst/>
                <a:latin typeface="Source Sans Pro"/>
              </a:rPr>
              <a:t> 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переривати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бабусині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комори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горища в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пошуках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раритетних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моделей. </a:t>
            </a:r>
          </a:p>
          <a:p>
            <a:pPr algn="ctr"/>
            <a:r>
              <a:rPr lang="uk-UA" b="0" i="0" dirty="0" smtClean="0">
                <a:solidFill>
                  <a:srgbClr val="3A3A3A"/>
                </a:solidFill>
                <a:effectLst/>
                <a:latin typeface="Source Sans Pro"/>
              </a:rPr>
              <a:t> </a:t>
            </a:r>
            <a:r>
              <a:rPr lang="uk-UA" sz="1400" b="1" i="0" dirty="0" smtClean="0">
                <a:solidFill>
                  <a:srgbClr val="3A3A3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Найпопулярніші версії були наступні.</a:t>
            </a:r>
            <a:endParaRPr lang="uk-UA" sz="1400" b="0" i="0" dirty="0" smtClean="0">
              <a:solidFill>
                <a:srgbClr val="3A3A3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uk-UA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із золота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Цей міф заснований на тому, що відразу після революції дворяни, які іммігрували в Європу, переплавляли золоті прикраси або предмети і надавали зливку обрису швейної машини. Далі слідувало фарбування та нанесення всіх розпізнавальних знаків фабрики «Зінгер».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внутрішніх деталях є платина. 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Метал цей не тільки міцний, але і дорогий. Якби він використовувався при виробництві, це значно б вплинуло на собівартість моделей.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Деякі елементи виробу містять червону ртуть. 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взагалі фантастична історія, так як багато хто не знає, чи існує вона насправді і для чого потрібна.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Щасливий номер. 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Ця легенда свідчить про те, що компанія-виробник обіцяла вручити 1 мільйон доларів власнику машинки з певним серійним номером. Ходив слух, що нібито така модель була зроблена в кінці ХІХ століття і куплена кимось у Росії</a:t>
            </a:r>
            <a:r>
              <a:rPr lang="uk-UA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Вся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як не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підтвердженою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не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спростованою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1400" b="0" i="1" dirty="0" smtClean="0">
                <a:effectLst/>
                <a:latin typeface="Source Sans Pro"/>
              </a:rPr>
              <a:t>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наша родина буде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родову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БЕРЕГИНЮ 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непростою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1400" dirty="0" smtClean="0">
                <a:latin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</a:rPr>
              <a:t>пам'ятаючи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безсмертний вислів М. Т. Рильського:</a:t>
            </a:r>
            <a:r>
              <a:rPr lang="uk-UA" sz="16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«Хто не знає свого минулого, той не вартий майбутнього, хто не відає про славу своїх предків, той сам не вартий пошани». </a:t>
            </a:r>
            <a:endParaRPr lang="uk-UA" sz="14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953" y="4209905"/>
            <a:ext cx="320992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5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6691" y="544946"/>
            <a:ext cx="104370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джерела.</a:t>
            </a:r>
          </a:p>
          <a:p>
            <a:pPr lvl="0">
              <a:lnSpc>
                <a:spcPct val="150000"/>
              </a:lnSpc>
            </a:pPr>
            <a:r>
              <a:rPr lang="ru-RU" sz="1400" b="1" dirty="0">
                <a:solidFill>
                  <a:srgbClr val="3A3A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https://porady.co.ua/yak-viznachiti-r-k-vipusku-shveyno-mashini-singer-za-ser-ynim-nomerom-24-foto-yak-perev-riti-c-nn-st-nozhniy-mashinki-de-vkazaniy-nomer-model/</a:t>
            </a:r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http://yak-prosto.com/yak-diznatisya-rik-vipusku-mashinki-zinger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lnSpc>
                <a:spcPct val="150000"/>
              </a:lnSpc>
            </a:pPr>
            <a:r>
              <a:rPr lang="en-US" sz="1400" b="0" i="0" dirty="0" smtClean="0">
                <a:solidFill>
                  <a:srgbClr val="333132"/>
                </a:solidFill>
                <a:effectLst/>
                <a:latin typeface="Times New Roman" panose="02020603050405020304" pitchFamily="18" charset="0"/>
                <a:hlinkClick r:id="rId4"/>
              </a:rPr>
              <a:t>https://singerco.com/support/machine-serial-numbers/double-letter</a:t>
            </a:r>
            <a:r>
              <a:rPr lang="uk-UA" sz="1400" dirty="0">
                <a:solidFill>
                  <a:srgbClr val="333132"/>
                </a:solidFill>
                <a:latin typeface="Times New Roman" panose="02020603050405020304" pitchFamily="18" charset="0"/>
              </a:rPr>
              <a:t> </a:t>
            </a:r>
            <a:endParaRPr lang="uk-UA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https://provse.te.ua/2017/04/za-shvejnymy-mashynkamy-polyuyut-antykvary-schob-otrymaty-miljon-dolariv/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https://doma-aroma-biz.ru/uk/istoriya-i-stoimost-shveinyh-mashinok-zinger-kak-opredelit-god/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8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839</Words>
  <Application>Microsoft Office PowerPoint</Application>
  <PresentationFormat>Широкоэкранный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Source Sans Pro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29</cp:revision>
  <dcterms:created xsi:type="dcterms:W3CDTF">2023-03-24T14:18:27Z</dcterms:created>
  <dcterms:modified xsi:type="dcterms:W3CDTF">2023-03-26T17:32:06Z</dcterms:modified>
</cp:coreProperties>
</file>