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75" r:id="rId5"/>
    <p:sldId id="268" r:id="rId6"/>
    <p:sldId id="274" r:id="rId7"/>
    <p:sldId id="260" r:id="rId8"/>
    <p:sldId id="259" r:id="rId9"/>
    <p:sldId id="261" r:id="rId10"/>
    <p:sldId id="262" r:id="rId11"/>
    <p:sldId id="265" r:id="rId12"/>
    <p:sldId id="266" r:id="rId13"/>
    <p:sldId id="267" r:id="rId14"/>
    <p:sldId id="276" r:id="rId15"/>
    <p:sldId id="277" r:id="rId16"/>
    <p:sldId id="270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75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75;&#1088;&#1072;&#1092;&#1080;&#1082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75;&#1088;&#1072;&#1092;&#1080;&#1082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Середній вміст</a:t>
            </a:r>
            <a:r>
              <a:rPr lang="ru-RU" baseline="0" dirty="0"/>
              <a:t> амоній іонів у поверхневих водах</a:t>
            </a:r>
            <a:endParaRPr lang="ru-RU" dirty="0"/>
          </a:p>
        </c:rich>
      </c:tx>
      <c:layout>
        <c:manualLayout>
          <c:xMode val="edge"/>
          <c:yMode val="edge"/>
          <c:x val="0.37655354127245727"/>
          <c:y val="1.8433179723502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7175934403548397E-2"/>
          <c:y val="0.1139477726574501"/>
          <c:w val="0.94602819996337673"/>
          <c:h val="0.7445057271066922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Лист1!$D$64</c:f>
              <c:strCache>
                <c:ptCount val="1"/>
                <c:pt idx="0">
                  <c:v>р. Дніпро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Лист1!$E$63:$O$63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Лист1!$E$64:$O$64</c:f>
              <c:numCache>
                <c:formatCode>General</c:formatCode>
                <c:ptCount val="11"/>
                <c:pt idx="0">
                  <c:v>0.245</c:v>
                </c:pt>
                <c:pt idx="1">
                  <c:v>0.29799999999999999</c:v>
                </c:pt>
                <c:pt idx="2">
                  <c:v>0.12</c:v>
                </c:pt>
                <c:pt idx="3">
                  <c:v>0.17</c:v>
                </c:pt>
                <c:pt idx="4">
                  <c:v>0.16500000000000001</c:v>
                </c:pt>
                <c:pt idx="5">
                  <c:v>0.18</c:v>
                </c:pt>
                <c:pt idx="6">
                  <c:v>0.19800000000000001</c:v>
                </c:pt>
                <c:pt idx="7">
                  <c:v>0.35299999999999998</c:v>
                </c:pt>
                <c:pt idx="8">
                  <c:v>0.43099999999999999</c:v>
                </c:pt>
                <c:pt idx="9">
                  <c:v>0.23400000000000001</c:v>
                </c:pt>
                <c:pt idx="10">
                  <c:v>0.19700000000000001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4C-408F-A49B-1C1DC9D9392F}"/>
            </c:ext>
          </c:extLst>
        </c:ser>
        <c:ser>
          <c:idx val="1"/>
          <c:order val="1"/>
          <c:tx>
            <c:strRef>
              <c:f>Лист1!$D$65</c:f>
              <c:strCache>
                <c:ptCount val="1"/>
                <c:pt idx="0">
                  <c:v>р. Сусанка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Лист1!$E$63:$O$63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Лист1!$E$65:$O$65</c:f>
              <c:numCache>
                <c:formatCode>0.000</c:formatCode>
                <c:ptCount val="11"/>
                <c:pt idx="0">
                  <c:v>0.45</c:v>
                </c:pt>
                <c:pt idx="1">
                  <c:v>0.51</c:v>
                </c:pt>
                <c:pt idx="2">
                  <c:v>0.19</c:v>
                </c:pt>
                <c:pt idx="3">
                  <c:v>0.2</c:v>
                </c:pt>
                <c:pt idx="4">
                  <c:v>0.38</c:v>
                </c:pt>
                <c:pt idx="5">
                  <c:v>0.68</c:v>
                </c:pt>
                <c:pt idx="6">
                  <c:v>0.74</c:v>
                </c:pt>
                <c:pt idx="7">
                  <c:v>0.62</c:v>
                </c:pt>
                <c:pt idx="8">
                  <c:v>0.68</c:v>
                </c:pt>
                <c:pt idx="9">
                  <c:v>0.42</c:v>
                </c:pt>
                <c:pt idx="10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4C-408F-A49B-1C1DC9D9392F}"/>
            </c:ext>
          </c:extLst>
        </c:ser>
        <c:ser>
          <c:idx val="2"/>
          <c:order val="2"/>
          <c:tx>
            <c:strRef>
              <c:f>Лист1!$D$66</c:f>
              <c:strCache>
                <c:ptCount val="1"/>
                <c:pt idx="0">
                  <c:v>р. Кільчень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Лист1!$E$63:$O$63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Лист1!$E$66:$O$66</c:f>
              <c:numCache>
                <c:formatCode>0.000</c:formatCode>
                <c:ptCount val="11"/>
                <c:pt idx="0">
                  <c:v>0.64</c:v>
                </c:pt>
                <c:pt idx="1">
                  <c:v>0.59</c:v>
                </c:pt>
                <c:pt idx="2">
                  <c:v>0.6</c:v>
                </c:pt>
                <c:pt idx="3">
                  <c:v>0.61</c:v>
                </c:pt>
                <c:pt idx="4">
                  <c:v>0.67</c:v>
                </c:pt>
                <c:pt idx="5">
                  <c:v>0.71</c:v>
                </c:pt>
                <c:pt idx="6">
                  <c:v>0.75</c:v>
                </c:pt>
                <c:pt idx="7">
                  <c:v>0.65</c:v>
                </c:pt>
                <c:pt idx="8">
                  <c:v>0.72</c:v>
                </c:pt>
                <c:pt idx="9">
                  <c:v>0.56999999999999995</c:v>
                </c:pt>
                <c:pt idx="10">
                  <c:v>0.62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4C-408F-A49B-1C1DC9D9392F}"/>
            </c:ext>
          </c:extLst>
        </c:ser>
        <c:ser>
          <c:idx val="3"/>
          <c:order val="3"/>
          <c:tx>
            <c:strRef>
              <c:f>Лист1!$D$67</c:f>
              <c:strCache>
                <c:ptCount val="1"/>
                <c:pt idx="0">
                  <c:v>р. Самара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Лист1!$E$63:$O$63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Лист1!$E$67:$O$67</c:f>
              <c:numCache>
                <c:formatCode>0.000</c:formatCode>
                <c:ptCount val="11"/>
                <c:pt idx="0">
                  <c:v>0.42</c:v>
                </c:pt>
                <c:pt idx="1">
                  <c:v>0.68</c:v>
                </c:pt>
                <c:pt idx="2">
                  <c:v>0.72</c:v>
                </c:pt>
                <c:pt idx="3">
                  <c:v>0.82</c:v>
                </c:pt>
                <c:pt idx="4">
                  <c:v>0.89</c:v>
                </c:pt>
                <c:pt idx="5">
                  <c:v>0.79</c:v>
                </c:pt>
                <c:pt idx="6">
                  <c:v>0.81</c:v>
                </c:pt>
                <c:pt idx="7">
                  <c:v>0.84</c:v>
                </c:pt>
                <c:pt idx="8">
                  <c:v>0.59</c:v>
                </c:pt>
                <c:pt idx="9">
                  <c:v>0.92</c:v>
                </c:pt>
                <c:pt idx="10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4C-408F-A49B-1C1DC9D93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6426800"/>
        <c:axId val="876424504"/>
      </c:lineChart>
      <c:catAx>
        <c:axId val="87642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76424504"/>
        <c:crosses val="autoZero"/>
        <c:auto val="1"/>
        <c:lblAlgn val="ctr"/>
        <c:lblOffset val="100"/>
        <c:noMultiLvlLbl val="0"/>
      </c:catAx>
      <c:valAx>
        <c:axId val="8764245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концентрація,</a:t>
                </a:r>
              </a:p>
              <a:p>
                <a:pPr>
                  <a:defRPr/>
                </a:pPr>
                <a:r>
                  <a:rPr lang="ru-RU" dirty="0"/>
                  <a:t>мг/м</a:t>
                </a:r>
                <a:r>
                  <a:rPr lang="uk-UA" dirty="0"/>
                  <a:t>3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1.35048441525454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7642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Середній вміст</a:t>
            </a:r>
            <a:r>
              <a:rPr lang="ru-RU" baseline="0" dirty="0"/>
              <a:t> нітрит іонів у поверхневих водах</a:t>
            </a:r>
            <a:endParaRPr lang="ru-RU" dirty="0"/>
          </a:p>
        </c:rich>
      </c:tx>
      <c:layout>
        <c:manualLayout>
          <c:xMode val="edge"/>
          <c:yMode val="edge"/>
          <c:x val="0.37655354127245727"/>
          <c:y val="1.8433179723502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7175934403548397E-2"/>
          <c:y val="0.1139477726574501"/>
          <c:w val="0.94602819996337673"/>
          <c:h val="0.7445057271066922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Лист1!$D$93</c:f>
              <c:strCache>
                <c:ptCount val="1"/>
                <c:pt idx="0">
                  <c:v>р. Дніпро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Лист1!$E$92:$O$92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Лист1!$E$93:$O$93</c:f>
              <c:numCache>
                <c:formatCode>General</c:formatCode>
                <c:ptCount val="11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0.03</c:v>
                </c:pt>
                <c:pt idx="10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F4-403D-AD4E-0DAEECBA0211}"/>
            </c:ext>
          </c:extLst>
        </c:ser>
        <c:ser>
          <c:idx val="1"/>
          <c:order val="1"/>
          <c:tx>
            <c:strRef>
              <c:f>Лист1!$D$94</c:f>
              <c:strCache>
                <c:ptCount val="1"/>
                <c:pt idx="0">
                  <c:v>р. Сусанка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Лист1!$E$92:$O$92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Лист1!$E$94:$O$94</c:f>
              <c:numCache>
                <c:formatCode>0.000</c:formatCode>
                <c:ptCount val="11"/>
                <c:pt idx="0">
                  <c:v>0.25</c:v>
                </c:pt>
                <c:pt idx="1">
                  <c:v>0.18</c:v>
                </c:pt>
                <c:pt idx="2">
                  <c:v>0.08</c:v>
                </c:pt>
                <c:pt idx="3">
                  <c:v>0.09</c:v>
                </c:pt>
                <c:pt idx="4">
                  <c:v>0.13</c:v>
                </c:pt>
                <c:pt idx="5">
                  <c:v>0.25</c:v>
                </c:pt>
                <c:pt idx="6">
                  <c:v>0.22</c:v>
                </c:pt>
                <c:pt idx="7">
                  <c:v>0.24</c:v>
                </c:pt>
                <c:pt idx="8">
                  <c:v>0.21</c:v>
                </c:pt>
                <c:pt idx="9">
                  <c:v>0.13</c:v>
                </c:pt>
                <c:pt idx="10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F4-403D-AD4E-0DAEECBA0211}"/>
            </c:ext>
          </c:extLst>
        </c:ser>
        <c:ser>
          <c:idx val="2"/>
          <c:order val="2"/>
          <c:tx>
            <c:strRef>
              <c:f>Лист1!$D$95</c:f>
              <c:strCache>
                <c:ptCount val="1"/>
                <c:pt idx="0">
                  <c:v>р. Кільчень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Лист1!$E$92:$O$92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Лист1!$E$95:$O$95</c:f>
              <c:numCache>
                <c:formatCode>0.000</c:formatCode>
                <c:ptCount val="11"/>
                <c:pt idx="0">
                  <c:v>0.1</c:v>
                </c:pt>
                <c:pt idx="1">
                  <c:v>0.08</c:v>
                </c:pt>
                <c:pt idx="2">
                  <c:v>0.12</c:v>
                </c:pt>
                <c:pt idx="3">
                  <c:v>0.16</c:v>
                </c:pt>
                <c:pt idx="4">
                  <c:v>0.14000000000000001</c:v>
                </c:pt>
                <c:pt idx="5">
                  <c:v>0.19</c:v>
                </c:pt>
                <c:pt idx="6">
                  <c:v>0.21</c:v>
                </c:pt>
                <c:pt idx="7">
                  <c:v>0.08</c:v>
                </c:pt>
                <c:pt idx="8">
                  <c:v>0.17</c:v>
                </c:pt>
                <c:pt idx="9">
                  <c:v>7.0000000000000007E-2</c:v>
                </c:pt>
                <c:pt idx="10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F4-403D-AD4E-0DAEECBA0211}"/>
            </c:ext>
          </c:extLst>
        </c:ser>
        <c:ser>
          <c:idx val="3"/>
          <c:order val="3"/>
          <c:tx>
            <c:strRef>
              <c:f>Лист1!$D$96</c:f>
              <c:strCache>
                <c:ptCount val="1"/>
                <c:pt idx="0">
                  <c:v>р. Самара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Лист1!$E$92:$O$92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Лист1!$E$96:$O$96</c:f>
              <c:numCache>
                <c:formatCode>0.000</c:formatCode>
                <c:ptCount val="11"/>
                <c:pt idx="0">
                  <c:v>0.08</c:v>
                </c:pt>
                <c:pt idx="1">
                  <c:v>7.0000000000000007E-2</c:v>
                </c:pt>
                <c:pt idx="2">
                  <c:v>0.08</c:v>
                </c:pt>
                <c:pt idx="3">
                  <c:v>0.1</c:v>
                </c:pt>
                <c:pt idx="4">
                  <c:v>7.0000000000000007E-2</c:v>
                </c:pt>
                <c:pt idx="5">
                  <c:v>0.1</c:v>
                </c:pt>
                <c:pt idx="6">
                  <c:v>0.14000000000000001</c:v>
                </c:pt>
                <c:pt idx="7">
                  <c:v>0.09</c:v>
                </c:pt>
                <c:pt idx="8">
                  <c:v>0.22</c:v>
                </c:pt>
                <c:pt idx="9">
                  <c:v>0.13</c:v>
                </c:pt>
                <c:pt idx="10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F4-403D-AD4E-0DAEECBA0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6426800"/>
        <c:axId val="876424504"/>
      </c:lineChart>
      <c:catAx>
        <c:axId val="87642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76424504"/>
        <c:crosses val="autoZero"/>
        <c:auto val="1"/>
        <c:lblAlgn val="ctr"/>
        <c:lblOffset val="100"/>
        <c:noMultiLvlLbl val="0"/>
      </c:catAx>
      <c:valAx>
        <c:axId val="87642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концентрація,</a:t>
                </a:r>
              </a:p>
              <a:p>
                <a:pPr>
                  <a:defRPr/>
                </a:pPr>
                <a:r>
                  <a:rPr lang="ru-RU" dirty="0"/>
                  <a:t>мг/м</a:t>
                </a:r>
                <a:r>
                  <a:rPr lang="uk-UA" dirty="0"/>
                  <a:t>3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1.35048441525454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7642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Середній вміст</a:t>
            </a:r>
            <a:r>
              <a:rPr lang="ru-RU" baseline="0" dirty="0"/>
              <a:t> нітрат іонів у поверхневих водах</a:t>
            </a:r>
            <a:endParaRPr lang="ru-RU" dirty="0"/>
          </a:p>
        </c:rich>
      </c:tx>
      <c:layout>
        <c:manualLayout>
          <c:xMode val="edge"/>
          <c:yMode val="edge"/>
          <c:x val="0.37655354127245727"/>
          <c:y val="1.8433179723502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7175934403548397E-2"/>
          <c:y val="0.1139477726574501"/>
          <c:w val="0.94602819996337673"/>
          <c:h val="0.7445057271066922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Лист1!$D$122</c:f>
              <c:strCache>
                <c:ptCount val="1"/>
                <c:pt idx="0">
                  <c:v>р. Дніпро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Лист1!$E$121:$O$121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Лист1!$E$122:$O$122</c:f>
              <c:numCache>
                <c:formatCode>0.000</c:formatCode>
                <c:ptCount val="11"/>
                <c:pt idx="0">
                  <c:v>0.85599999999999998</c:v>
                </c:pt>
                <c:pt idx="1">
                  <c:v>0.755</c:v>
                </c:pt>
                <c:pt idx="2">
                  <c:v>0.70899999999999996</c:v>
                </c:pt>
                <c:pt idx="3">
                  <c:v>0.70899999999999996</c:v>
                </c:pt>
                <c:pt idx="4">
                  <c:v>0.64400000000000002</c:v>
                </c:pt>
                <c:pt idx="5">
                  <c:v>0.63500000000000001</c:v>
                </c:pt>
                <c:pt idx="6">
                  <c:v>0.65300000000000002</c:v>
                </c:pt>
                <c:pt idx="7">
                  <c:v>0.60699999999999998</c:v>
                </c:pt>
                <c:pt idx="8">
                  <c:v>0.56999999999999995</c:v>
                </c:pt>
                <c:pt idx="9">
                  <c:v>0.69</c:v>
                </c:pt>
                <c:pt idx="10">
                  <c:v>0.72699999999999998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B3-401F-ABAB-9E64F2C5C740}"/>
            </c:ext>
          </c:extLst>
        </c:ser>
        <c:ser>
          <c:idx val="1"/>
          <c:order val="1"/>
          <c:tx>
            <c:strRef>
              <c:f>Лист1!$D$123</c:f>
              <c:strCache>
                <c:ptCount val="1"/>
                <c:pt idx="0">
                  <c:v>р. Сусанка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Лист1!$E$121:$O$121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Лист1!$E$123:$O$123</c:f>
              <c:numCache>
                <c:formatCode>0.000</c:formatCode>
                <c:ptCount val="11"/>
                <c:pt idx="0">
                  <c:v>2.31</c:v>
                </c:pt>
                <c:pt idx="1">
                  <c:v>2.2400000000000002</c:v>
                </c:pt>
                <c:pt idx="2">
                  <c:v>2.12</c:v>
                </c:pt>
                <c:pt idx="3">
                  <c:v>2.44</c:v>
                </c:pt>
                <c:pt idx="4">
                  <c:v>3.15</c:v>
                </c:pt>
                <c:pt idx="5">
                  <c:v>4.8600000000000003</c:v>
                </c:pt>
                <c:pt idx="6">
                  <c:v>4.51</c:v>
                </c:pt>
                <c:pt idx="7">
                  <c:v>5.17</c:v>
                </c:pt>
                <c:pt idx="8">
                  <c:v>5.23</c:v>
                </c:pt>
                <c:pt idx="9">
                  <c:v>4.8499999999999996</c:v>
                </c:pt>
                <c:pt idx="10">
                  <c:v>3.56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B3-401F-ABAB-9E64F2C5C740}"/>
            </c:ext>
          </c:extLst>
        </c:ser>
        <c:ser>
          <c:idx val="2"/>
          <c:order val="2"/>
          <c:tx>
            <c:strRef>
              <c:f>Лист1!$D$124</c:f>
              <c:strCache>
                <c:ptCount val="1"/>
                <c:pt idx="0">
                  <c:v>р. Кільчень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Лист1!$E$121:$O$121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Лист1!$E$124:$O$124</c:f>
              <c:numCache>
                <c:formatCode>0.000</c:formatCode>
                <c:ptCount val="11"/>
                <c:pt idx="0">
                  <c:v>0.86</c:v>
                </c:pt>
                <c:pt idx="1">
                  <c:v>0.72</c:v>
                </c:pt>
                <c:pt idx="2">
                  <c:v>0.7</c:v>
                </c:pt>
                <c:pt idx="3">
                  <c:v>0.86</c:v>
                </c:pt>
                <c:pt idx="4">
                  <c:v>0.83</c:v>
                </c:pt>
                <c:pt idx="5">
                  <c:v>0.92</c:v>
                </c:pt>
                <c:pt idx="6">
                  <c:v>1.1200000000000001</c:v>
                </c:pt>
                <c:pt idx="7">
                  <c:v>1.1399999999999999</c:v>
                </c:pt>
                <c:pt idx="8">
                  <c:v>1.27</c:v>
                </c:pt>
                <c:pt idx="9">
                  <c:v>0.65</c:v>
                </c:pt>
                <c:pt idx="10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B3-401F-ABAB-9E64F2C5C740}"/>
            </c:ext>
          </c:extLst>
        </c:ser>
        <c:ser>
          <c:idx val="3"/>
          <c:order val="3"/>
          <c:tx>
            <c:strRef>
              <c:f>Лист1!$D$125</c:f>
              <c:strCache>
                <c:ptCount val="1"/>
                <c:pt idx="0">
                  <c:v>р. Самара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Лист1!$E$121:$O$121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листопад</c:v>
                </c:pt>
                <c:pt idx="10">
                  <c:v>грудень</c:v>
                </c:pt>
              </c:strCache>
            </c:strRef>
          </c:cat>
          <c:val>
            <c:numRef>
              <c:f>Лист1!$E$125:$O$125</c:f>
              <c:numCache>
                <c:formatCode>0.000</c:formatCode>
                <c:ptCount val="11"/>
                <c:pt idx="0">
                  <c:v>7.83</c:v>
                </c:pt>
                <c:pt idx="1">
                  <c:v>5.2</c:v>
                </c:pt>
                <c:pt idx="2">
                  <c:v>4.8099999999999996</c:v>
                </c:pt>
                <c:pt idx="3">
                  <c:v>5.35</c:v>
                </c:pt>
                <c:pt idx="4">
                  <c:v>5.23</c:v>
                </c:pt>
                <c:pt idx="5">
                  <c:v>6.31</c:v>
                </c:pt>
                <c:pt idx="6">
                  <c:v>7.23</c:v>
                </c:pt>
                <c:pt idx="7">
                  <c:v>5.36</c:v>
                </c:pt>
                <c:pt idx="8">
                  <c:v>6.55</c:v>
                </c:pt>
                <c:pt idx="9">
                  <c:v>6.23</c:v>
                </c:pt>
                <c:pt idx="10">
                  <c:v>7.78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B3-401F-ABAB-9E64F2C5C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6426800"/>
        <c:axId val="876424504"/>
      </c:lineChart>
      <c:catAx>
        <c:axId val="87642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76424504"/>
        <c:crosses val="autoZero"/>
        <c:auto val="1"/>
        <c:lblAlgn val="ctr"/>
        <c:lblOffset val="100"/>
        <c:noMultiLvlLbl val="0"/>
      </c:catAx>
      <c:valAx>
        <c:axId val="876424504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концентрація,</a:t>
                </a:r>
              </a:p>
              <a:p>
                <a:pPr>
                  <a:defRPr/>
                </a:pPr>
                <a:r>
                  <a:rPr lang="ru-RU" dirty="0"/>
                  <a:t>мг/м</a:t>
                </a:r>
                <a:r>
                  <a:rPr lang="uk-UA" dirty="0"/>
                  <a:t>3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1.35048441525454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7642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316BA-7BAD-4FFE-905B-B32CF59AF806}" type="datetimeFigureOut">
              <a:rPr lang="uk-UA" smtClean="0"/>
              <a:t>22.03.2023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876D-F353-441D-802A-5F30904E03F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3202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6EBE-BA2D-4E4E-8B6C-08F255276734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401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E830-E6D5-48D6-966F-DD2CCB5309A4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4683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DC92-8DBF-4A2E-9C54-56CCAEC7B70D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455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3B4A0-CC66-4158-A0E1-D656AAD7DCB5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803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7DDFC-A926-481B-B497-0353B92EC0A2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738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DF07-E4CE-48B2-9D13-768EA30E151F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465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D613-A1EB-459B-9F7B-735D62483DD6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608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452-A576-4B86-AB84-CBC3AC2BDA38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8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9090A-F6E7-49DB-B244-9ED1B865BCED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208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309AA-B09C-4117-98A1-8C8A9B1703A7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621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2B8-951A-4BCB-BB2C-A05F433B61A2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355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07764-4AA1-4565-8149-3DA2FEAFF4EB}" type="datetime1">
              <a:rPr lang="uk-UA" smtClean="0"/>
              <a:t>22.03.2023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0E719-97AC-48EE-AC57-A449F3B06A0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63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5133279"/>
            <a:ext cx="5386388" cy="1600200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Дніпро - 2023</a:t>
            </a:r>
            <a:endParaRPr lang="uk-UA" sz="20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0050" y="3046412"/>
            <a:ext cx="3932237" cy="3811588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Роботу </a:t>
            </a:r>
            <a:r>
              <a:rPr lang="uk-UA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виконала: Велієва </a:t>
            </a:r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Сабіна Аділ </a:t>
            </a:r>
            <a:r>
              <a:rPr lang="uk-UA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кизи учениця </a:t>
            </a:r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9-А </a:t>
            </a:r>
            <a:r>
              <a:rPr lang="uk-UA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класу «Науковий медичний ліцей </a:t>
            </a:r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«Дніпро» ДОР» Дніпропетровської обласної ради</a:t>
            </a:r>
          </a:p>
          <a:p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Науковий </a:t>
            </a:r>
            <a:r>
              <a:rPr lang="uk-UA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керівник: Бойченко </a:t>
            </a:r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Андрій </a:t>
            </a:r>
            <a:r>
              <a:rPr lang="uk-UA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Миколайович. Завідувач </a:t>
            </a:r>
            <a:r>
              <a:rPr lang="uk-UA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галузевої науково-дослідної лабораторії «Охорона навколишнього середовище на  транспорті» Українського державного університету науки і технологій</a:t>
            </a:r>
          </a:p>
          <a:p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154" t="8283" r="8744" b="10520"/>
          <a:stretch/>
        </p:blipFill>
        <p:spPr>
          <a:xfrm>
            <a:off x="7058423" y="1908621"/>
            <a:ext cx="4425552" cy="432419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00050" y="2902046"/>
            <a:ext cx="5925740" cy="15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016031" y="2073394"/>
            <a:ext cx="54569" cy="41594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00050" y="1138635"/>
            <a:ext cx="538638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latin typeface="Century Gothic" panose="020B0502020202020204" pitchFamily="34" charset="0"/>
              </a:rPr>
              <a:t>Вплив речовин, які містять азот на природні води басейну річки Дніпро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50" y="103088"/>
            <a:ext cx="11169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Century Gothic" panose="020B0502020202020204" pitchFamily="34" charset="0"/>
              </a:rPr>
              <a:t>Міністерство освіти і науки </a:t>
            </a:r>
            <a:r>
              <a:rPr lang="uk-UA" sz="1400" dirty="0" smtClean="0">
                <a:latin typeface="Century Gothic" panose="020B0502020202020204" pitchFamily="34" charset="0"/>
              </a:rPr>
              <a:t>України </a:t>
            </a:r>
          </a:p>
          <a:p>
            <a:pPr algn="ctr"/>
            <a:r>
              <a:rPr lang="uk-UA" sz="1400" dirty="0" smtClean="0">
                <a:latin typeface="Century Gothic" panose="020B0502020202020204" pitchFamily="34" charset="0"/>
              </a:rPr>
              <a:t>Департамент </a:t>
            </a:r>
            <a:r>
              <a:rPr lang="uk-UA" sz="1400" dirty="0">
                <a:latin typeface="Century Gothic" panose="020B0502020202020204" pitchFamily="34" charset="0"/>
              </a:rPr>
              <a:t>освіти і науки Дніпропетровської облдержадміністрації </a:t>
            </a:r>
          </a:p>
          <a:p>
            <a:pPr algn="ctr"/>
            <a:r>
              <a:rPr lang="uk-UA" sz="1400" dirty="0" smtClean="0">
                <a:latin typeface="Century Gothic" panose="020B0502020202020204" pitchFamily="34" charset="0"/>
              </a:rPr>
              <a:t>Комунальний </a:t>
            </a:r>
            <a:r>
              <a:rPr lang="uk-UA" sz="1400" dirty="0">
                <a:latin typeface="Century Gothic" panose="020B0502020202020204" pitchFamily="34" charset="0"/>
              </a:rPr>
              <a:t>позашкільний навчальний заклад</a:t>
            </a:r>
          </a:p>
          <a:p>
            <a:pPr algn="ctr"/>
            <a:r>
              <a:rPr lang="uk-UA" sz="1400" dirty="0">
                <a:latin typeface="Century Gothic" panose="020B0502020202020204" pitchFamily="34" charset="0"/>
              </a:rPr>
              <a:t>«Мала академія наук учнівської молоді» Дніпропетровської обласної ради </a:t>
            </a:r>
          </a:p>
          <a:p>
            <a:pPr algn="ctr"/>
            <a:r>
              <a:rPr lang="uk-UA" sz="1400" dirty="0">
                <a:latin typeface="Century Gothic" panose="020B0502020202020204" pitchFamily="34" charset="0"/>
              </a:rPr>
              <a:t>Відділення: Екології і аграрних наук</a:t>
            </a:r>
          </a:p>
          <a:p>
            <a:pPr algn="ctr"/>
            <a:r>
              <a:rPr lang="uk-UA" sz="1400" dirty="0">
                <a:latin typeface="Century Gothic" panose="020B0502020202020204" pitchFamily="34" charset="0"/>
              </a:rPr>
              <a:t>Секція: охорона довкілля і раціональне природокористування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</a:t>
            </a:fld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1" y="170209"/>
            <a:ext cx="1612900" cy="130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72542"/>
            <a:ext cx="6614897" cy="500413"/>
          </a:xfrm>
        </p:spPr>
        <p:txBody>
          <a:bodyPr>
            <a:normAutofit fontScale="90000"/>
          </a:bodyPr>
          <a:lstStyle/>
          <a:p>
            <a:r>
              <a:rPr lang="uk-UA" sz="2700" dirty="0">
                <a:latin typeface="Century Gothic" panose="020B0502020202020204" pitchFamily="34" charset="0"/>
              </a:rPr>
              <a:t>Дані про якість води р. Самара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89095"/>
              </p:ext>
            </p:extLst>
          </p:nvPr>
        </p:nvGraphicFramePr>
        <p:xfrm>
          <a:off x="839788" y="1441342"/>
          <a:ext cx="10768443" cy="2338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9541">
                  <a:extLst>
                    <a:ext uri="{9D8B030D-6E8A-4147-A177-3AD203B41FA5}">
                      <a16:colId xmlns:a16="http://schemas.microsoft.com/office/drawing/2014/main" val="2940928721"/>
                    </a:ext>
                  </a:extLst>
                </a:gridCol>
                <a:gridCol w="693244">
                  <a:extLst>
                    <a:ext uri="{9D8B030D-6E8A-4147-A177-3AD203B41FA5}">
                      <a16:colId xmlns:a16="http://schemas.microsoft.com/office/drawing/2014/main" val="2906061889"/>
                    </a:ext>
                  </a:extLst>
                </a:gridCol>
                <a:gridCol w="706069">
                  <a:extLst>
                    <a:ext uri="{9D8B030D-6E8A-4147-A177-3AD203B41FA5}">
                      <a16:colId xmlns:a16="http://schemas.microsoft.com/office/drawing/2014/main" val="2382069091"/>
                    </a:ext>
                  </a:extLst>
                </a:gridCol>
                <a:gridCol w="711057">
                  <a:extLst>
                    <a:ext uri="{9D8B030D-6E8A-4147-A177-3AD203B41FA5}">
                      <a16:colId xmlns:a16="http://schemas.microsoft.com/office/drawing/2014/main" val="2502551408"/>
                    </a:ext>
                  </a:extLst>
                </a:gridCol>
                <a:gridCol w="790142">
                  <a:extLst>
                    <a:ext uri="{9D8B030D-6E8A-4147-A177-3AD203B41FA5}">
                      <a16:colId xmlns:a16="http://schemas.microsoft.com/office/drawing/2014/main" val="3393578889"/>
                    </a:ext>
                  </a:extLst>
                </a:gridCol>
                <a:gridCol w="733855">
                  <a:extLst>
                    <a:ext uri="{9D8B030D-6E8A-4147-A177-3AD203B41FA5}">
                      <a16:colId xmlns:a16="http://schemas.microsoft.com/office/drawing/2014/main" val="3465670317"/>
                    </a:ext>
                  </a:extLst>
                </a:gridCol>
                <a:gridCol w="752380">
                  <a:extLst>
                    <a:ext uri="{9D8B030D-6E8A-4147-A177-3AD203B41FA5}">
                      <a16:colId xmlns:a16="http://schemas.microsoft.com/office/drawing/2014/main" val="3822701011"/>
                    </a:ext>
                  </a:extLst>
                </a:gridCol>
                <a:gridCol w="759505">
                  <a:extLst>
                    <a:ext uri="{9D8B030D-6E8A-4147-A177-3AD203B41FA5}">
                      <a16:colId xmlns:a16="http://schemas.microsoft.com/office/drawing/2014/main" val="3177806883"/>
                    </a:ext>
                  </a:extLst>
                </a:gridCol>
                <a:gridCol w="734569">
                  <a:extLst>
                    <a:ext uri="{9D8B030D-6E8A-4147-A177-3AD203B41FA5}">
                      <a16:colId xmlns:a16="http://schemas.microsoft.com/office/drawing/2014/main" val="1446227073"/>
                    </a:ext>
                  </a:extLst>
                </a:gridCol>
                <a:gridCol w="759505">
                  <a:extLst>
                    <a:ext uri="{9D8B030D-6E8A-4147-A177-3AD203B41FA5}">
                      <a16:colId xmlns:a16="http://schemas.microsoft.com/office/drawing/2014/main" val="537527082"/>
                    </a:ext>
                  </a:extLst>
                </a:gridCol>
                <a:gridCol w="787292">
                  <a:extLst>
                    <a:ext uri="{9D8B030D-6E8A-4147-A177-3AD203B41FA5}">
                      <a16:colId xmlns:a16="http://schemas.microsoft.com/office/drawing/2014/main" val="4275558538"/>
                    </a:ext>
                  </a:extLst>
                </a:gridCol>
                <a:gridCol w="773042">
                  <a:extLst>
                    <a:ext uri="{9D8B030D-6E8A-4147-A177-3AD203B41FA5}">
                      <a16:colId xmlns:a16="http://schemas.microsoft.com/office/drawing/2014/main" val="2694971147"/>
                    </a:ext>
                  </a:extLst>
                </a:gridCol>
                <a:gridCol w="684695">
                  <a:extLst>
                    <a:ext uri="{9D8B030D-6E8A-4147-A177-3AD203B41FA5}">
                      <a16:colId xmlns:a16="http://schemas.microsoft.com/office/drawing/2014/main" val="1628900774"/>
                    </a:ext>
                  </a:extLst>
                </a:gridCol>
                <a:gridCol w="573547">
                  <a:extLst>
                    <a:ext uri="{9D8B030D-6E8A-4147-A177-3AD203B41FA5}">
                      <a16:colId xmlns:a16="http://schemas.microsoft.com/office/drawing/2014/main" val="2802172426"/>
                    </a:ext>
                  </a:extLst>
                </a:gridCol>
              </a:tblGrid>
              <a:tr h="54728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показник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ГДК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4628693"/>
                  </a:ext>
                </a:extLst>
              </a:tr>
              <a:tr h="5472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Азот амонійний,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0,420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0,920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0,910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2,57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3467739"/>
                  </a:ext>
                </a:extLst>
              </a:tr>
              <a:tr h="569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Нітрити,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3,3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98404"/>
                  </a:ext>
                </a:extLst>
              </a:tr>
              <a:tr h="536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Нітрати,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7,830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5,200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4,810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5,350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5,230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6,310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7,230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5,360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6,550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6,230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7,780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16005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5400" y="33702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10787062" y="16910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Таблиця 1.3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4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59283"/>
              </p:ext>
            </p:extLst>
          </p:nvPr>
        </p:nvGraphicFramePr>
        <p:xfrm>
          <a:off x="889134" y="4828043"/>
          <a:ext cx="10796585" cy="1520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0325">
                  <a:extLst>
                    <a:ext uri="{9D8B030D-6E8A-4147-A177-3AD203B41FA5}">
                      <a16:colId xmlns:a16="http://schemas.microsoft.com/office/drawing/2014/main" val="1695984802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2247748828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1656355692"/>
                    </a:ext>
                  </a:extLst>
                </a:gridCol>
                <a:gridCol w="849530">
                  <a:extLst>
                    <a:ext uri="{9D8B030D-6E8A-4147-A177-3AD203B41FA5}">
                      <a16:colId xmlns:a16="http://schemas.microsoft.com/office/drawing/2014/main" val="879594527"/>
                    </a:ext>
                  </a:extLst>
                </a:gridCol>
                <a:gridCol w="849530">
                  <a:extLst>
                    <a:ext uri="{9D8B030D-6E8A-4147-A177-3AD203B41FA5}">
                      <a16:colId xmlns:a16="http://schemas.microsoft.com/office/drawing/2014/main" val="972654238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16291653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4136957868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748637387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38940511"/>
                    </a:ext>
                  </a:extLst>
                </a:gridCol>
                <a:gridCol w="909355">
                  <a:extLst>
                    <a:ext uri="{9D8B030D-6E8A-4147-A177-3AD203B41FA5}">
                      <a16:colId xmlns:a16="http://schemas.microsoft.com/office/drawing/2014/main" val="2658749623"/>
                    </a:ext>
                  </a:extLst>
                </a:gridCol>
                <a:gridCol w="877448">
                  <a:extLst>
                    <a:ext uri="{9D8B030D-6E8A-4147-A177-3AD203B41FA5}">
                      <a16:colId xmlns:a16="http://schemas.microsoft.com/office/drawing/2014/main" val="313960280"/>
                    </a:ext>
                  </a:extLst>
                </a:gridCol>
                <a:gridCol w="765771">
                  <a:extLst>
                    <a:ext uri="{9D8B030D-6E8A-4147-A177-3AD203B41FA5}">
                      <a16:colId xmlns:a16="http://schemas.microsoft.com/office/drawing/2014/main" val="2402720657"/>
                    </a:ext>
                  </a:extLst>
                </a:gridCol>
              </a:tblGrid>
              <a:tr h="271156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Азот амонійний (</a:t>
                      </a:r>
                      <a:r>
                        <a:rPr lang="uk-UA" sz="14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средн.)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2347960"/>
                  </a:ext>
                </a:extLst>
              </a:tr>
              <a:tr h="271156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Дніпро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0,245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0,298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0,12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0,17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0,165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0,198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0,353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0,431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0,234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0,197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834592"/>
                  </a:ext>
                </a:extLst>
              </a:tr>
              <a:tr h="271156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Сусанка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0,450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0,510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0,380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0,420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0,390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5582833"/>
                  </a:ext>
                </a:extLst>
              </a:tr>
              <a:tr h="271156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Кільчень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0,590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0,570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0917270"/>
                  </a:ext>
                </a:extLst>
              </a:tr>
              <a:tr h="271156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Самара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0,420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0,590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0,920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0,910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2504903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642093"/>
              </p:ext>
            </p:extLst>
          </p:nvPr>
        </p:nvGraphicFramePr>
        <p:xfrm>
          <a:off x="889134" y="385682"/>
          <a:ext cx="10796588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01326" y="77905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Діаграма 1.2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20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188672"/>
              </p:ext>
            </p:extLst>
          </p:nvPr>
        </p:nvGraphicFramePr>
        <p:xfrm>
          <a:off x="765149" y="4649493"/>
          <a:ext cx="10920577" cy="1626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23">
                  <a:extLst>
                    <a:ext uri="{9D8B030D-6E8A-4147-A177-3AD203B41FA5}">
                      <a16:colId xmlns:a16="http://schemas.microsoft.com/office/drawing/2014/main" val="2994059025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915881862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3664150760"/>
                    </a:ext>
                  </a:extLst>
                </a:gridCol>
                <a:gridCol w="859285">
                  <a:extLst>
                    <a:ext uri="{9D8B030D-6E8A-4147-A177-3AD203B41FA5}">
                      <a16:colId xmlns:a16="http://schemas.microsoft.com/office/drawing/2014/main" val="1302464399"/>
                    </a:ext>
                  </a:extLst>
                </a:gridCol>
                <a:gridCol w="859285">
                  <a:extLst>
                    <a:ext uri="{9D8B030D-6E8A-4147-A177-3AD203B41FA5}">
                      <a16:colId xmlns:a16="http://schemas.microsoft.com/office/drawing/2014/main" val="2304769622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1014369843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474908313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2386138943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3160055691"/>
                    </a:ext>
                  </a:extLst>
                </a:gridCol>
                <a:gridCol w="919798">
                  <a:extLst>
                    <a:ext uri="{9D8B030D-6E8A-4147-A177-3AD203B41FA5}">
                      <a16:colId xmlns:a16="http://schemas.microsoft.com/office/drawing/2014/main" val="2501014503"/>
                    </a:ext>
                  </a:extLst>
                </a:gridCol>
                <a:gridCol w="887524">
                  <a:extLst>
                    <a:ext uri="{9D8B030D-6E8A-4147-A177-3AD203B41FA5}">
                      <a16:colId xmlns:a16="http://schemas.microsoft.com/office/drawing/2014/main" val="1958175152"/>
                    </a:ext>
                  </a:extLst>
                </a:gridCol>
                <a:gridCol w="774566">
                  <a:extLst>
                    <a:ext uri="{9D8B030D-6E8A-4147-A177-3AD203B41FA5}">
                      <a16:colId xmlns:a16="http://schemas.microsoft.com/office/drawing/2014/main" val="2224307854"/>
                    </a:ext>
                  </a:extLst>
                </a:gridCol>
              </a:tblGrid>
              <a:tr h="29756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Нітрити (средн.)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2456442"/>
                  </a:ext>
                </a:extLst>
              </a:tr>
              <a:tr h="29756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Дніпро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4382403"/>
                  </a:ext>
                </a:extLst>
              </a:tr>
              <a:tr h="29756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Сусанка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2174383"/>
                  </a:ext>
                </a:extLst>
              </a:tr>
              <a:tr h="29756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Кільчень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0,160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7139944"/>
                  </a:ext>
                </a:extLst>
              </a:tr>
              <a:tr h="29756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Самара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0,220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0,130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8162266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332835"/>
              </p:ext>
            </p:extLst>
          </p:nvPr>
        </p:nvGraphicFramePr>
        <p:xfrm>
          <a:off x="765147" y="339187"/>
          <a:ext cx="10920575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58475" y="93358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Діаграма 1.3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5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639208"/>
              </p:ext>
            </p:extLst>
          </p:nvPr>
        </p:nvGraphicFramePr>
        <p:xfrm>
          <a:off x="811643" y="4726982"/>
          <a:ext cx="10734598" cy="1882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9127">
                  <a:extLst>
                    <a:ext uri="{9D8B030D-6E8A-4147-A177-3AD203B41FA5}">
                      <a16:colId xmlns:a16="http://schemas.microsoft.com/office/drawing/2014/main" val="1522001670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1204845100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1495708030"/>
                    </a:ext>
                  </a:extLst>
                </a:gridCol>
                <a:gridCol w="844651">
                  <a:extLst>
                    <a:ext uri="{9D8B030D-6E8A-4147-A177-3AD203B41FA5}">
                      <a16:colId xmlns:a16="http://schemas.microsoft.com/office/drawing/2014/main" val="3992768544"/>
                    </a:ext>
                  </a:extLst>
                </a:gridCol>
                <a:gridCol w="844651">
                  <a:extLst>
                    <a:ext uri="{9D8B030D-6E8A-4147-A177-3AD203B41FA5}">
                      <a16:colId xmlns:a16="http://schemas.microsoft.com/office/drawing/2014/main" val="825725098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3310326984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572726763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2536075109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3387598759"/>
                    </a:ext>
                  </a:extLst>
                </a:gridCol>
                <a:gridCol w="904134">
                  <a:extLst>
                    <a:ext uri="{9D8B030D-6E8A-4147-A177-3AD203B41FA5}">
                      <a16:colId xmlns:a16="http://schemas.microsoft.com/office/drawing/2014/main" val="81569107"/>
                    </a:ext>
                  </a:extLst>
                </a:gridCol>
                <a:gridCol w="872410">
                  <a:extLst>
                    <a:ext uri="{9D8B030D-6E8A-4147-A177-3AD203B41FA5}">
                      <a16:colId xmlns:a16="http://schemas.microsoft.com/office/drawing/2014/main" val="3027734356"/>
                    </a:ext>
                  </a:extLst>
                </a:gridCol>
                <a:gridCol w="761375">
                  <a:extLst>
                    <a:ext uri="{9D8B030D-6E8A-4147-A177-3AD203B41FA5}">
                      <a16:colId xmlns:a16="http://schemas.microsoft.com/office/drawing/2014/main" val="3264830075"/>
                    </a:ext>
                  </a:extLst>
                </a:gridCol>
              </a:tblGrid>
              <a:tr h="47761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Нітрати (средн.)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980194"/>
                  </a:ext>
                </a:extLst>
              </a:tr>
              <a:tr h="351171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Дніпро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0,856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0,755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0,709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0,709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0,644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0,635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0,653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0,607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0,570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0,690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0,727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2615856"/>
                  </a:ext>
                </a:extLst>
              </a:tr>
              <a:tr h="351171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Сусанка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2,310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2,240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2,120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2,440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3,150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4,860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4,510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5,170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5,230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4,850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3,560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5744957"/>
                  </a:ext>
                </a:extLst>
              </a:tr>
              <a:tr h="351171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Кільчень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0,860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0,860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0,830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0,920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1,120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1,140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1,270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0,650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0,770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1725575"/>
                  </a:ext>
                </a:extLst>
              </a:tr>
              <a:tr h="351171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р. Самара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7,830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5,200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4,810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5,350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5,230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6,310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7,230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5,360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6,550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6,230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u="none" strike="noStrike" dirty="0">
                          <a:effectLst/>
                          <a:latin typeface="Century Gothic" panose="020B0502020202020204" pitchFamily="34" charset="0"/>
                        </a:rPr>
                        <a:t>7,780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481590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252093"/>
              </p:ext>
            </p:extLst>
          </p:nvPr>
        </p:nvGraphicFramePr>
        <p:xfrm>
          <a:off x="811642" y="477218"/>
          <a:ext cx="10734595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58475" y="169441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Діаграма 1.4</a:t>
            </a:r>
          </a:p>
          <a:p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087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84792"/>
            <a:ext cx="10515600" cy="1325563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Century Gothic" panose="020B0502020202020204" pitchFamily="34" charset="0"/>
              </a:rPr>
              <a:t>Висновки </a:t>
            </a:r>
            <a:endParaRPr lang="uk-UA" sz="3200" dirty="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14</a:t>
            </a:fld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1299885"/>
            <a:ext cx="10998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Century Gothic" panose="020B0502020202020204" pitchFamily="34" charset="0"/>
              </a:rPr>
              <a:t>В даній дослідницькій роботі проведено серію щомісячних визначень вмісту іонів амонію, нітрит-іонів та нітрат-іонів, які є найбільш розповсюдженими представниками з’єднань азоту, які потрапляють до поверхневих вод в умовах антропогенного впливу.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Century Gothic" panose="020B0502020202020204" pitchFamily="34" charset="0"/>
              </a:rPr>
              <a:t>	Відбір проб </a:t>
            </a:r>
            <a:r>
              <a:rPr lang="uk-UA" sz="2000" dirty="0" smtClean="0">
                <a:latin typeface="Century Gothic" panose="020B0502020202020204" pitchFamily="34" charset="0"/>
              </a:rPr>
              <a:t>здійснювалося </a:t>
            </a:r>
            <a:r>
              <a:rPr lang="uk-UA" sz="2000" dirty="0">
                <a:latin typeface="Century Gothic" panose="020B0502020202020204" pitchFamily="34" charset="0"/>
              </a:rPr>
              <a:t>у постійних перерізах, що дозволило визначати їх </a:t>
            </a:r>
            <a:r>
              <a:rPr lang="uk-UA" sz="2000" dirty="0" smtClean="0">
                <a:latin typeface="Century Gothic" panose="020B0502020202020204" pitchFamily="34" charset="0"/>
              </a:rPr>
              <a:t>можливими </a:t>
            </a:r>
            <a:r>
              <a:rPr lang="uk-UA" sz="2000" dirty="0">
                <a:latin typeface="Century Gothic" panose="020B0502020202020204" pitchFamily="34" charset="0"/>
              </a:rPr>
              <a:t>до порівняння.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Century Gothic" panose="020B0502020202020204" pitchFamily="34" charset="0"/>
              </a:rPr>
              <a:t>Аналіз результатів свідчить за наявність сезонних коливань концентрацій, що підтверджує наявність впливу агротехнологічних дій.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Century Gothic" panose="020B0502020202020204" pitchFamily="34" charset="0"/>
              </a:rPr>
              <a:t>На вигляд автора оптимізувати </a:t>
            </a:r>
            <a:r>
              <a:rPr lang="uk-UA" sz="2000" dirty="0">
                <a:latin typeface="Century Gothic" panose="020B0502020202020204" pitchFamily="34" charset="0"/>
              </a:rPr>
              <a:t>підхід до внесення добрив для ефективного їх використання та недопущення попадання надлишків у водойми з поверхневим стоком.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50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83" y="47446"/>
            <a:ext cx="10515600" cy="549275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Century Gothic" panose="020B0502020202020204" pitchFamily="34" charset="0"/>
              </a:rPr>
              <a:t>Використані джерела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15</a:t>
            </a:fld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13083" y="733246"/>
            <a:ext cx="1072321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Century Gothic" panose="020B0502020202020204" pitchFamily="34" charset="0"/>
              </a:rPr>
              <a:t>1. </a:t>
            </a:r>
            <a:r>
              <a:rPr lang="uk-UA" sz="1400" dirty="0">
                <a:latin typeface="Century Gothic" panose="020B0502020202020204" pitchFamily="34" charset="0"/>
              </a:rPr>
              <a:t>Han</a:t>
            </a:r>
            <a:r>
              <a:rPr lang="uk-UA" sz="1400" dirty="0">
                <a:latin typeface="Century Gothic" panose="020B0502020202020204" pitchFamily="34" charset="0"/>
              </a:rPr>
              <a:t> C. </a:t>
            </a:r>
            <a:r>
              <a:rPr lang="uk-UA" sz="1400" dirty="0">
                <a:latin typeface="Century Gothic" panose="020B0502020202020204" pitchFamily="34" charset="0"/>
              </a:rPr>
              <a:t>Effects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pH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phosphorus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removal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capacities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basic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oxygen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furnace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slag</a:t>
            </a:r>
            <a:r>
              <a:rPr lang="uk-UA" sz="1400" dirty="0">
                <a:latin typeface="Century Gothic" panose="020B0502020202020204" pitchFamily="34" charset="0"/>
              </a:rPr>
              <a:t> [Вплив </a:t>
            </a:r>
            <a:r>
              <a:rPr lang="uk-UA" sz="1400" dirty="0">
                <a:latin typeface="Century Gothic" panose="020B0502020202020204" pitchFamily="34" charset="0"/>
              </a:rPr>
              <a:t>рН</a:t>
            </a:r>
            <a:r>
              <a:rPr lang="uk-UA" sz="1400" dirty="0">
                <a:latin typeface="Century Gothic" panose="020B0502020202020204" pitchFamily="34" charset="0"/>
              </a:rPr>
              <a:t> на можливість видалення фосфору шлаком кисневої печі] / C. </a:t>
            </a:r>
            <a:r>
              <a:rPr lang="uk-UA" sz="1400" dirty="0">
                <a:latin typeface="Century Gothic" panose="020B0502020202020204" pitchFamily="34" charset="0"/>
              </a:rPr>
              <a:t>Han</a:t>
            </a:r>
            <a:r>
              <a:rPr lang="uk-UA" sz="1400" dirty="0">
                <a:latin typeface="Century Gothic" panose="020B0502020202020204" pitchFamily="34" charset="0"/>
              </a:rPr>
              <a:t>, Z. </a:t>
            </a:r>
            <a:r>
              <a:rPr lang="uk-UA" sz="1400" dirty="0">
                <a:latin typeface="Century Gothic" panose="020B0502020202020204" pitchFamily="34" charset="0"/>
              </a:rPr>
              <a:t>Wang</a:t>
            </a:r>
            <a:r>
              <a:rPr lang="uk-UA" sz="1400" dirty="0">
                <a:latin typeface="Century Gothic" panose="020B0502020202020204" pitchFamily="34" charset="0"/>
              </a:rPr>
              <a:t>, W. </a:t>
            </a:r>
            <a:r>
              <a:rPr lang="uk-UA" sz="1400" dirty="0">
                <a:latin typeface="Century Gothic" panose="020B0502020202020204" pitchFamily="34" charset="0"/>
              </a:rPr>
              <a:t>Yang</a:t>
            </a:r>
            <a:r>
              <a:rPr lang="uk-UA" sz="1400" dirty="0">
                <a:latin typeface="Century Gothic" panose="020B0502020202020204" pitchFamily="34" charset="0"/>
              </a:rPr>
              <a:t>, Q. </a:t>
            </a:r>
            <a:r>
              <a:rPr lang="uk-UA" sz="1400" dirty="0">
                <a:latin typeface="Century Gothic" panose="020B0502020202020204" pitchFamily="34" charset="0"/>
              </a:rPr>
              <a:t>Wu</a:t>
            </a:r>
            <a:r>
              <a:rPr lang="uk-UA" sz="1400" dirty="0">
                <a:latin typeface="Century Gothic" panose="020B0502020202020204" pitchFamily="34" charset="0"/>
              </a:rPr>
              <a:t>, H. </a:t>
            </a:r>
            <a:r>
              <a:rPr lang="uk-UA" sz="1400" dirty="0">
                <a:latin typeface="Century Gothic" panose="020B0502020202020204" pitchFamily="34" charset="0"/>
              </a:rPr>
              <a:t>Yang</a:t>
            </a:r>
            <a:r>
              <a:rPr lang="uk-UA" sz="1400" dirty="0">
                <a:latin typeface="Century Gothic" panose="020B0502020202020204" pitchFamily="34" charset="0"/>
              </a:rPr>
              <a:t>, X. </a:t>
            </a:r>
            <a:r>
              <a:rPr lang="uk-UA" sz="1400" dirty="0">
                <a:latin typeface="Century Gothic" panose="020B0502020202020204" pitchFamily="34" charset="0"/>
              </a:rPr>
              <a:t>Xue</a:t>
            </a:r>
            <a:r>
              <a:rPr lang="uk-UA" sz="1400" dirty="0">
                <a:latin typeface="Century Gothic" panose="020B0502020202020204" pitchFamily="34" charset="0"/>
              </a:rPr>
              <a:t> // </a:t>
            </a:r>
            <a:r>
              <a:rPr lang="uk-UA" sz="1400" dirty="0">
                <a:latin typeface="Century Gothic" panose="020B0502020202020204" pitchFamily="34" charset="0"/>
              </a:rPr>
              <a:t>Ecological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engineering</a:t>
            </a:r>
            <a:r>
              <a:rPr lang="uk-UA" sz="1400" dirty="0">
                <a:latin typeface="Century Gothic" panose="020B0502020202020204" pitchFamily="34" charset="0"/>
              </a:rPr>
              <a:t>. – 2016. – V. 89 – P. 1 – 6.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2. </a:t>
            </a:r>
            <a:r>
              <a:rPr lang="uk-UA" sz="1400" dirty="0">
                <a:latin typeface="Century Gothic" panose="020B0502020202020204" pitchFamily="34" charset="0"/>
              </a:rPr>
              <a:t>Liu</a:t>
            </a:r>
            <a:r>
              <a:rPr lang="uk-UA" sz="1400" dirty="0">
                <a:latin typeface="Century Gothic" panose="020B0502020202020204" pitchFamily="34" charset="0"/>
              </a:rPr>
              <a:t> Y. </a:t>
            </a:r>
            <a:r>
              <a:rPr lang="uk-UA" sz="1400" dirty="0">
                <a:latin typeface="Century Gothic" panose="020B0502020202020204" pitchFamily="34" charset="0"/>
              </a:rPr>
              <a:t>Removal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high-concentration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phosphate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by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calcite</a:t>
            </a:r>
            <a:r>
              <a:rPr lang="uk-UA" sz="1400" dirty="0">
                <a:latin typeface="Century Gothic" panose="020B0502020202020204" pitchFamily="34" charset="0"/>
              </a:rPr>
              <a:t>: </a:t>
            </a:r>
            <a:r>
              <a:rPr lang="uk-UA" sz="1400" dirty="0">
                <a:latin typeface="Century Gothic" panose="020B0502020202020204" pitchFamily="34" charset="0"/>
              </a:rPr>
              <a:t>effect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sulfate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and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pH</a:t>
            </a:r>
            <a:r>
              <a:rPr lang="uk-UA" sz="1400" dirty="0">
                <a:latin typeface="Century Gothic" panose="020B0502020202020204" pitchFamily="34" charset="0"/>
              </a:rPr>
              <a:t> [Очищення висококонцентрованих по фосфатах розчинів кальцитом: вплив сульфатів та </a:t>
            </a:r>
            <a:r>
              <a:rPr lang="uk-UA" sz="1400" dirty="0">
                <a:latin typeface="Century Gothic" panose="020B0502020202020204" pitchFamily="34" charset="0"/>
              </a:rPr>
              <a:t>рН</a:t>
            </a:r>
            <a:r>
              <a:rPr lang="uk-UA" sz="1400" dirty="0">
                <a:latin typeface="Century Gothic" panose="020B0502020202020204" pitchFamily="34" charset="0"/>
              </a:rPr>
              <a:t>] / Y </a:t>
            </a:r>
            <a:r>
              <a:rPr lang="uk-UA" sz="1400" dirty="0">
                <a:latin typeface="Century Gothic" panose="020B0502020202020204" pitchFamily="34" charset="0"/>
              </a:rPr>
              <a:t>Liu</a:t>
            </a:r>
            <a:r>
              <a:rPr lang="uk-UA" sz="1400" dirty="0">
                <a:latin typeface="Century Gothic" panose="020B0502020202020204" pitchFamily="34" charset="0"/>
              </a:rPr>
              <a:t>, X </a:t>
            </a:r>
            <a:r>
              <a:rPr lang="uk-UA" sz="1400" dirty="0">
                <a:latin typeface="Century Gothic" panose="020B0502020202020204" pitchFamily="34" charset="0"/>
              </a:rPr>
              <a:t>Sheng</a:t>
            </a:r>
            <a:r>
              <a:rPr lang="uk-UA" sz="1400" dirty="0">
                <a:latin typeface="Century Gothic" panose="020B0502020202020204" pitchFamily="34" charset="0"/>
              </a:rPr>
              <a:t>, Y </a:t>
            </a:r>
            <a:r>
              <a:rPr lang="uk-UA" sz="1400" dirty="0">
                <a:latin typeface="Century Gothic" panose="020B0502020202020204" pitchFamily="34" charset="0"/>
              </a:rPr>
              <a:t>Dong</a:t>
            </a:r>
            <a:r>
              <a:rPr lang="uk-UA" sz="1400" dirty="0">
                <a:latin typeface="Century Gothic" panose="020B0502020202020204" pitchFamily="34" charset="0"/>
              </a:rPr>
              <a:t>, Y </a:t>
            </a:r>
            <a:r>
              <a:rPr lang="uk-UA" sz="1400" dirty="0">
                <a:latin typeface="Century Gothic" panose="020B0502020202020204" pitchFamily="34" charset="0"/>
              </a:rPr>
              <a:t>Ma</a:t>
            </a:r>
            <a:r>
              <a:rPr lang="uk-UA" sz="1400" dirty="0">
                <a:latin typeface="Century Gothic" panose="020B0502020202020204" pitchFamily="34" charset="0"/>
              </a:rPr>
              <a:t> // </a:t>
            </a:r>
            <a:r>
              <a:rPr lang="uk-UA" sz="1400" dirty="0">
                <a:latin typeface="Century Gothic" panose="020B0502020202020204" pitchFamily="34" charset="0"/>
              </a:rPr>
              <a:t>Desalination</a:t>
            </a:r>
            <a:r>
              <a:rPr lang="uk-UA" sz="1400" dirty="0">
                <a:latin typeface="Century Gothic" panose="020B0502020202020204" pitchFamily="34" charset="0"/>
              </a:rPr>
              <a:t>. – 2012. – V. 289 – P. 66 – 71. 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3. </a:t>
            </a:r>
            <a:r>
              <a:rPr lang="uk-UA" sz="1400" dirty="0">
                <a:latin typeface="Century Gothic" panose="020B0502020202020204" pitchFamily="34" charset="0"/>
              </a:rPr>
              <a:t>Boeykens</a:t>
            </a:r>
            <a:r>
              <a:rPr lang="uk-UA" sz="1400" dirty="0">
                <a:latin typeface="Century Gothic" panose="020B0502020202020204" pitchFamily="34" charset="0"/>
              </a:rPr>
              <a:t> S. P. </a:t>
            </a:r>
            <a:r>
              <a:rPr lang="uk-UA" sz="1400" dirty="0">
                <a:latin typeface="Century Gothic" panose="020B0502020202020204" pitchFamily="34" charset="0"/>
              </a:rPr>
              <a:t>Eutrophication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decrease</a:t>
            </a:r>
            <a:r>
              <a:rPr lang="uk-UA" sz="1400" dirty="0">
                <a:latin typeface="Century Gothic" panose="020B0502020202020204" pitchFamily="34" charset="0"/>
              </a:rPr>
              <a:t>: </a:t>
            </a:r>
            <a:r>
              <a:rPr lang="uk-UA" sz="1400" dirty="0">
                <a:latin typeface="Century Gothic" panose="020B0502020202020204" pitchFamily="34" charset="0"/>
              </a:rPr>
              <a:t>phosphate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adsorption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processes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in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presence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nitrates</a:t>
            </a:r>
            <a:r>
              <a:rPr lang="uk-UA" sz="1400" dirty="0">
                <a:latin typeface="Century Gothic" panose="020B0502020202020204" pitchFamily="34" charset="0"/>
              </a:rPr>
              <a:t> [Зниження </a:t>
            </a:r>
            <a:r>
              <a:rPr lang="uk-UA" sz="1400" dirty="0">
                <a:latin typeface="Century Gothic" panose="020B0502020202020204" pitchFamily="34" charset="0"/>
              </a:rPr>
              <a:t>евтрофікації</a:t>
            </a:r>
            <a:r>
              <a:rPr lang="uk-UA" sz="1400" dirty="0">
                <a:latin typeface="Century Gothic" panose="020B0502020202020204" pitchFamily="34" charset="0"/>
              </a:rPr>
              <a:t>: процеси адсорбції фосфатів у присутності нітратів] / SP </a:t>
            </a:r>
            <a:r>
              <a:rPr lang="uk-UA" sz="1400" dirty="0">
                <a:latin typeface="Century Gothic" panose="020B0502020202020204" pitchFamily="34" charset="0"/>
              </a:rPr>
              <a:t>Boeykens</a:t>
            </a:r>
            <a:r>
              <a:rPr lang="uk-UA" sz="1400" dirty="0">
                <a:latin typeface="Century Gothic" panose="020B0502020202020204" pitchFamily="34" charset="0"/>
              </a:rPr>
              <a:t>, MN </a:t>
            </a:r>
            <a:r>
              <a:rPr lang="uk-UA" sz="1400" dirty="0">
                <a:latin typeface="Century Gothic" panose="020B0502020202020204" pitchFamily="34" charset="0"/>
              </a:rPr>
              <a:t>Piol</a:t>
            </a:r>
            <a:r>
              <a:rPr lang="uk-UA" sz="1400" dirty="0">
                <a:latin typeface="Century Gothic" panose="020B0502020202020204" pitchFamily="34" charset="0"/>
              </a:rPr>
              <a:t>, LS </a:t>
            </a:r>
            <a:r>
              <a:rPr lang="uk-UA" sz="1400" dirty="0">
                <a:latin typeface="Century Gothic" panose="020B0502020202020204" pitchFamily="34" charset="0"/>
              </a:rPr>
              <a:t>Legal</a:t>
            </a:r>
            <a:r>
              <a:rPr lang="uk-UA" sz="1400" dirty="0">
                <a:latin typeface="Century Gothic" panose="020B0502020202020204" pitchFamily="34" charset="0"/>
              </a:rPr>
              <a:t>, AB </a:t>
            </a:r>
            <a:r>
              <a:rPr lang="uk-UA" sz="1400" dirty="0">
                <a:latin typeface="Century Gothic" panose="020B0502020202020204" pitchFamily="34" charset="0"/>
              </a:rPr>
              <a:t>Saralegui</a:t>
            </a:r>
            <a:r>
              <a:rPr lang="uk-UA" sz="1400" dirty="0">
                <a:latin typeface="Century Gothic" panose="020B0502020202020204" pitchFamily="34" charset="0"/>
              </a:rPr>
              <a:t>, C. </a:t>
            </a:r>
            <a:r>
              <a:rPr lang="uk-UA" sz="1400" dirty="0">
                <a:latin typeface="Century Gothic" panose="020B0502020202020204" pitchFamily="34" charset="0"/>
              </a:rPr>
              <a:t>Vázquez</a:t>
            </a:r>
            <a:r>
              <a:rPr lang="uk-UA" sz="1400" dirty="0">
                <a:latin typeface="Century Gothic" panose="020B0502020202020204" pitchFamily="34" charset="0"/>
              </a:rPr>
              <a:t> // </a:t>
            </a:r>
            <a:r>
              <a:rPr lang="uk-UA" sz="1400" dirty="0">
                <a:latin typeface="Century Gothic" panose="020B0502020202020204" pitchFamily="34" charset="0"/>
              </a:rPr>
              <a:t>Journal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Environmental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Management</a:t>
            </a:r>
            <a:r>
              <a:rPr lang="uk-UA" sz="1400" dirty="0">
                <a:latin typeface="Century Gothic" panose="020B0502020202020204" pitchFamily="34" charset="0"/>
              </a:rPr>
              <a:t>. – 2017. – V. 203, № 3. – P. 888 – 895. 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4. </a:t>
            </a:r>
            <a:r>
              <a:rPr lang="uk-UA" sz="1400" dirty="0">
                <a:latin typeface="Century Gothic" panose="020B0502020202020204" pitchFamily="34" charset="0"/>
              </a:rPr>
              <a:t>Al-Zboon</a:t>
            </a:r>
            <a:r>
              <a:rPr lang="uk-UA" sz="1400" dirty="0">
                <a:latin typeface="Century Gothic" panose="020B0502020202020204" pitchFamily="34" charset="0"/>
              </a:rPr>
              <a:t> K. K. Phosph16. В. М. </a:t>
            </a:r>
            <a:r>
              <a:rPr lang="uk-UA" sz="1400" dirty="0">
                <a:latin typeface="Century Gothic" panose="020B0502020202020204" pitchFamily="34" charset="0"/>
              </a:rPr>
              <a:t>Грабітченко</a:t>
            </a:r>
            <a:r>
              <a:rPr lang="uk-UA" sz="1400" dirty="0">
                <a:latin typeface="Century Gothic" panose="020B0502020202020204" pitchFamily="34" charset="0"/>
              </a:rPr>
              <a:t>, М. Д. Гомеля // «Чиста вода. Фундаментальні, прикладні та промислові аспекти»: ІІІ </a:t>
            </a:r>
            <a:r>
              <a:rPr lang="uk-UA" sz="1400" dirty="0">
                <a:latin typeface="Century Gothic" panose="020B0502020202020204" pitchFamily="34" charset="0"/>
              </a:rPr>
              <a:t>міжнар</a:t>
            </a:r>
            <a:r>
              <a:rPr lang="uk-UA" sz="1400" dirty="0">
                <a:latin typeface="Century Gothic" panose="020B0502020202020204" pitchFamily="34" charset="0"/>
              </a:rPr>
              <a:t>. наук.-</a:t>
            </a:r>
            <a:r>
              <a:rPr lang="uk-UA" sz="1400" dirty="0">
                <a:latin typeface="Century Gothic" panose="020B0502020202020204" pitchFamily="34" charset="0"/>
              </a:rPr>
              <a:t>практ</a:t>
            </a:r>
            <a:r>
              <a:rPr lang="uk-UA" sz="1400" dirty="0">
                <a:latin typeface="Century Gothic" panose="020B0502020202020204" pitchFamily="34" charset="0"/>
              </a:rPr>
              <a:t>. </a:t>
            </a:r>
            <a:r>
              <a:rPr lang="uk-UA" sz="1400" dirty="0">
                <a:latin typeface="Century Gothic" panose="020B0502020202020204" pitchFamily="34" charset="0"/>
              </a:rPr>
              <a:t>конф</a:t>
            </a:r>
            <a:r>
              <a:rPr lang="uk-UA" sz="1400" dirty="0">
                <a:latin typeface="Century Gothic" panose="020B0502020202020204" pitchFamily="34" charset="0"/>
              </a:rPr>
              <a:t>, 28-30 жовтня 2015 р.: тези </a:t>
            </a:r>
            <a:r>
              <a:rPr lang="uk-UA" sz="1400" dirty="0">
                <a:latin typeface="Century Gothic" panose="020B0502020202020204" pitchFamily="34" charset="0"/>
              </a:rPr>
              <a:t>доп</a:t>
            </a:r>
            <a:r>
              <a:rPr lang="uk-UA" sz="1400" dirty="0">
                <a:latin typeface="Century Gothic" panose="020B0502020202020204" pitchFamily="34" charset="0"/>
              </a:rPr>
              <a:t>. – Київ, 2015. – С. 158 − 159.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5. </a:t>
            </a:r>
            <a:r>
              <a:rPr lang="uk-UA" sz="1400" dirty="0">
                <a:latin typeface="Century Gothic" panose="020B0502020202020204" pitchFamily="34" charset="0"/>
              </a:rPr>
              <a:t>Векірчик</a:t>
            </a:r>
            <a:r>
              <a:rPr lang="uk-UA" sz="1400" dirty="0">
                <a:latin typeface="Century Gothic" panose="020B0502020202020204" pitchFamily="34" charset="0"/>
              </a:rPr>
              <a:t> К.М. Практикум з мікробіології: </a:t>
            </a:r>
            <a:r>
              <a:rPr lang="uk-UA" sz="1400" dirty="0">
                <a:latin typeface="Century Gothic" panose="020B0502020202020204" pitchFamily="34" charset="0"/>
              </a:rPr>
              <a:t>Навч</a:t>
            </a:r>
            <a:r>
              <a:rPr lang="uk-UA" sz="1400" dirty="0">
                <a:latin typeface="Century Gothic" panose="020B0502020202020204" pitchFamily="34" charset="0"/>
              </a:rPr>
              <a:t>. посібник. – К.: Либідь, 2001. – 143 с.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6. </a:t>
            </a:r>
            <a:r>
              <a:rPr lang="uk-UA" sz="1400" dirty="0">
                <a:latin typeface="Century Gothic" panose="020B0502020202020204" pitchFamily="34" charset="0"/>
              </a:rPr>
              <a:t>Набиванець</a:t>
            </a:r>
            <a:r>
              <a:rPr lang="uk-UA" sz="1400" dirty="0">
                <a:latin typeface="Century Gothic" panose="020B0502020202020204" pitchFamily="34" charset="0"/>
              </a:rPr>
              <a:t> Б. Й. Аналітична хімія природного середовища / Б. Й. </a:t>
            </a:r>
            <a:r>
              <a:rPr lang="uk-UA" sz="1400" dirty="0">
                <a:latin typeface="Century Gothic" panose="020B0502020202020204" pitchFamily="34" charset="0"/>
              </a:rPr>
              <a:t>Набиванець</a:t>
            </a:r>
            <a:r>
              <a:rPr lang="uk-UA" sz="1400" dirty="0">
                <a:latin typeface="Century Gothic" panose="020B0502020202020204" pitchFamily="34" charset="0"/>
              </a:rPr>
              <a:t>, В. В. </a:t>
            </a:r>
            <a:r>
              <a:rPr lang="uk-UA" sz="1400" dirty="0">
                <a:latin typeface="Century Gothic" panose="020B0502020202020204" pitchFamily="34" charset="0"/>
              </a:rPr>
              <a:t>Сухан</a:t>
            </a:r>
            <a:r>
              <a:rPr lang="uk-UA" sz="1400" dirty="0">
                <a:latin typeface="Century Gothic" panose="020B0502020202020204" pitchFamily="34" charset="0"/>
              </a:rPr>
              <a:t>, Л. В. </a:t>
            </a:r>
            <a:r>
              <a:rPr lang="uk-UA" sz="1400" dirty="0">
                <a:latin typeface="Century Gothic" panose="020B0502020202020204" pitchFamily="34" charset="0"/>
              </a:rPr>
              <a:t>Калабіна</a:t>
            </a:r>
            <a:r>
              <a:rPr lang="uk-UA" sz="1400" dirty="0">
                <a:latin typeface="Century Gothic" panose="020B0502020202020204" pitchFamily="34" charset="0"/>
              </a:rPr>
              <a:t> – К.: Либідь, 1996. – 201 с. </a:t>
            </a:r>
            <a:br>
              <a:rPr lang="uk-UA" sz="1400" dirty="0">
                <a:latin typeface="Century Gothic" panose="020B0502020202020204" pitchFamily="34" charset="0"/>
              </a:rPr>
            </a:br>
            <a:r>
              <a:rPr lang="uk-UA" sz="1400" dirty="0">
                <a:latin typeface="Century Gothic" panose="020B0502020202020204" pitchFamily="34" charset="0"/>
              </a:rPr>
              <a:t>236. Гомеля М. Д. Оцінка ефективності аніонітів в маловідходних процесах очищення води від нітратів / М. Д. Гомеля, О. В. </a:t>
            </a:r>
            <a:r>
              <a:rPr lang="uk-UA" sz="1400" dirty="0">
                <a:latin typeface="Century Gothic" panose="020B0502020202020204" pitchFamily="34" charset="0"/>
              </a:rPr>
              <a:t>Голтвяницька</a:t>
            </a:r>
            <a:r>
              <a:rPr lang="uk-UA" sz="1400" dirty="0">
                <a:latin typeface="Century Gothic" panose="020B0502020202020204" pitchFamily="34" charset="0"/>
              </a:rPr>
              <a:t>, Т. О. </a:t>
            </a:r>
            <a:r>
              <a:rPr lang="uk-UA" sz="1400" dirty="0">
                <a:latin typeface="Century Gothic" panose="020B0502020202020204" pitchFamily="34" charset="0"/>
              </a:rPr>
              <a:t>Шаблій</a:t>
            </a:r>
            <a:r>
              <a:rPr lang="uk-UA" sz="1400" dirty="0">
                <a:latin typeface="Century Gothic" panose="020B0502020202020204" pitchFamily="34" charset="0"/>
              </a:rPr>
              <a:t> // </a:t>
            </a:r>
            <a:r>
              <a:rPr lang="uk-UA" sz="1400" dirty="0">
                <a:latin typeface="Century Gothic" panose="020B0502020202020204" pitchFamily="34" charset="0"/>
              </a:rPr>
              <a:t>Вісн</a:t>
            </a:r>
            <a:r>
              <a:rPr lang="uk-UA" sz="1400" dirty="0">
                <a:latin typeface="Century Gothic" panose="020B0502020202020204" pitchFamily="34" charset="0"/>
              </a:rPr>
              <a:t>. </a:t>
            </a:r>
            <a:r>
              <a:rPr lang="uk-UA" sz="1400" dirty="0">
                <a:latin typeface="Century Gothic" panose="020B0502020202020204" pitchFamily="34" charset="0"/>
              </a:rPr>
              <a:t>Нац</a:t>
            </a:r>
            <a:r>
              <a:rPr lang="uk-UA" sz="1400" dirty="0">
                <a:latin typeface="Century Gothic" panose="020B0502020202020204" pitchFamily="34" charset="0"/>
              </a:rPr>
              <a:t>. </a:t>
            </a:r>
            <a:r>
              <a:rPr lang="uk-UA" sz="1400" dirty="0">
                <a:latin typeface="Century Gothic" panose="020B0502020202020204" pitchFamily="34" charset="0"/>
              </a:rPr>
              <a:t>техн</a:t>
            </a:r>
            <a:r>
              <a:rPr lang="uk-UA" sz="1400" dirty="0">
                <a:latin typeface="Century Gothic" panose="020B0502020202020204" pitchFamily="34" charset="0"/>
              </a:rPr>
              <a:t>. ун-ту «ХПІ». – 2012. – № 1. – С. 84 – 90.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7. </a:t>
            </a:r>
            <a:r>
              <a:rPr lang="uk-UA" sz="1400" dirty="0">
                <a:latin typeface="Century Gothic" panose="020B0502020202020204" pitchFamily="34" charset="0"/>
              </a:rPr>
              <a:t>Ayyasamy</a:t>
            </a:r>
            <a:r>
              <a:rPr lang="uk-UA" sz="1400" dirty="0">
                <a:latin typeface="Century Gothic" panose="020B0502020202020204" pitchFamily="34" charset="0"/>
              </a:rPr>
              <a:t> P. M. </a:t>
            </a:r>
            <a:r>
              <a:rPr lang="uk-UA" sz="1400" dirty="0">
                <a:latin typeface="Century Gothic" panose="020B0502020202020204" pitchFamily="34" charset="0"/>
              </a:rPr>
              <a:t>Nitrate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removal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from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synthetic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medium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and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groundwater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with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aquatic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macrophytes</a:t>
            </a:r>
            <a:r>
              <a:rPr lang="uk-UA" sz="1400" dirty="0">
                <a:latin typeface="Century Gothic" panose="020B0502020202020204" pitchFamily="34" charset="0"/>
              </a:rPr>
              <a:t> [Видалення нітратів із синтетичного середовища та </a:t>
            </a:r>
            <a:r>
              <a:rPr lang="uk-UA" sz="1400" dirty="0">
                <a:latin typeface="Century Gothic" panose="020B0502020202020204" pitchFamily="34" charset="0"/>
              </a:rPr>
              <a:t>грунтових</a:t>
            </a:r>
            <a:r>
              <a:rPr lang="uk-UA" sz="1400" dirty="0">
                <a:latin typeface="Century Gothic" panose="020B0502020202020204" pitchFamily="34" charset="0"/>
              </a:rPr>
              <a:t> вод за допомогою водних </a:t>
            </a:r>
            <a:r>
              <a:rPr lang="uk-UA" sz="1400" dirty="0">
                <a:latin typeface="Century Gothic" panose="020B0502020202020204" pitchFamily="34" charset="0"/>
              </a:rPr>
              <a:t>макрофітів</a:t>
            </a:r>
            <a:r>
              <a:rPr lang="uk-UA" sz="1400" dirty="0">
                <a:latin typeface="Century Gothic" panose="020B0502020202020204" pitchFamily="34" charset="0"/>
              </a:rPr>
              <a:t>] / P. M. </a:t>
            </a:r>
            <a:r>
              <a:rPr lang="uk-UA" sz="1400" dirty="0">
                <a:latin typeface="Century Gothic" panose="020B0502020202020204" pitchFamily="34" charset="0"/>
              </a:rPr>
              <a:t>Ayyasamy</a:t>
            </a:r>
            <a:r>
              <a:rPr lang="uk-UA" sz="1400" dirty="0">
                <a:latin typeface="Century Gothic" panose="020B0502020202020204" pitchFamily="34" charset="0"/>
              </a:rPr>
              <a:t>, S. </a:t>
            </a:r>
            <a:r>
              <a:rPr lang="uk-UA" sz="1400" dirty="0">
                <a:latin typeface="Century Gothic" panose="020B0502020202020204" pitchFamily="34" charset="0"/>
              </a:rPr>
              <a:t>Rajakumar</a:t>
            </a:r>
            <a:r>
              <a:rPr lang="uk-UA" sz="1400" dirty="0">
                <a:latin typeface="Century Gothic" panose="020B0502020202020204" pitchFamily="34" charset="0"/>
              </a:rPr>
              <a:t>, M. </a:t>
            </a:r>
            <a:r>
              <a:rPr lang="uk-UA" sz="1400" dirty="0">
                <a:latin typeface="Century Gothic" panose="020B0502020202020204" pitchFamily="34" charset="0"/>
              </a:rPr>
              <a:t>Sathishkumar</a:t>
            </a:r>
            <a:r>
              <a:rPr lang="uk-UA" sz="1400" dirty="0">
                <a:latin typeface="Century Gothic" panose="020B0502020202020204" pitchFamily="34" charset="0"/>
              </a:rPr>
              <a:t>, K. </a:t>
            </a:r>
            <a:r>
              <a:rPr lang="uk-UA" sz="1400" dirty="0">
                <a:latin typeface="Century Gothic" panose="020B0502020202020204" pitchFamily="34" charset="0"/>
              </a:rPr>
              <a:t>Swaminathan</a:t>
            </a:r>
            <a:r>
              <a:rPr lang="uk-UA" sz="1400" dirty="0">
                <a:latin typeface="Century Gothic" panose="020B0502020202020204" pitchFamily="34" charset="0"/>
              </a:rPr>
              <a:t>, K. </a:t>
            </a:r>
            <a:r>
              <a:rPr lang="uk-UA" sz="1400" dirty="0">
                <a:latin typeface="Century Gothic" panose="020B0502020202020204" pitchFamily="34" charset="0"/>
              </a:rPr>
              <a:t>Shanthi</a:t>
            </a:r>
            <a:r>
              <a:rPr lang="uk-UA" sz="1400" dirty="0">
                <a:latin typeface="Century Gothic" panose="020B0502020202020204" pitchFamily="34" charset="0"/>
              </a:rPr>
              <a:t>, P. </a:t>
            </a:r>
            <a:r>
              <a:rPr lang="uk-UA" sz="1400" dirty="0">
                <a:latin typeface="Century Gothic" panose="020B0502020202020204" pitchFamily="34" charset="0"/>
              </a:rPr>
              <a:t>Lakshmanaperumalsamy</a:t>
            </a:r>
            <a:r>
              <a:rPr lang="uk-UA" sz="1400" dirty="0">
                <a:latin typeface="Century Gothic" panose="020B0502020202020204" pitchFamily="34" charset="0"/>
              </a:rPr>
              <a:t>, S. </a:t>
            </a:r>
            <a:r>
              <a:rPr lang="uk-UA" sz="1400" dirty="0">
                <a:latin typeface="Century Gothic" panose="020B0502020202020204" pitchFamily="34" charset="0"/>
              </a:rPr>
              <a:t>Lee</a:t>
            </a:r>
            <a:r>
              <a:rPr lang="uk-UA" sz="1400" dirty="0">
                <a:latin typeface="Century Gothic" panose="020B0502020202020204" pitchFamily="34" charset="0"/>
              </a:rPr>
              <a:t> // </a:t>
            </a:r>
            <a:r>
              <a:rPr lang="uk-UA" sz="1400" dirty="0">
                <a:latin typeface="Century Gothic" panose="020B0502020202020204" pitchFamily="34" charset="0"/>
              </a:rPr>
              <a:t>Desalination</a:t>
            </a:r>
            <a:r>
              <a:rPr lang="uk-UA" sz="1400" dirty="0">
                <a:latin typeface="Century Gothic" panose="020B0502020202020204" pitchFamily="34" charset="0"/>
              </a:rPr>
              <a:t>. – 2009. – V. 242, № 1-3. – P. 286 – 296. 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8. </a:t>
            </a:r>
            <a:r>
              <a:rPr lang="uk-UA" sz="1400" dirty="0">
                <a:latin typeface="Century Gothic" panose="020B0502020202020204" pitchFamily="34" charset="0"/>
              </a:rPr>
              <a:t>Luigi</a:t>
            </a:r>
            <a:r>
              <a:rPr lang="uk-UA" sz="1400" dirty="0">
                <a:latin typeface="Century Gothic" panose="020B0502020202020204" pitchFamily="34" charset="0"/>
              </a:rPr>
              <a:t> R. </a:t>
            </a:r>
            <a:r>
              <a:rPr lang="uk-UA" sz="1400" dirty="0">
                <a:latin typeface="Century Gothic" panose="020B0502020202020204" pitchFamily="34" charset="0"/>
              </a:rPr>
              <a:t>Application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photocatalysis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as</a:t>
            </a:r>
            <a:r>
              <a:rPr lang="uk-UA" sz="1400" dirty="0">
                <a:latin typeface="Century Gothic" panose="020B0502020202020204" pitchFamily="34" charset="0"/>
              </a:rPr>
              <a:t> a </a:t>
            </a:r>
            <a:r>
              <a:rPr lang="uk-UA" sz="1400" dirty="0">
                <a:latin typeface="Century Gothic" panose="020B0502020202020204" pitchFamily="34" charset="0"/>
              </a:rPr>
              <a:t>post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treatment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method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of</a:t>
            </a:r>
            <a:r>
              <a:rPr lang="uk-UA" sz="1400" dirty="0">
                <a:latin typeface="Century Gothic" panose="020B0502020202020204" pitchFamily="34" charset="0"/>
              </a:rPr>
              <a:t> a </a:t>
            </a:r>
            <a:r>
              <a:rPr lang="uk-UA" sz="1400" dirty="0">
                <a:latin typeface="Century Gothic" panose="020B0502020202020204" pitchFamily="34" charset="0"/>
              </a:rPr>
              <a:t>heterotrophic-autotrophic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denitrification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reactor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effluent</a:t>
            </a:r>
            <a:r>
              <a:rPr lang="uk-UA" sz="1400" dirty="0">
                <a:latin typeface="Century Gothic" panose="020B0502020202020204" pitchFamily="34" charset="0"/>
              </a:rPr>
              <a:t> [Застосування </a:t>
            </a:r>
            <a:r>
              <a:rPr lang="uk-UA" sz="1400" dirty="0">
                <a:latin typeface="Century Gothic" panose="020B0502020202020204" pitchFamily="34" charset="0"/>
              </a:rPr>
              <a:t>фотокаталізу</a:t>
            </a:r>
            <a:r>
              <a:rPr lang="uk-UA" sz="1400" dirty="0">
                <a:latin typeface="Century Gothic" panose="020B0502020202020204" pitchFamily="34" charset="0"/>
              </a:rPr>
              <a:t> як методу доочистки в гетеротрофно-автотрофному </a:t>
            </a:r>
            <a:r>
              <a:rPr lang="uk-UA" sz="1400" dirty="0">
                <a:latin typeface="Century Gothic" panose="020B0502020202020204" pitchFamily="34" charset="0"/>
              </a:rPr>
              <a:t>денітріфікаційному</a:t>
            </a:r>
            <a:r>
              <a:rPr lang="uk-UA" sz="1400" dirty="0">
                <a:latin typeface="Century Gothic" panose="020B0502020202020204" pitchFamily="34" charset="0"/>
              </a:rPr>
              <a:t> реакторі] / </a:t>
            </a:r>
            <a:r>
              <a:rPr lang="uk-UA" sz="1400" dirty="0">
                <a:latin typeface="Century Gothic" panose="020B0502020202020204" pitchFamily="34" charset="0"/>
              </a:rPr>
              <a:t>Luigi</a:t>
            </a:r>
            <a:r>
              <a:rPr lang="uk-UA" sz="1400" dirty="0">
                <a:latin typeface="Century Gothic" panose="020B0502020202020204" pitchFamily="34" charset="0"/>
              </a:rPr>
              <a:t> R., C. D. </a:t>
            </a:r>
            <a:r>
              <a:rPr lang="uk-UA" sz="1400" dirty="0">
                <a:latin typeface="Century Gothic" panose="020B0502020202020204" pitchFamily="34" charset="0"/>
              </a:rPr>
              <a:t>Rocca</a:t>
            </a:r>
            <a:r>
              <a:rPr lang="uk-UA" sz="1400" dirty="0">
                <a:latin typeface="Century Gothic" panose="020B0502020202020204" pitchFamily="34" charset="0"/>
              </a:rPr>
              <a:t>, V. </a:t>
            </a:r>
            <a:r>
              <a:rPr lang="uk-UA" sz="1400" dirty="0">
                <a:latin typeface="Century Gothic" panose="020B0502020202020204" pitchFamily="34" charset="0"/>
              </a:rPr>
              <a:t>Belgiorno</a:t>
            </a:r>
            <a:r>
              <a:rPr lang="uk-UA" sz="1400" dirty="0">
                <a:latin typeface="Century Gothic" panose="020B0502020202020204" pitchFamily="34" charset="0"/>
              </a:rPr>
              <a:t>, M. </a:t>
            </a:r>
            <a:r>
              <a:rPr lang="uk-UA" sz="1400" dirty="0">
                <a:latin typeface="Century Gothic" panose="020B0502020202020204" pitchFamily="34" charset="0"/>
              </a:rPr>
              <a:t>Bekbolet</a:t>
            </a:r>
            <a:r>
              <a:rPr lang="uk-UA" sz="1400" dirty="0">
                <a:latin typeface="Century Gothic" panose="020B0502020202020204" pitchFamily="34" charset="0"/>
              </a:rPr>
              <a:t> // </a:t>
            </a:r>
            <a:r>
              <a:rPr lang="uk-UA" sz="1400" dirty="0">
                <a:latin typeface="Century Gothic" panose="020B0502020202020204" pitchFamily="34" charset="0"/>
              </a:rPr>
              <a:t>Chemosphere</a:t>
            </a:r>
            <a:r>
              <a:rPr lang="uk-UA" sz="1400" dirty="0">
                <a:latin typeface="Century Gothic" panose="020B0502020202020204" pitchFamily="34" charset="0"/>
              </a:rPr>
              <a:t>. – 2008. – V. 72, № 11. – P. 1706 – 1711. 202 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9. Пат. </a:t>
            </a:r>
            <a:r>
              <a:rPr lang="uk-UA" sz="1400" dirty="0" smtClean="0">
                <a:latin typeface="Century Gothic" panose="020B0502020202020204" pitchFamily="34" charset="0"/>
              </a:rPr>
              <a:t>2322399, </a:t>
            </a:r>
            <a:r>
              <a:rPr lang="uk-UA" sz="1400" dirty="0">
                <a:latin typeface="Century Gothic" panose="020B0502020202020204" pitchFamily="34" charset="0"/>
              </a:rPr>
              <a:t>C 02 F 3/32 (2006.01), C 02 F 101/16 (2006.01) </a:t>
            </a:r>
            <a:r>
              <a:rPr lang="uk-UA" sz="1400" dirty="0">
                <a:latin typeface="Century Gothic" panose="020B0502020202020204" pitchFamily="34" charset="0"/>
              </a:rPr>
              <a:t>Способ</a:t>
            </a:r>
            <a:r>
              <a:rPr lang="uk-UA" sz="1400" dirty="0">
                <a:latin typeface="Century Gothic" panose="020B0502020202020204" pitchFamily="34" charset="0"/>
              </a:rPr>
              <a:t> очистки </a:t>
            </a:r>
            <a:r>
              <a:rPr lang="uk-UA" sz="1400" dirty="0">
                <a:latin typeface="Century Gothic" panose="020B0502020202020204" pitchFamily="34" charset="0"/>
              </a:rPr>
              <a:t>сточных</a:t>
            </a:r>
            <a:r>
              <a:rPr lang="uk-UA" sz="1400" dirty="0">
                <a:latin typeface="Century Gothic" panose="020B0502020202020204" pitchFamily="34" charset="0"/>
              </a:rPr>
              <a:t> вод от </a:t>
            </a:r>
            <a:r>
              <a:rPr lang="uk-UA" sz="1400" dirty="0">
                <a:latin typeface="Century Gothic" panose="020B0502020202020204" pitchFamily="34" charset="0"/>
              </a:rPr>
              <a:t>аммонийных</a:t>
            </a:r>
            <a:r>
              <a:rPr lang="uk-UA" sz="1400" dirty="0">
                <a:latin typeface="Century Gothic" panose="020B0502020202020204" pitchFamily="34" charset="0"/>
              </a:rPr>
              <a:t> солей, </a:t>
            </a:r>
            <a:r>
              <a:rPr lang="uk-UA" sz="1400" dirty="0">
                <a:latin typeface="Century Gothic" panose="020B0502020202020204" pitchFamily="34" charset="0"/>
              </a:rPr>
              <a:t>нитратов</a:t>
            </a:r>
            <a:r>
              <a:rPr lang="uk-UA" sz="1400" dirty="0">
                <a:latin typeface="Century Gothic" panose="020B0502020202020204" pitchFamily="34" charset="0"/>
              </a:rPr>
              <a:t> и </a:t>
            </a:r>
            <a:r>
              <a:rPr lang="uk-UA" sz="1400" dirty="0">
                <a:latin typeface="Century Gothic" panose="020B0502020202020204" pitchFamily="34" charset="0"/>
              </a:rPr>
              <a:t>нитритов</a:t>
            </a:r>
            <a:r>
              <a:rPr lang="uk-UA" sz="1400" dirty="0">
                <a:latin typeface="Century Gothic" panose="020B0502020202020204" pitchFamily="34" charset="0"/>
              </a:rPr>
              <a:t> / </a:t>
            </a:r>
            <a:r>
              <a:rPr lang="uk-UA" sz="1400" dirty="0">
                <a:latin typeface="Century Gothic" panose="020B0502020202020204" pitchFamily="34" charset="0"/>
              </a:rPr>
              <a:t>Вайсман</a:t>
            </a:r>
            <a:r>
              <a:rPr lang="uk-UA" sz="1400" dirty="0">
                <a:latin typeface="Century Gothic" panose="020B0502020202020204" pitchFamily="34" charset="0"/>
              </a:rPr>
              <a:t> Я. И., Рудакова Л. В., Калинина Е. В. – </a:t>
            </a:r>
            <a:r>
              <a:rPr lang="uk-UA" sz="1400" dirty="0">
                <a:latin typeface="Century Gothic" panose="020B0502020202020204" pitchFamily="34" charset="0"/>
              </a:rPr>
              <a:t>заявл</a:t>
            </a:r>
            <a:r>
              <a:rPr lang="uk-UA" sz="1400" dirty="0">
                <a:latin typeface="Century Gothic" panose="020B0502020202020204" pitchFamily="34" charset="0"/>
              </a:rPr>
              <a:t>. 03.07.2006; </a:t>
            </a:r>
            <a:r>
              <a:rPr lang="uk-UA" sz="1400" dirty="0">
                <a:latin typeface="Century Gothic" panose="020B0502020202020204" pitchFamily="34" charset="0"/>
              </a:rPr>
              <a:t>опубл</a:t>
            </a:r>
            <a:r>
              <a:rPr lang="uk-UA" sz="1400" dirty="0">
                <a:latin typeface="Century Gothic" panose="020B0502020202020204" pitchFamily="34" charset="0"/>
              </a:rPr>
              <a:t>. 20.04.2008. 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10. </a:t>
            </a:r>
            <a:r>
              <a:rPr lang="uk-UA" sz="1400" dirty="0">
                <a:latin typeface="Century Gothic" panose="020B0502020202020204" pitchFamily="34" charset="0"/>
              </a:rPr>
              <a:t>Dhulap</a:t>
            </a:r>
            <a:r>
              <a:rPr lang="uk-UA" sz="1400" dirty="0">
                <a:latin typeface="Century Gothic" panose="020B0502020202020204" pitchFamily="34" charset="0"/>
              </a:rPr>
              <a:t> V. P. </a:t>
            </a:r>
            <a:r>
              <a:rPr lang="uk-UA" sz="1400" dirty="0">
                <a:latin typeface="Century Gothic" panose="020B0502020202020204" pitchFamily="34" charset="0"/>
              </a:rPr>
              <a:t>Seasonal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study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and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its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impact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on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sewage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treatment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in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the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angular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horizontal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subsurface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flow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constructed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wetland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using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aquatic</a:t>
            </a:r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>
                <a:latin typeface="Century Gothic" panose="020B0502020202020204" pitchFamily="34" charset="0"/>
              </a:rPr>
              <a:t>macrophytes</a:t>
            </a:r>
            <a:r>
              <a:rPr lang="uk-UA" sz="1400" dirty="0">
                <a:latin typeface="Century Gothic" panose="020B0502020202020204" pitchFamily="34" charset="0"/>
              </a:rPr>
              <a:t> [Сезонні дослідження і їх вплив на очистку стічних вод в підземному потоці боліт за допомогою водних </a:t>
            </a:r>
            <a:r>
              <a:rPr lang="uk-UA" sz="1400" dirty="0">
                <a:latin typeface="Century Gothic" panose="020B0502020202020204" pitchFamily="34" charset="0"/>
              </a:rPr>
              <a:t>макрофітів</a:t>
            </a:r>
            <a:r>
              <a:rPr lang="uk-UA" sz="1400" dirty="0">
                <a:latin typeface="Century Gothic" panose="020B0502020202020204" pitchFamily="34" charset="0"/>
              </a:rPr>
              <a:t>] / V. P. </a:t>
            </a:r>
            <a:r>
              <a:rPr lang="uk-UA" sz="1400" dirty="0">
                <a:latin typeface="Century Gothic" panose="020B0502020202020204" pitchFamily="34" charset="0"/>
              </a:rPr>
              <a:t>Dhulap</a:t>
            </a:r>
            <a:r>
              <a:rPr lang="uk-UA" sz="1400" dirty="0">
                <a:latin typeface="Century Gothic" panose="020B0502020202020204" pitchFamily="34" charset="0"/>
              </a:rPr>
              <a:t>, I. B. </a:t>
            </a:r>
            <a:r>
              <a:rPr lang="uk-UA" sz="1400" dirty="0">
                <a:latin typeface="Century Gothic" panose="020B0502020202020204" pitchFamily="34" charset="0"/>
              </a:rPr>
              <a:t>Ghorade</a:t>
            </a:r>
            <a:r>
              <a:rPr lang="uk-UA" sz="1400" dirty="0">
                <a:latin typeface="Century Gothic" panose="020B0502020202020204" pitchFamily="34" charset="0"/>
              </a:rPr>
              <a:t>, S. S. </a:t>
            </a:r>
            <a:r>
              <a:rPr lang="uk-UA" sz="1400" dirty="0">
                <a:latin typeface="Century Gothic" panose="020B0502020202020204" pitchFamily="34" charset="0"/>
              </a:rPr>
              <a:t>Patil</a:t>
            </a:r>
            <a:r>
              <a:rPr lang="uk-UA" sz="1400" dirty="0">
                <a:latin typeface="Century Gothic" panose="020B0502020202020204" pitchFamily="34" charset="0"/>
              </a:rPr>
              <a:t> // IMPACT: IJRET – 2014. – V. 2, № 5. – P. 213 – 224. </a:t>
            </a:r>
          </a:p>
        </p:txBody>
      </p:sp>
    </p:spTree>
    <p:extLst>
      <p:ext uri="{BB962C8B-B14F-4D97-AF65-F5344CB8AC3E}">
        <p14:creationId xmlns:p14="http://schemas.microsoft.com/office/powerpoint/2010/main" val="3637647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393" y="2549994"/>
            <a:ext cx="4648199" cy="1325563"/>
          </a:xfrm>
        </p:spPr>
        <p:txBody>
          <a:bodyPr/>
          <a:lstStyle/>
          <a:p>
            <a:r>
              <a:rPr lang="uk-UA" dirty="0" smtClean="0">
                <a:latin typeface="Century Gothic" panose="020B0502020202020204" pitchFamily="34" charset="0"/>
              </a:rPr>
              <a:t>Дякую за увагу !</a:t>
            </a:r>
            <a:endParaRPr lang="uk-UA" dirty="0"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09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712923"/>
            <a:ext cx="3932237" cy="647054"/>
          </a:xfrm>
        </p:spPr>
        <p:txBody>
          <a:bodyPr/>
          <a:lstStyle/>
          <a:p>
            <a:r>
              <a:rPr lang="uk-UA" sz="2800" dirty="0" smtClean="0">
                <a:latin typeface="Century Gothic" panose="020B0502020202020204" pitchFamily="34" charset="0"/>
              </a:rPr>
              <a:t>Актуальність</a:t>
            </a:r>
            <a:r>
              <a:rPr lang="uk-UA" dirty="0" smtClean="0">
                <a:latin typeface="Century Gothic" panose="020B0502020202020204" pitchFamily="34" charset="0"/>
              </a:rPr>
              <a:t> </a:t>
            </a:r>
            <a:endParaRPr lang="uk-UA" dirty="0">
              <a:latin typeface="Century Gothic" panose="020B0502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3841" y="433953"/>
            <a:ext cx="3801659" cy="529374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uk-UA" sz="1800" dirty="0">
                <a:latin typeface="Century Gothic" panose="020B0502020202020204" pitchFamily="34" charset="0"/>
              </a:rPr>
              <a:t>Т</a:t>
            </a:r>
            <a:r>
              <a:rPr lang="uk-UA" sz="1800" dirty="0" smtClean="0">
                <a:latin typeface="Century Gothic" panose="020B0502020202020204" pitchFamily="34" charset="0"/>
              </a:rPr>
              <a:t>еми </a:t>
            </a:r>
            <a:r>
              <a:rPr lang="uk-UA" sz="1800" dirty="0">
                <a:latin typeface="Century Gothic" panose="020B0502020202020204" pitchFamily="34" charset="0"/>
              </a:rPr>
              <a:t>визначається збільшенням антропогенного впливу на стан поверхневих водойм, які є основним джерелом питної води </a:t>
            </a:r>
            <a:r>
              <a:rPr lang="uk-UA" sz="1800" dirty="0" smtClean="0">
                <a:latin typeface="Century Gothic" panose="020B0502020202020204" pitchFamily="34" charset="0"/>
              </a:rPr>
              <a:t>для населення </a:t>
            </a:r>
            <a:r>
              <a:rPr lang="uk-UA" sz="1800" dirty="0">
                <a:latin typeface="Century Gothic" panose="020B0502020202020204" pitchFamily="34" charset="0"/>
              </a:rPr>
              <a:t>Придніпровського регіону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435600" y="433953"/>
            <a:ext cx="19803" cy="59922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39787" y="1671880"/>
            <a:ext cx="4987576" cy="58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534400" y="5986265"/>
            <a:ext cx="196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         Рис. 1.1</a:t>
            </a:r>
          </a:p>
          <a:p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 smtClean="0">
                <a:latin typeface="Century Gothic" panose="020B0502020202020204" pitchFamily="34" charset="0"/>
              </a:rPr>
              <a:t>     Відбір проб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51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7" y="1950104"/>
            <a:ext cx="3932237" cy="38115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sz="1800" dirty="0" smtClean="0">
                <a:latin typeface="Century Gothic" panose="020B0502020202020204" pitchFamily="34" charset="0"/>
              </a:rPr>
              <a:t>Аналіз </a:t>
            </a:r>
            <a:r>
              <a:rPr lang="uk-UA" sz="1800" dirty="0">
                <a:latin typeface="Century Gothic" panose="020B0502020202020204" pitchFamily="34" charset="0"/>
              </a:rPr>
              <a:t>чинників, які впливають на стан поверхневих водойм і як наслідок – джерела питної води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  <a:endParaRPr lang="uk-UA" dirty="0">
              <a:latin typeface="Century Gothic" panose="020B0502020202020204" pitchFamily="34" charset="0"/>
            </a:endParaRPr>
          </a:p>
          <a:p>
            <a:endParaRPr lang="uk-UA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516294" y="931395"/>
            <a:ext cx="1644724" cy="692548"/>
          </a:xfrm>
          <a:prstGeom prst="rightArrow">
            <a:avLst/>
          </a:prstGeom>
          <a:solidFill>
            <a:schemeClr val="bg2">
              <a:lumMod val="50000"/>
            </a:schemeClr>
          </a:solidFill>
          <a:effectLst>
            <a:outerShdw blurRad="50800" dist="50800" dir="5400000" sx="103000" sy="103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2483974" y="1000621"/>
            <a:ext cx="780654" cy="717945"/>
          </a:xfrm>
          <a:prstGeom prst="flowChartConnector">
            <a:avLst/>
          </a:prstGeom>
          <a:solidFill>
            <a:schemeClr val="bg2">
              <a:lumMod val="75000"/>
              <a:alpha val="61000"/>
            </a:schemeClr>
          </a:solidFill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74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92182" y="1067614"/>
            <a:ext cx="409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 smtClean="0">
                <a:latin typeface="Century Gothic" panose="020B0502020202020204" pitchFamily="34" charset="0"/>
              </a:rPr>
              <a:t>1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0" y="3429090"/>
            <a:ext cx="1829111" cy="816473"/>
          </a:xfrm>
          <a:prstGeom prst="rect">
            <a:avLst/>
          </a:prstGeom>
          <a:effectLst>
            <a:outerShdw blurRad="50800" dist="50800" dir="5400000" sx="103000" sy="103000" algn="ctr" rotWithShape="0">
              <a:schemeClr val="tx1">
                <a:alpha val="99000"/>
              </a:scheme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672676" y="1136761"/>
            <a:ext cx="1345605" cy="4964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900" dirty="0" smtClean="0">
                <a:latin typeface="Century Gothic" panose="020B0502020202020204" pitchFamily="34" charset="0"/>
              </a:rPr>
              <a:t>Мета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502210" y="3689040"/>
            <a:ext cx="1621153" cy="4964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Об</a:t>
            </a:r>
            <a:r>
              <a:rPr lang="en-CA" sz="2800" dirty="0" smtClean="0">
                <a:latin typeface="Century Gothic" panose="020B0502020202020204" pitchFamily="34" charset="0"/>
              </a:rPr>
              <a:t>’</a:t>
            </a:r>
            <a:r>
              <a:rPr lang="uk-UA" sz="2800" dirty="0">
                <a:latin typeface="Century Gothic" panose="020B0502020202020204" pitchFamily="34" charset="0"/>
              </a:rPr>
              <a:t>є</a:t>
            </a:r>
            <a:r>
              <a:rPr lang="uk-UA" sz="2800" dirty="0" smtClean="0">
                <a:latin typeface="Century Gothic" panose="020B0502020202020204" pitchFamily="34" charset="0"/>
              </a:rPr>
              <a:t>кт 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 rot="10800000" flipV="1">
            <a:off x="799900" y="4797615"/>
            <a:ext cx="3891757" cy="542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68992" y="4470443"/>
            <a:ext cx="39911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Природні водойми , які мав надлишковий зміст </a:t>
            </a:r>
            <a:r>
              <a:rPr lang="uk-UA" dirty="0">
                <a:latin typeface="Century Gothic" panose="020B0502020202020204" pitchFamily="34" charset="0"/>
              </a:rPr>
              <a:t>іонів амонію, нітрит-іонів та нітрат-іонів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92" y="3499870"/>
            <a:ext cx="829128" cy="7620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078" y="3607654"/>
            <a:ext cx="672803" cy="496489"/>
          </a:xfrm>
        </p:spPr>
        <p:txBody>
          <a:bodyPr>
            <a:normAutofit/>
          </a:bodyPr>
          <a:lstStyle/>
          <a:p>
            <a:r>
              <a:rPr lang="en-CA" sz="2800" dirty="0"/>
              <a:t>2</a:t>
            </a:r>
            <a:endParaRPr lang="uk-UA" sz="2800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224120" y="492390"/>
            <a:ext cx="6197600" cy="14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570260" y="128586"/>
            <a:ext cx="14514" cy="5946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0390" b="20390"/>
          <a:stretch>
            <a:fillRect/>
          </a:stretch>
        </p:blipFill>
        <p:spPr>
          <a:xfrm>
            <a:off x="6594916" y="764009"/>
            <a:ext cx="4847799" cy="4675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0601" y="5782305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Century Gothic" panose="020B0502020202020204" pitchFamily="34" charset="0"/>
              </a:rPr>
              <a:t> </a:t>
            </a:r>
            <a:r>
              <a:rPr lang="uk-UA" sz="1400" dirty="0" smtClean="0">
                <a:latin typeface="Century Gothic" panose="020B0502020202020204" pitchFamily="34" charset="0"/>
              </a:rPr>
              <a:t>       Рис. 1. 2</a:t>
            </a:r>
          </a:p>
          <a:p>
            <a:r>
              <a:rPr lang="uk-UA" sz="1400" dirty="0" smtClean="0">
                <a:latin typeface="Century Gothic" panose="020B0502020202020204" pitchFamily="34" charset="0"/>
              </a:rPr>
              <a:t>    Аналіз проби  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70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00" y="437561"/>
            <a:ext cx="10515600" cy="1325563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uk-UA" sz="2800" dirty="0" smtClean="0">
                <a:latin typeface="Century Gothic" panose="020B0502020202020204" pitchFamily="34" charset="0"/>
              </a:rPr>
              <a:t>Завдання дослідження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4</a:t>
            </a:fld>
            <a:endParaRPr lang="uk-UA" dirty="0"/>
          </a:p>
        </p:txBody>
      </p:sp>
      <p:sp>
        <p:nvSpPr>
          <p:cNvPr id="8" name="Шеврон 7"/>
          <p:cNvSpPr/>
          <p:nvPr/>
        </p:nvSpPr>
        <p:spPr>
          <a:xfrm>
            <a:off x="244230" y="1891573"/>
            <a:ext cx="635000" cy="787400"/>
          </a:xfrm>
          <a:prstGeom prst="chevron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963" y="1866236"/>
            <a:ext cx="647645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 smtClean="0">
                <a:latin typeface="Century Gothic" panose="020B0502020202020204" pitchFamily="34" charset="0"/>
              </a:rPr>
              <a:t>визначити </a:t>
            </a:r>
            <a:r>
              <a:rPr lang="uk-UA" sz="2000" dirty="0">
                <a:latin typeface="Century Gothic" panose="020B0502020202020204" pitchFamily="34" charset="0"/>
              </a:rPr>
              <a:t>чинники, які впливають на </a:t>
            </a:r>
            <a:r>
              <a:rPr lang="uk-UA" sz="2000" dirty="0" smtClean="0">
                <a:latin typeface="Century Gothic" panose="020B0502020202020204" pitchFamily="34" charset="0"/>
              </a:rPr>
              <a:t>забруднення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Century Gothic" panose="020B0502020202020204" pitchFamily="34" charset="0"/>
              </a:rPr>
              <a:t> водойм</a:t>
            </a:r>
            <a:r>
              <a:rPr lang="uk-UA" sz="1600" dirty="0" smtClean="0">
                <a:latin typeface="Century Gothic" panose="020B0502020202020204" pitchFamily="34" charset="0"/>
              </a:rPr>
              <a:t>.</a:t>
            </a:r>
            <a:endParaRPr lang="uk-UA" sz="1600" dirty="0">
              <a:latin typeface="Century Gothic" panose="020B0502020202020204" pitchFamily="34" charset="0"/>
            </a:endParaRPr>
          </a:p>
          <a:p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873926" y="3196557"/>
            <a:ext cx="63440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Century Gothic" panose="020B0502020202020204" pitchFamily="34" charset="0"/>
              </a:rPr>
              <a:t>провести дослідження щодо визначення </a:t>
            </a:r>
            <a:r>
              <a:rPr lang="uk-UA" sz="2000" dirty="0" smtClean="0">
                <a:latin typeface="Century Gothic" panose="020B0502020202020204" pitchFamily="34" charset="0"/>
              </a:rPr>
              <a:t>концентрацій речовин</a:t>
            </a:r>
            <a:r>
              <a:rPr lang="uk-UA" sz="2000" dirty="0">
                <a:latin typeface="Century Gothic" panose="020B0502020202020204" pitchFamily="34" charset="0"/>
              </a:rPr>
              <a:t>, які  містять азот в поверхневих </a:t>
            </a:r>
            <a:r>
              <a:rPr lang="uk-UA" sz="2000" dirty="0" smtClean="0">
                <a:latin typeface="Century Gothic" panose="020B0502020202020204" pitchFamily="34" charset="0"/>
              </a:rPr>
              <a:t>водах.</a:t>
            </a:r>
            <a:endParaRPr lang="uk-UA" sz="2000" dirty="0">
              <a:latin typeface="Century Gothic" panose="020B0502020202020204" pitchFamily="34" charset="0"/>
            </a:endParaRPr>
          </a:p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841960" y="4644016"/>
            <a:ext cx="6544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dirty="0">
                <a:latin typeface="Century Gothic" panose="020B0502020202020204" pitchFamily="34" charset="0"/>
              </a:rPr>
              <a:t>підвищення екологічної безпеки </a:t>
            </a:r>
            <a:r>
              <a:rPr lang="uk-UA" sz="2000" dirty="0" smtClean="0">
                <a:latin typeface="Century Gothic" panose="020B0502020202020204" pitchFamily="34" charset="0"/>
              </a:rPr>
              <a:t>урбанізованих 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>
                <a:latin typeface="Century Gothic" panose="020B0502020202020204" pitchFamily="34" charset="0"/>
              </a:rPr>
              <a:t>територій </a:t>
            </a:r>
            <a:r>
              <a:rPr lang="uk-UA" sz="2000" dirty="0">
                <a:latin typeface="Century Gothic" panose="020B0502020202020204" pitchFamily="34" charset="0"/>
              </a:rPr>
              <a:t> </a:t>
            </a:r>
            <a:r>
              <a:rPr lang="uk-UA" sz="2000" dirty="0" smtClean="0">
                <a:latin typeface="Century Gothic" panose="020B0502020202020204" pitchFamily="34" charset="0"/>
              </a:rPr>
              <a:t>шляхом </a:t>
            </a:r>
            <a:r>
              <a:rPr lang="uk-UA" sz="2000" dirty="0">
                <a:latin typeface="Century Gothic" panose="020B0502020202020204" pitchFamily="34" charset="0"/>
              </a:rPr>
              <a:t>раціонального використання природних вод</a:t>
            </a:r>
            <a:r>
              <a:rPr lang="uk-UA" sz="1600" dirty="0">
                <a:latin typeface="Century Gothic" panose="020B0502020202020204" pitchFamily="34" charset="0"/>
              </a:rPr>
              <a:t>.</a:t>
            </a:r>
          </a:p>
          <a:p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" y="3351354"/>
            <a:ext cx="688908" cy="8352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18" y="4797225"/>
            <a:ext cx="688908" cy="83522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609600" y="467887"/>
            <a:ext cx="10972800" cy="12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618690" y="157417"/>
            <a:ext cx="14010" cy="60782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107" y="760666"/>
            <a:ext cx="3653837" cy="4871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1500" y="5966023"/>
            <a:ext cx="189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         Рис. 1.3</a:t>
            </a:r>
          </a:p>
          <a:p>
            <a:r>
              <a:rPr lang="uk-UA" sz="1400" dirty="0" smtClean="0">
                <a:latin typeface="Century Gothic" panose="020B0502020202020204" pitchFamily="34" charset="0"/>
              </a:rPr>
              <a:t>     Відбір проб</a:t>
            </a:r>
            <a:endParaRPr lang="uk-UA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6" y="365125"/>
            <a:ext cx="10779034" cy="803275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Century Gothic" panose="020B0502020202020204" pitchFamily="34" charset="0"/>
              </a:rPr>
              <a:t>Хід роботи</a:t>
            </a:r>
            <a:endParaRPr lang="uk-UA" sz="3200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93" y="1168400"/>
            <a:ext cx="3596640" cy="5120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965" y="1168400"/>
            <a:ext cx="3744114" cy="5120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09" y="1168400"/>
            <a:ext cx="3527542" cy="512064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27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188" y="152484"/>
            <a:ext cx="10515600" cy="877888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Century Gothic" panose="020B0502020202020204" pitchFamily="34" charset="0"/>
              </a:rPr>
              <a:t>Методи</a:t>
            </a:r>
            <a:r>
              <a:rPr lang="uk-UA" sz="4000" dirty="0" smtClean="0">
                <a:latin typeface="Century Gothic" panose="020B0502020202020204" pitchFamily="34" charset="0"/>
              </a:rPr>
              <a:t> </a:t>
            </a:r>
            <a:endParaRPr lang="uk-UA" sz="4000" dirty="0">
              <a:latin typeface="Century Gothic" panose="020B0502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4529" t="11576" r="6987" b="7637"/>
          <a:stretch/>
        </p:blipFill>
        <p:spPr>
          <a:xfrm>
            <a:off x="4717180" y="1864652"/>
            <a:ext cx="3287397" cy="18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617" y="1030372"/>
            <a:ext cx="2843183" cy="4000499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893237" y="566774"/>
            <a:ext cx="7968563" cy="37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23221" y="5864043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Рис 1.6 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35449" y="5864758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Рис 1.7 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211141" y="5494469"/>
            <a:ext cx="7637100" cy="46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20024" y="5862275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Прилади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6</a:t>
            </a:fld>
            <a:endParaRPr lang="uk-UA" dirty="0"/>
          </a:p>
        </p:txBody>
      </p:sp>
      <p:sp>
        <p:nvSpPr>
          <p:cNvPr id="20" name="Объект 19"/>
          <p:cNvSpPr>
            <a:spLocks noGrp="1"/>
          </p:cNvSpPr>
          <p:nvPr>
            <p:ph sz="half" idx="2"/>
          </p:nvPr>
        </p:nvSpPr>
        <p:spPr>
          <a:xfrm>
            <a:off x="392106" y="1200588"/>
            <a:ext cx="2804995" cy="539071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sz="1900" dirty="0">
                <a:latin typeface="Century Gothic" panose="020B0502020202020204" pitchFamily="34" charset="0"/>
              </a:rPr>
              <a:t>МВВ масової концентрації амоній-іонів фотоколометричним методом з реактивом </a:t>
            </a:r>
            <a:r>
              <a:rPr lang="ru-RU" sz="1900" dirty="0" smtClean="0">
                <a:latin typeface="Century Gothic" panose="020B0502020202020204" pitchFamily="34" charset="0"/>
              </a:rPr>
              <a:t>Неслера.</a:t>
            </a:r>
          </a:p>
          <a:p>
            <a:pPr>
              <a:lnSpc>
                <a:spcPct val="150000"/>
              </a:lnSpc>
            </a:pPr>
            <a:r>
              <a:rPr lang="ru-RU" sz="1900" dirty="0">
                <a:latin typeface="Century Gothic" panose="020B0502020202020204" pitchFamily="34" charset="0"/>
              </a:rPr>
              <a:t>МВВ фотометиричного визначення нітрит-іонів з реактивом Грісса </a:t>
            </a:r>
          </a:p>
          <a:p>
            <a:pPr>
              <a:lnSpc>
                <a:spcPct val="150000"/>
              </a:lnSpc>
            </a:pPr>
            <a:r>
              <a:rPr lang="ru-RU" sz="1900" dirty="0">
                <a:latin typeface="Century Gothic" panose="020B0502020202020204" pitchFamily="34" charset="0"/>
              </a:rPr>
              <a:t>МВВ масової концентрації нітрат-іонів фотоколометричним методом </a:t>
            </a:r>
          </a:p>
          <a:p>
            <a:endParaRPr lang="ru-RU" sz="1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27895"/>
            <a:ext cx="9144000" cy="2387600"/>
          </a:xfrm>
        </p:spPr>
        <p:txBody>
          <a:bodyPr/>
          <a:lstStyle/>
          <a:p>
            <a:r>
              <a:rPr lang="uk-UA" dirty="0">
                <a:latin typeface="Century Gothic" panose="020B0502020202020204" pitchFamily="34" charset="0"/>
              </a:rPr>
              <a:t>Результати вимірювань</a:t>
            </a:r>
            <a:endParaRPr lang="uk-UA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2820692" y="3983064"/>
            <a:ext cx="6369803" cy="867905"/>
          </a:xfrm>
          <a:prstGeom prst="rightArrow">
            <a:avLst/>
          </a:prstGeom>
          <a:solidFill>
            <a:schemeClr val="bg2">
              <a:lumMod val="50000"/>
            </a:schemeClr>
          </a:solidFill>
          <a:effectLst>
            <a:outerShdw blurRad="50800" dist="50800" dir="5400000" sx="103000" sy="103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0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rot="10800000" flipV="1">
            <a:off x="619746" y="365126"/>
            <a:ext cx="6803942" cy="8437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uk-UA" sz="2600" dirty="0" smtClean="0">
                <a:latin typeface="Century Gothic" panose="020B0502020202020204" pitchFamily="34" charset="0"/>
              </a:rPr>
              <a:t>Дані </a:t>
            </a:r>
            <a:r>
              <a:rPr lang="uk-UA" sz="2600" dirty="0">
                <a:latin typeface="Century Gothic" panose="020B0502020202020204" pitchFamily="34" charset="0"/>
              </a:rPr>
              <a:t>про якість води р. Дніпро</a:t>
            </a:r>
          </a:p>
          <a:p>
            <a:endParaRPr lang="uk-UA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27843"/>
              </p:ext>
            </p:extLst>
          </p:nvPr>
        </p:nvGraphicFramePr>
        <p:xfrm>
          <a:off x="619746" y="1379344"/>
          <a:ext cx="11108267" cy="4790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9233">
                  <a:extLst>
                    <a:ext uri="{9D8B030D-6E8A-4147-A177-3AD203B41FA5}">
                      <a16:colId xmlns:a16="http://schemas.microsoft.com/office/drawing/2014/main" val="3679481862"/>
                    </a:ext>
                  </a:extLst>
                </a:gridCol>
                <a:gridCol w="716685">
                  <a:extLst>
                    <a:ext uri="{9D8B030D-6E8A-4147-A177-3AD203B41FA5}">
                      <a16:colId xmlns:a16="http://schemas.microsoft.com/office/drawing/2014/main" val="2516473868"/>
                    </a:ext>
                  </a:extLst>
                </a:gridCol>
                <a:gridCol w="721747">
                  <a:extLst>
                    <a:ext uri="{9D8B030D-6E8A-4147-A177-3AD203B41FA5}">
                      <a16:colId xmlns:a16="http://schemas.microsoft.com/office/drawing/2014/main" val="3483380196"/>
                    </a:ext>
                  </a:extLst>
                </a:gridCol>
                <a:gridCol w="802022">
                  <a:extLst>
                    <a:ext uri="{9D8B030D-6E8A-4147-A177-3AD203B41FA5}">
                      <a16:colId xmlns:a16="http://schemas.microsoft.com/office/drawing/2014/main" val="3081720961"/>
                    </a:ext>
                  </a:extLst>
                </a:gridCol>
                <a:gridCol w="802022">
                  <a:extLst>
                    <a:ext uri="{9D8B030D-6E8A-4147-A177-3AD203B41FA5}">
                      <a16:colId xmlns:a16="http://schemas.microsoft.com/office/drawing/2014/main" val="2044215667"/>
                    </a:ext>
                  </a:extLst>
                </a:gridCol>
                <a:gridCol w="763693">
                  <a:extLst>
                    <a:ext uri="{9D8B030D-6E8A-4147-A177-3AD203B41FA5}">
                      <a16:colId xmlns:a16="http://schemas.microsoft.com/office/drawing/2014/main" val="2841774150"/>
                    </a:ext>
                  </a:extLst>
                </a:gridCol>
                <a:gridCol w="770925">
                  <a:extLst>
                    <a:ext uri="{9D8B030D-6E8A-4147-A177-3AD203B41FA5}">
                      <a16:colId xmlns:a16="http://schemas.microsoft.com/office/drawing/2014/main" val="1030892755"/>
                    </a:ext>
                  </a:extLst>
                </a:gridCol>
                <a:gridCol w="770925">
                  <a:extLst>
                    <a:ext uri="{9D8B030D-6E8A-4147-A177-3AD203B41FA5}">
                      <a16:colId xmlns:a16="http://schemas.microsoft.com/office/drawing/2014/main" val="278683624"/>
                    </a:ext>
                  </a:extLst>
                </a:gridCol>
                <a:gridCol w="770925">
                  <a:extLst>
                    <a:ext uri="{9D8B030D-6E8A-4147-A177-3AD203B41FA5}">
                      <a16:colId xmlns:a16="http://schemas.microsoft.com/office/drawing/2014/main" val="2978239743"/>
                    </a:ext>
                  </a:extLst>
                </a:gridCol>
                <a:gridCol w="799131">
                  <a:extLst>
                    <a:ext uri="{9D8B030D-6E8A-4147-A177-3AD203B41FA5}">
                      <a16:colId xmlns:a16="http://schemas.microsoft.com/office/drawing/2014/main" val="2269826361"/>
                    </a:ext>
                  </a:extLst>
                </a:gridCol>
                <a:gridCol w="799131">
                  <a:extLst>
                    <a:ext uri="{9D8B030D-6E8A-4147-A177-3AD203B41FA5}">
                      <a16:colId xmlns:a16="http://schemas.microsoft.com/office/drawing/2014/main" val="1089355450"/>
                    </a:ext>
                  </a:extLst>
                </a:gridCol>
                <a:gridCol w="784666">
                  <a:extLst>
                    <a:ext uri="{9D8B030D-6E8A-4147-A177-3AD203B41FA5}">
                      <a16:colId xmlns:a16="http://schemas.microsoft.com/office/drawing/2014/main" val="15083055"/>
                    </a:ext>
                  </a:extLst>
                </a:gridCol>
                <a:gridCol w="694991">
                  <a:extLst>
                    <a:ext uri="{9D8B030D-6E8A-4147-A177-3AD203B41FA5}">
                      <a16:colId xmlns:a16="http://schemas.microsoft.com/office/drawing/2014/main" val="112973807"/>
                    </a:ext>
                  </a:extLst>
                </a:gridCol>
                <a:gridCol w="582171">
                  <a:extLst>
                    <a:ext uri="{9D8B030D-6E8A-4147-A177-3AD203B41FA5}">
                      <a16:colId xmlns:a16="http://schemas.microsoft.com/office/drawing/2014/main" val="2446817228"/>
                    </a:ext>
                  </a:extLst>
                </a:gridCol>
              </a:tblGrid>
              <a:tr h="86992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показник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ГДК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8655303"/>
                  </a:ext>
                </a:extLst>
              </a:tr>
              <a:tr h="4251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Азот амонійний,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max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0,320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0,129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0,173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0,171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0,367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0,444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0,249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2,57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688685"/>
                  </a:ext>
                </a:extLst>
              </a:tr>
              <a:tr h="4251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min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0,275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0,109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0,168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0,159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0,164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0,339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0,419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0,217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0,191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042580"/>
                  </a:ext>
                </a:extLst>
              </a:tr>
              <a:tr h="4251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0,245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0,298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0,165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0,198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0,353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0,431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0,234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887139"/>
                  </a:ext>
                </a:extLst>
              </a:tr>
              <a:tr h="4251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Нітрити,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max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3,3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4992869"/>
                  </a:ext>
                </a:extLst>
              </a:tr>
              <a:tr h="4251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min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430509"/>
                  </a:ext>
                </a:extLst>
              </a:tr>
              <a:tr h="4251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˂ 0,03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3236"/>
                  </a:ext>
                </a:extLst>
              </a:tr>
              <a:tr h="4251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Нітрати,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max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0,893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0,782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0,764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0,727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0,653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0,653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0,634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0,597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0,708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0,764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4363488"/>
                  </a:ext>
                </a:extLst>
              </a:tr>
              <a:tr h="4251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min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0,819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0,727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0,653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0,634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0,616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0,616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0,579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0,542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0,671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013744"/>
                  </a:ext>
                </a:extLst>
              </a:tr>
              <a:tr h="4251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0,856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0,755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0,709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0,709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0,644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0,635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0,653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0,607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0,727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09943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16811" y="211236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Таблиця 1 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56009" y="6492875"/>
            <a:ext cx="2743200" cy="365125"/>
          </a:xfrm>
        </p:spPr>
        <p:txBody>
          <a:bodyPr/>
          <a:lstStyle/>
          <a:p>
            <a:fld id="{4FD0E719-97AC-48EE-AC57-A449F3B06A0C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47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674175"/>
            <a:ext cx="8459195" cy="922150"/>
          </a:xfrm>
        </p:spPr>
        <p:txBody>
          <a:bodyPr>
            <a:normAutofit/>
          </a:bodyPr>
          <a:lstStyle/>
          <a:p>
            <a:r>
              <a:rPr lang="uk-UA" sz="2700" dirty="0">
                <a:latin typeface="Century Gothic" panose="020B0502020202020204" pitchFamily="34" charset="0"/>
              </a:rPr>
              <a:t>Дані про якість води р. Сусанка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9679"/>
              </p:ext>
            </p:extLst>
          </p:nvPr>
        </p:nvGraphicFramePr>
        <p:xfrm>
          <a:off x="839787" y="1428610"/>
          <a:ext cx="10737445" cy="205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5771">
                  <a:extLst>
                    <a:ext uri="{9D8B030D-6E8A-4147-A177-3AD203B41FA5}">
                      <a16:colId xmlns:a16="http://schemas.microsoft.com/office/drawing/2014/main" val="3037125317"/>
                    </a:ext>
                  </a:extLst>
                </a:gridCol>
                <a:gridCol w="691248">
                  <a:extLst>
                    <a:ext uri="{9D8B030D-6E8A-4147-A177-3AD203B41FA5}">
                      <a16:colId xmlns:a16="http://schemas.microsoft.com/office/drawing/2014/main" val="2301007778"/>
                    </a:ext>
                  </a:extLst>
                </a:gridCol>
                <a:gridCol w="704036">
                  <a:extLst>
                    <a:ext uri="{9D8B030D-6E8A-4147-A177-3AD203B41FA5}">
                      <a16:colId xmlns:a16="http://schemas.microsoft.com/office/drawing/2014/main" val="2341530132"/>
                    </a:ext>
                  </a:extLst>
                </a:gridCol>
                <a:gridCol w="709010">
                  <a:extLst>
                    <a:ext uri="{9D8B030D-6E8A-4147-A177-3AD203B41FA5}">
                      <a16:colId xmlns:a16="http://schemas.microsoft.com/office/drawing/2014/main" val="4284922645"/>
                    </a:ext>
                  </a:extLst>
                </a:gridCol>
                <a:gridCol w="787867">
                  <a:extLst>
                    <a:ext uri="{9D8B030D-6E8A-4147-A177-3AD203B41FA5}">
                      <a16:colId xmlns:a16="http://schemas.microsoft.com/office/drawing/2014/main" val="3720876898"/>
                    </a:ext>
                  </a:extLst>
                </a:gridCol>
                <a:gridCol w="731743">
                  <a:extLst>
                    <a:ext uri="{9D8B030D-6E8A-4147-A177-3AD203B41FA5}">
                      <a16:colId xmlns:a16="http://schemas.microsoft.com/office/drawing/2014/main" val="2410425421"/>
                    </a:ext>
                  </a:extLst>
                </a:gridCol>
                <a:gridCol w="750215">
                  <a:extLst>
                    <a:ext uri="{9D8B030D-6E8A-4147-A177-3AD203B41FA5}">
                      <a16:colId xmlns:a16="http://schemas.microsoft.com/office/drawing/2014/main" val="3348109087"/>
                    </a:ext>
                  </a:extLst>
                </a:gridCol>
                <a:gridCol w="757319">
                  <a:extLst>
                    <a:ext uri="{9D8B030D-6E8A-4147-A177-3AD203B41FA5}">
                      <a16:colId xmlns:a16="http://schemas.microsoft.com/office/drawing/2014/main" val="885359196"/>
                    </a:ext>
                  </a:extLst>
                </a:gridCol>
                <a:gridCol w="732454">
                  <a:extLst>
                    <a:ext uri="{9D8B030D-6E8A-4147-A177-3AD203B41FA5}">
                      <a16:colId xmlns:a16="http://schemas.microsoft.com/office/drawing/2014/main" val="1729324898"/>
                    </a:ext>
                  </a:extLst>
                </a:gridCol>
                <a:gridCol w="757319">
                  <a:extLst>
                    <a:ext uri="{9D8B030D-6E8A-4147-A177-3AD203B41FA5}">
                      <a16:colId xmlns:a16="http://schemas.microsoft.com/office/drawing/2014/main" val="2421733142"/>
                    </a:ext>
                  </a:extLst>
                </a:gridCol>
                <a:gridCol w="785026">
                  <a:extLst>
                    <a:ext uri="{9D8B030D-6E8A-4147-A177-3AD203B41FA5}">
                      <a16:colId xmlns:a16="http://schemas.microsoft.com/office/drawing/2014/main" val="755098997"/>
                    </a:ext>
                  </a:extLst>
                </a:gridCol>
                <a:gridCol w="770817">
                  <a:extLst>
                    <a:ext uri="{9D8B030D-6E8A-4147-A177-3AD203B41FA5}">
                      <a16:colId xmlns:a16="http://schemas.microsoft.com/office/drawing/2014/main" val="3772786191"/>
                    </a:ext>
                  </a:extLst>
                </a:gridCol>
                <a:gridCol w="682724">
                  <a:extLst>
                    <a:ext uri="{9D8B030D-6E8A-4147-A177-3AD203B41FA5}">
                      <a16:colId xmlns:a16="http://schemas.microsoft.com/office/drawing/2014/main" val="1640714757"/>
                    </a:ext>
                  </a:extLst>
                </a:gridCol>
                <a:gridCol w="571896">
                  <a:extLst>
                    <a:ext uri="{9D8B030D-6E8A-4147-A177-3AD203B41FA5}">
                      <a16:colId xmlns:a16="http://schemas.microsoft.com/office/drawing/2014/main" val="4132689005"/>
                    </a:ext>
                  </a:extLst>
                </a:gridCol>
              </a:tblGrid>
              <a:tr h="4349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показник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ГДК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7350032"/>
                  </a:ext>
                </a:extLst>
              </a:tr>
              <a:tr h="43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Азот амонійний,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0,450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0,380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0,420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0,390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2,57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7739152"/>
                  </a:ext>
                </a:extLst>
              </a:tr>
              <a:tr h="42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Нітрити,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3,3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6744366"/>
                  </a:ext>
                </a:extLst>
              </a:tr>
              <a:tr h="427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Нітрати,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2,310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2,240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2,120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2,440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3,150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4,860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4,510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5,170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5,230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4,850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3,560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732360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5400" y="3382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9787" y="3775762"/>
            <a:ext cx="4947188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Дані про якість води р. Кільчень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90362"/>
              </p:ext>
            </p:extLst>
          </p:nvPr>
        </p:nvGraphicFramePr>
        <p:xfrm>
          <a:off x="839787" y="4425380"/>
          <a:ext cx="10737444" cy="205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5339">
                  <a:extLst>
                    <a:ext uri="{9D8B030D-6E8A-4147-A177-3AD203B41FA5}">
                      <a16:colId xmlns:a16="http://schemas.microsoft.com/office/drawing/2014/main" val="302094224"/>
                    </a:ext>
                  </a:extLst>
                </a:gridCol>
                <a:gridCol w="694571">
                  <a:extLst>
                    <a:ext uri="{9D8B030D-6E8A-4147-A177-3AD203B41FA5}">
                      <a16:colId xmlns:a16="http://schemas.microsoft.com/office/drawing/2014/main" val="924913824"/>
                    </a:ext>
                  </a:extLst>
                </a:gridCol>
                <a:gridCol w="703804">
                  <a:extLst>
                    <a:ext uri="{9D8B030D-6E8A-4147-A177-3AD203B41FA5}">
                      <a16:colId xmlns:a16="http://schemas.microsoft.com/office/drawing/2014/main" val="3882222532"/>
                    </a:ext>
                  </a:extLst>
                </a:gridCol>
                <a:gridCol w="708775">
                  <a:extLst>
                    <a:ext uri="{9D8B030D-6E8A-4147-A177-3AD203B41FA5}">
                      <a16:colId xmlns:a16="http://schemas.microsoft.com/office/drawing/2014/main" val="1189968736"/>
                    </a:ext>
                  </a:extLst>
                </a:gridCol>
                <a:gridCol w="787607">
                  <a:extLst>
                    <a:ext uri="{9D8B030D-6E8A-4147-A177-3AD203B41FA5}">
                      <a16:colId xmlns:a16="http://schemas.microsoft.com/office/drawing/2014/main" val="1992523933"/>
                    </a:ext>
                  </a:extLst>
                </a:gridCol>
                <a:gridCol w="731501">
                  <a:extLst>
                    <a:ext uri="{9D8B030D-6E8A-4147-A177-3AD203B41FA5}">
                      <a16:colId xmlns:a16="http://schemas.microsoft.com/office/drawing/2014/main" val="1429464113"/>
                    </a:ext>
                  </a:extLst>
                </a:gridCol>
                <a:gridCol w="749966">
                  <a:extLst>
                    <a:ext uri="{9D8B030D-6E8A-4147-A177-3AD203B41FA5}">
                      <a16:colId xmlns:a16="http://schemas.microsoft.com/office/drawing/2014/main" val="3480200556"/>
                    </a:ext>
                  </a:extLst>
                </a:gridCol>
                <a:gridCol w="757068">
                  <a:extLst>
                    <a:ext uri="{9D8B030D-6E8A-4147-A177-3AD203B41FA5}">
                      <a16:colId xmlns:a16="http://schemas.microsoft.com/office/drawing/2014/main" val="1245852751"/>
                    </a:ext>
                  </a:extLst>
                </a:gridCol>
                <a:gridCol w="732212">
                  <a:extLst>
                    <a:ext uri="{9D8B030D-6E8A-4147-A177-3AD203B41FA5}">
                      <a16:colId xmlns:a16="http://schemas.microsoft.com/office/drawing/2014/main" val="3450375555"/>
                    </a:ext>
                  </a:extLst>
                </a:gridCol>
                <a:gridCol w="757068">
                  <a:extLst>
                    <a:ext uri="{9D8B030D-6E8A-4147-A177-3AD203B41FA5}">
                      <a16:colId xmlns:a16="http://schemas.microsoft.com/office/drawing/2014/main" val="4074764737"/>
                    </a:ext>
                  </a:extLst>
                </a:gridCol>
                <a:gridCol w="784766">
                  <a:extLst>
                    <a:ext uri="{9D8B030D-6E8A-4147-A177-3AD203B41FA5}">
                      <a16:colId xmlns:a16="http://schemas.microsoft.com/office/drawing/2014/main" val="1839260729"/>
                    </a:ext>
                  </a:extLst>
                </a:gridCol>
                <a:gridCol w="770562">
                  <a:extLst>
                    <a:ext uri="{9D8B030D-6E8A-4147-A177-3AD203B41FA5}">
                      <a16:colId xmlns:a16="http://schemas.microsoft.com/office/drawing/2014/main" val="1695408616"/>
                    </a:ext>
                  </a:extLst>
                </a:gridCol>
                <a:gridCol w="682498">
                  <a:extLst>
                    <a:ext uri="{9D8B030D-6E8A-4147-A177-3AD203B41FA5}">
                      <a16:colId xmlns:a16="http://schemas.microsoft.com/office/drawing/2014/main" val="2555317931"/>
                    </a:ext>
                  </a:extLst>
                </a:gridCol>
                <a:gridCol w="571707">
                  <a:extLst>
                    <a:ext uri="{9D8B030D-6E8A-4147-A177-3AD203B41FA5}">
                      <a16:colId xmlns:a16="http://schemas.microsoft.com/office/drawing/2014/main" val="3658148933"/>
                    </a:ext>
                  </a:extLst>
                </a:gridCol>
              </a:tblGrid>
              <a:tr h="4501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показник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січень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лютий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березень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квітень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травень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червень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серпень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вересень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листопад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грудень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ГДК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822242"/>
                  </a:ext>
                </a:extLst>
              </a:tr>
              <a:tr h="450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Азот амонійний,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0,570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2,57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8305478"/>
                  </a:ext>
                </a:extLst>
              </a:tr>
              <a:tr h="421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Нітрити,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0,160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0,210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0,080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0,170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0,090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3,3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5089935"/>
                  </a:ext>
                </a:extLst>
              </a:tr>
              <a:tr h="219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Нітрати, мг/м</a:t>
                      </a:r>
                      <a:r>
                        <a:rPr lang="uk-UA" sz="14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середн.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0,860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0,700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0,860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0,830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0,920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1,120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1,140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1,270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0,650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0,770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uk-UA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514058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15613" y="266768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Таблиця 1.1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8487" y="3840163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entury Gothic" panose="020B0502020202020204" pitchFamily="34" charset="0"/>
              </a:rPr>
              <a:t>Таблиця 1.2</a:t>
            </a:r>
            <a:endParaRPr lang="uk-UA" sz="1400" dirty="0">
              <a:latin typeface="Century Gothic" panose="020B0502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0E719-97AC-48EE-AC57-A449F3B06A0C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310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4073</TotalTime>
  <Words>1691</Words>
  <Application>Microsoft Office PowerPoint</Application>
  <PresentationFormat>Широкоэкранный</PresentationFormat>
  <Paragraphs>566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Times New Roman</vt:lpstr>
      <vt:lpstr>Тема Office</vt:lpstr>
      <vt:lpstr>Дніпро - 2023</vt:lpstr>
      <vt:lpstr>Актуальність </vt:lpstr>
      <vt:lpstr>2</vt:lpstr>
      <vt:lpstr>Завдання дослідження </vt:lpstr>
      <vt:lpstr>Хід роботи</vt:lpstr>
      <vt:lpstr>Методи </vt:lpstr>
      <vt:lpstr>Результати вимірювань</vt:lpstr>
      <vt:lpstr>Презентация PowerPoint</vt:lpstr>
      <vt:lpstr>Дані про якість води р. Сусанка </vt:lpstr>
      <vt:lpstr>Дані про якість води р. Самара </vt:lpstr>
      <vt:lpstr>Презентация PowerPoint</vt:lpstr>
      <vt:lpstr>Презентация PowerPoint</vt:lpstr>
      <vt:lpstr>Презентация PowerPoint</vt:lpstr>
      <vt:lpstr>Висновки </vt:lpstr>
      <vt:lpstr>Використані джерела </vt:lpstr>
      <vt:lpstr>Дякую за увагу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90</cp:revision>
  <dcterms:created xsi:type="dcterms:W3CDTF">2023-01-06T16:17:04Z</dcterms:created>
  <dcterms:modified xsi:type="dcterms:W3CDTF">2023-03-22T10:09:13Z</dcterms:modified>
</cp:coreProperties>
</file>