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62" r:id="rId3"/>
    <p:sldId id="257" r:id="rId4"/>
    <p:sldId id="289" r:id="rId5"/>
    <p:sldId id="284" r:id="rId6"/>
    <p:sldId id="281" r:id="rId7"/>
    <p:sldId id="280" r:id="rId8"/>
    <p:sldId id="282" r:id="rId9"/>
    <p:sldId id="283" r:id="rId10"/>
    <p:sldId id="285" r:id="rId11"/>
    <p:sldId id="286" r:id="rId12"/>
    <p:sldId id="277" r:id="rId13"/>
    <p:sldId id="278" r:id="rId14"/>
    <p:sldId id="279" r:id="rId15"/>
    <p:sldId id="288" r:id="rId16"/>
    <p:sldId id="287" r:id="rId17"/>
    <p:sldId id="276" r:id="rId18"/>
    <p:sldId id="274" r:id="rId19"/>
    <p:sldId id="275" r:id="rId20"/>
    <p:sldId id="258" r:id="rId21"/>
    <p:sldId id="259" r:id="rId22"/>
    <p:sldId id="270" r:id="rId23"/>
    <p:sldId id="269" r:id="rId24"/>
    <p:sldId id="271" r:id="rId25"/>
    <p:sldId id="272" r:id="rId26"/>
    <p:sldId id="273" r:id="rId27"/>
    <p:sldId id="260" r:id="rId28"/>
    <p:sldId id="261" r:id="rId29"/>
    <p:sldId id="266" r:id="rId30"/>
    <p:sldId id="264" r:id="rId31"/>
    <p:sldId id="265" r:id="rId32"/>
    <p:sldId id="2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8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4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7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2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403C6-D1BF-32DC-8CCC-D06A2C80E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FBF397-2E6D-4DEA-18AB-F0DAA0CA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B17339-E4A6-D748-19CD-D05A3B93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0F6E93-D1A2-7504-583A-5DBFEE90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31A5BA-960D-F0BE-EEFF-A9CE408C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8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FD9CD-5900-6014-A250-1CC912F5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927F7E-BCF8-4FC6-408F-B87AFD83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CE15B1-267E-3155-EF63-BB3F0283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21D759-F079-D814-E60D-B534C2FB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40A8C-D210-5557-4638-E5FCF50C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3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7151D-DDFC-879D-6A00-53F80F3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266998-87D3-83FB-DB48-BCB0D83BF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3408E7-B62F-247F-E1C9-6ACA143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DE5843-21E6-BA3D-54A5-80D749A7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26F57B-0E1B-73F3-DC8A-A525885F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2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AE509-B6E3-3360-1942-970CD02E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33A854-3731-F63B-81E5-B8B6B7D49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DE2167-EE17-AA4C-BF9A-2AD159D49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9058B7-BA41-75D3-5854-81B00D5D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3091D1-287B-0E5A-A31A-894D8ABF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2D56D89-4D1C-2AB6-DE7A-582E06D6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CEDB7-7C96-06E7-2404-D97D2B5E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A9CC09-3C1D-28D8-F5E6-B40570F3F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C023381-F621-2B55-02DF-D7CCC198E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BF385D-D0A0-78DC-648C-16E73ED68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871C959-27F7-92ED-7303-C5BB74EB0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5942398-4D0D-A1EA-57D4-4B5C4246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97B20E4-45B6-EF37-06A6-28B0D4C4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5830CBC-A977-2B5E-1B6A-4B6EE5AF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9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97D45-E5EA-71A5-AB33-9B93081A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1796CF-EAFF-AF5D-1A39-72673F48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9F4DE1-297F-491A-2028-C4BCB4C5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18DD00-1ADA-898B-9A74-8A436EC0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9E804A4-5711-A5BE-2001-D3C89906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AA15051-0F51-CF6E-A433-5C02FDF4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E8856-EFA5-501F-4965-33DB1C43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95208-10E4-DEEA-1DB8-38EEF279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921394-19B9-956C-D64A-F86FBD78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CE2D58-4136-2E0F-B924-80769BB04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64D179-C7C4-1033-AFF2-762FE278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8AABB2-4461-0135-3547-B31524A7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68648F2-19D6-8D74-7526-A341090F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0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AE9F1-8A53-58D6-CB69-D5C47C9A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15F8B86-2ECB-75B2-6E84-A161051E0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8315AB1-61DC-5927-9A05-976B4CD6A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433EA6-3CE8-CAC8-1EF9-3C09DF27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F0D0CF-642C-2928-1E09-582402BE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AA767A-7AAB-2F72-956F-2CEDB4AA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56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F372D-DB0E-7D2D-BE7D-5BC6B60E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06A13C5-6452-78BB-FC84-A98DCA180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F4397C-E911-5E5C-ED8E-176F89E8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82DEA0-ADC2-465A-E6F5-FCAAEE07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A414DB-D3F1-AFD0-1F6D-61E5C5FD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4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4C46A6C-F4E7-1591-6E6D-CBE2CCD46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A66025-7332-5082-43E8-6077C39A8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DEBF43-5427-8852-389D-7033B16D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6C5500-4BD1-D13E-2F35-9D6FD684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62281D-917B-9904-F569-D682281F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8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6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0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7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8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7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7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BC557F6-0F59-1683-5C61-703ED85B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193A4E-1972-5737-AEA5-183B0C9F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3D6BF2-D51D-9326-3269-F1CB0F9AD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C3B5-577C-4EEB-ABCF-8BFCF000F54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9FA3BC-B3DB-4FD8-C14C-F43BE4D27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9F40BB-6994-4FAB-2944-6337C0694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7DAF-DBCB-4908-ADA9-029720D6289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557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«МАН-Юніор Ерудит» 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614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17693"/>
            <a:ext cx="857256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Яке явище зображено на малюнку?</a:t>
            </a:r>
            <a:br>
              <a:rPr lang="uk-UA" sz="1400" dirty="0"/>
            </a:br>
            <a:r>
              <a:rPr lang="uk-UA" sz="1400" b="1" i="1" dirty="0"/>
              <a:t>А)</a:t>
            </a:r>
            <a:r>
              <a:rPr lang="uk-UA" sz="1400" i="1" dirty="0"/>
              <a:t> повне затемнення Місяця;   </a:t>
            </a:r>
            <a:br>
              <a:rPr lang="uk-UA" sz="1400" i="1" dirty="0"/>
            </a:br>
            <a:r>
              <a:rPr lang="uk-UA" sz="1400" b="1" i="1" dirty="0"/>
              <a:t>Б)</a:t>
            </a:r>
            <a:r>
              <a:rPr lang="uk-UA" sz="1400" i="1" dirty="0"/>
              <a:t> часткове затемнення Місяця;</a:t>
            </a:r>
            <a:br>
              <a:rPr lang="uk-UA" sz="1400" i="1" dirty="0"/>
            </a:br>
            <a:r>
              <a:rPr lang="uk-UA" sz="1400" b="1" i="1" dirty="0"/>
              <a:t>В)</a:t>
            </a:r>
            <a:r>
              <a:rPr lang="uk-UA" sz="1400" i="1" dirty="0"/>
              <a:t> повне затемнення Сонця;      </a:t>
            </a:r>
            <a:br>
              <a:rPr lang="uk-UA" sz="1400" i="1" dirty="0"/>
            </a:br>
            <a:r>
              <a:rPr lang="uk-UA" sz="1400" b="1" i="1" dirty="0"/>
              <a:t>Г)</a:t>
            </a:r>
            <a:r>
              <a:rPr lang="uk-UA" sz="1400" i="1" dirty="0"/>
              <a:t> часткове затемнення Сонця.</a:t>
            </a:r>
            <a:endParaRPr lang="ru-RU" sz="14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Які кутові розміри Місяця на малюнку?</a:t>
            </a:r>
            <a:br>
              <a:rPr lang="uk-UA" sz="1400" dirty="0"/>
            </a:br>
            <a:r>
              <a:rPr lang="uk-UA" sz="1400" b="1" i="1" dirty="0"/>
              <a:t>А) </a:t>
            </a:r>
            <a:r>
              <a:rPr lang="uk-UA" sz="1400" i="1" dirty="0"/>
              <a:t>0,5°;   </a:t>
            </a:r>
            <a:r>
              <a:rPr lang="uk-UA" sz="1400" b="1" i="1" dirty="0"/>
              <a:t>Б)</a:t>
            </a:r>
            <a:r>
              <a:rPr lang="uk-UA" sz="1400" i="1" dirty="0"/>
              <a:t> 1°;  </a:t>
            </a:r>
            <a:r>
              <a:rPr lang="uk-UA" sz="1400" b="1" i="1" dirty="0"/>
              <a:t>В)</a:t>
            </a:r>
            <a:r>
              <a:rPr lang="uk-UA" sz="1400" i="1" dirty="0"/>
              <a:t> 1,5°;   </a:t>
            </a:r>
            <a:r>
              <a:rPr lang="uk-UA" sz="1400" b="1" i="1" dirty="0"/>
              <a:t>Г) </a:t>
            </a:r>
            <a:r>
              <a:rPr lang="uk-UA" sz="1400" i="1" dirty="0"/>
              <a:t>2°.</a:t>
            </a:r>
            <a:endParaRPr lang="ru-RU" sz="14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Яка кутова відстань між Місяцем і </a:t>
            </a:r>
            <a:r>
              <a:rPr lang="uk-UA" sz="1400" dirty="0" err="1"/>
              <a:t>Антаресом</a:t>
            </a:r>
            <a:r>
              <a:rPr lang="uk-UA" sz="1400" dirty="0"/>
              <a:t>?</a:t>
            </a:r>
            <a:br>
              <a:rPr lang="uk-UA" sz="1400" dirty="0"/>
            </a:br>
            <a:r>
              <a:rPr lang="uk-UA" sz="1400" b="1" i="1" dirty="0"/>
              <a:t>А)</a:t>
            </a:r>
            <a:r>
              <a:rPr lang="uk-UA" sz="1400" i="1" dirty="0"/>
              <a:t>8°;</a:t>
            </a:r>
            <a:r>
              <a:rPr lang="uk-UA" sz="1400" b="1" i="1" dirty="0"/>
              <a:t>Б)</a:t>
            </a:r>
            <a:r>
              <a:rPr lang="uk-UA" sz="1400" i="1" dirty="0"/>
              <a:t> 18°;</a:t>
            </a:r>
            <a:r>
              <a:rPr lang="uk-UA" sz="1400" b="1" i="1" dirty="0"/>
              <a:t>В)</a:t>
            </a:r>
            <a:r>
              <a:rPr lang="uk-UA" sz="1400" i="1" dirty="0"/>
              <a:t> 28°;</a:t>
            </a:r>
            <a:r>
              <a:rPr lang="uk-UA" sz="1400" b="1" i="1" dirty="0"/>
              <a:t>Г)</a:t>
            </a:r>
            <a:r>
              <a:rPr lang="uk-UA" sz="1400" i="1" dirty="0"/>
              <a:t>38°.</a:t>
            </a:r>
          </a:p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Які сузір’я знаходяться на виділеній ділянці неба?</a:t>
            </a:r>
            <a:br>
              <a:rPr lang="uk-UA" sz="1400" dirty="0"/>
            </a:br>
            <a:r>
              <a:rPr lang="uk-UA" sz="1400" b="1" i="1" dirty="0"/>
              <a:t>А)</a:t>
            </a:r>
            <a:r>
              <a:rPr lang="uk-UA" sz="1400" i="1" dirty="0"/>
              <a:t> Водолій, Телець, Стрілець, Скорпіон;   </a:t>
            </a:r>
            <a:br>
              <a:rPr lang="uk-UA" sz="1400" i="1" dirty="0"/>
            </a:br>
            <a:r>
              <a:rPr lang="uk-UA" sz="1400" b="1" i="1" dirty="0"/>
              <a:t>Б)</a:t>
            </a:r>
            <a:r>
              <a:rPr lang="uk-UA" sz="1400" i="1" dirty="0"/>
              <a:t> Овен, Риби, Діва, Лев;</a:t>
            </a:r>
            <a:br>
              <a:rPr lang="uk-UA" sz="1400" i="1" dirty="0"/>
            </a:br>
            <a:r>
              <a:rPr lang="uk-UA" sz="1400" b="1" i="1" dirty="0"/>
              <a:t>В)</a:t>
            </a:r>
            <a:r>
              <a:rPr lang="uk-UA" sz="1400" i="1" dirty="0"/>
              <a:t> Стрілець, Скорпіон, Змія, Змієносець;   </a:t>
            </a:r>
            <a:br>
              <a:rPr lang="uk-UA" sz="1400" i="1" dirty="0"/>
            </a:br>
            <a:r>
              <a:rPr lang="uk-UA" sz="1400" b="1" i="1" dirty="0"/>
              <a:t>Г)</a:t>
            </a:r>
            <a:r>
              <a:rPr lang="uk-UA" sz="1400" i="1" dirty="0"/>
              <a:t> Близнята, Рак, Терези, Козерог .</a:t>
            </a:r>
            <a:endParaRPr lang="ru-RU" sz="14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В якому сузір’ї знаходиться Місяць?</a:t>
            </a:r>
            <a:br>
              <a:rPr lang="uk-UA" sz="1400" dirty="0"/>
            </a:br>
            <a:r>
              <a:rPr lang="uk-UA" sz="1400" b="1" i="1" dirty="0"/>
              <a:t>А)</a:t>
            </a:r>
            <a:r>
              <a:rPr lang="uk-UA" sz="1400" i="1" dirty="0"/>
              <a:t> Телець;   </a:t>
            </a:r>
            <a:r>
              <a:rPr lang="uk-UA" sz="1400" b="1" i="1" dirty="0"/>
              <a:t>Б)</a:t>
            </a:r>
            <a:r>
              <a:rPr lang="uk-UA" sz="1400" i="1" dirty="0"/>
              <a:t> на межі сузір’їв Діва і Лев;   </a:t>
            </a:r>
            <a:r>
              <a:rPr lang="uk-UA" sz="1400" b="1" i="1" dirty="0"/>
              <a:t>В)</a:t>
            </a:r>
            <a:r>
              <a:rPr lang="uk-UA" sz="1400" i="1" dirty="0"/>
              <a:t> Змія;   </a:t>
            </a:r>
            <a:r>
              <a:rPr lang="uk-UA" sz="1400" b="1" i="1" dirty="0"/>
              <a:t>Г) </a:t>
            </a:r>
            <a:r>
              <a:rPr lang="uk-UA" sz="1400" i="1" dirty="0"/>
              <a:t>на межі сузір’їв Стрілець і Змієносець.</a:t>
            </a:r>
          </a:p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В якому сузір’ї знаходиться Сонце?</a:t>
            </a:r>
            <a:br>
              <a:rPr lang="uk-UA" sz="1400" dirty="0"/>
            </a:br>
            <a:r>
              <a:rPr lang="uk-UA" sz="1400" b="1" i="1" dirty="0"/>
              <a:t>А)</a:t>
            </a:r>
            <a:r>
              <a:rPr lang="uk-UA" sz="1400" i="1" dirty="0"/>
              <a:t> Телець;   </a:t>
            </a:r>
            <a:r>
              <a:rPr lang="uk-UA" sz="1400" b="1" i="1" dirty="0"/>
              <a:t>Б)</a:t>
            </a:r>
            <a:r>
              <a:rPr lang="uk-UA" sz="1400" i="1" dirty="0"/>
              <a:t> Близнята;   </a:t>
            </a:r>
            <a:r>
              <a:rPr lang="uk-UA" sz="1400" b="1" i="1" dirty="0"/>
              <a:t>В)</a:t>
            </a:r>
            <a:r>
              <a:rPr lang="uk-UA" sz="1400" i="1" dirty="0"/>
              <a:t> Скорпіон;   </a:t>
            </a:r>
            <a:r>
              <a:rPr lang="uk-UA" sz="1400" b="1" i="1" dirty="0"/>
              <a:t>Г)</a:t>
            </a:r>
            <a:r>
              <a:rPr lang="uk-UA" sz="1400" i="1" dirty="0"/>
              <a:t>Змієносець.</a:t>
            </a:r>
            <a:endParaRPr lang="ru-RU" sz="14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У якій фазі перебуває Місяць?</a:t>
            </a:r>
            <a:br>
              <a:rPr lang="ru-RU" sz="1400" dirty="0"/>
            </a:br>
            <a:r>
              <a:rPr lang="uk-UA" sz="1400" b="1" i="1" dirty="0"/>
              <a:t>А)</a:t>
            </a:r>
            <a:r>
              <a:rPr lang="uk-UA" sz="1400" i="1" dirty="0"/>
              <a:t> Телець;   </a:t>
            </a:r>
            <a:r>
              <a:rPr lang="uk-UA" sz="1400" b="1" i="1" dirty="0"/>
              <a:t>Б)</a:t>
            </a:r>
            <a:r>
              <a:rPr lang="uk-UA" sz="1400" i="1" dirty="0"/>
              <a:t> Близнята;   </a:t>
            </a:r>
            <a:r>
              <a:rPr lang="uk-UA" sz="1400" b="1" i="1" dirty="0"/>
              <a:t>В)</a:t>
            </a:r>
            <a:r>
              <a:rPr lang="uk-UA" sz="1400" i="1" dirty="0"/>
              <a:t> Скорпіон;   </a:t>
            </a:r>
            <a:r>
              <a:rPr lang="uk-UA" sz="1400" b="1" i="1" dirty="0"/>
              <a:t>Г)</a:t>
            </a:r>
            <a:r>
              <a:rPr lang="uk-UA" sz="1400" i="1" dirty="0"/>
              <a:t>Змієносець.</a:t>
            </a:r>
            <a:endParaRPr lang="ru-RU" sz="14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В яку дату відбувалося спостереження?</a:t>
            </a:r>
            <a:br>
              <a:rPr lang="uk-UA" sz="1400" dirty="0"/>
            </a:br>
            <a:r>
              <a:rPr lang="uk-UA" sz="1400" b="1" i="1" dirty="0"/>
              <a:t>А)</a:t>
            </a:r>
            <a:r>
              <a:rPr lang="uk-UA" sz="1400" i="1" dirty="0"/>
              <a:t> 15 травня;   </a:t>
            </a:r>
            <a:r>
              <a:rPr lang="uk-UA" sz="1400" b="1" i="1" dirty="0"/>
              <a:t>Б)</a:t>
            </a:r>
            <a:r>
              <a:rPr lang="uk-UA" sz="1400" i="1" dirty="0"/>
              <a:t> 15 червня;   </a:t>
            </a:r>
            <a:r>
              <a:rPr lang="uk-UA" sz="1400" b="1" i="1" dirty="0"/>
              <a:t>В)</a:t>
            </a:r>
            <a:r>
              <a:rPr lang="uk-UA" sz="1400" i="1" dirty="0"/>
              <a:t> 15 листопада;   </a:t>
            </a:r>
            <a:r>
              <a:rPr lang="uk-UA" sz="1400" b="1" i="1" dirty="0"/>
              <a:t>Г)</a:t>
            </a:r>
            <a:r>
              <a:rPr lang="uk-UA" sz="1400" i="1" dirty="0"/>
              <a:t>15 грудня.</a:t>
            </a:r>
            <a:endParaRPr lang="ru-RU" sz="14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В цьому ж році поблизу цієї дати відбулися ще два затемнення. Коли і які?</a:t>
            </a:r>
            <a:br>
              <a:rPr lang="uk-UA" sz="1400" dirty="0"/>
            </a:br>
            <a:r>
              <a:rPr lang="uk-UA" sz="1400" b="1" i="1" dirty="0"/>
              <a:t>А)</a:t>
            </a:r>
            <a:r>
              <a:rPr lang="uk-UA" sz="1400" i="1" dirty="0"/>
              <a:t> 15 травня – затемнення Сонця, 1 липня – затемнення Місяця ;   </a:t>
            </a:r>
            <a:br>
              <a:rPr lang="uk-UA" sz="1400" i="1" dirty="0"/>
            </a:br>
            <a:r>
              <a:rPr lang="uk-UA" sz="1400" b="1" i="1" dirty="0"/>
              <a:t>Б)</a:t>
            </a:r>
            <a:r>
              <a:rPr lang="uk-UA" sz="1400" i="1" dirty="0"/>
              <a:t> 1 червня – затемнення Місяця, 1 липня – затемнення Сонця;</a:t>
            </a:r>
            <a:br>
              <a:rPr lang="uk-UA" sz="1400" i="1" dirty="0"/>
            </a:br>
            <a:r>
              <a:rPr lang="uk-UA" sz="1400" b="1" i="1" dirty="0"/>
              <a:t>В)</a:t>
            </a:r>
            <a:r>
              <a:rPr lang="uk-UA" sz="1400" i="1" dirty="0"/>
              <a:t> 15 травня – затемнення Місяця, 15 липня – затемнення Сонця;</a:t>
            </a:r>
            <a:br>
              <a:rPr lang="uk-UA" sz="1400" i="1" dirty="0"/>
            </a:br>
            <a:r>
              <a:rPr lang="uk-UA" sz="1400" b="1" i="1" dirty="0"/>
              <a:t>Г)</a:t>
            </a:r>
            <a:r>
              <a:rPr lang="uk-UA" sz="1400" i="1" dirty="0"/>
              <a:t>1 червня і 1 липня – затемнення Сонця.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uk-UA" sz="1400" dirty="0"/>
              <a:t>Приблизно на якій відстані від Землі мав би перебувати Місяць, щоб мати такі кутові розміри, як на малюнку?</a:t>
            </a:r>
            <a:br>
              <a:rPr lang="uk-UA" sz="1400" dirty="0"/>
            </a:br>
            <a:r>
              <a:rPr lang="uk-UA" sz="1400" b="1" i="1" dirty="0"/>
              <a:t>А)</a:t>
            </a:r>
            <a:r>
              <a:rPr lang="uk-UA" sz="1400" i="1" dirty="0"/>
              <a:t> 50 000 км;   </a:t>
            </a:r>
            <a:r>
              <a:rPr lang="uk-UA" sz="1400" b="1" i="1" dirty="0"/>
              <a:t>Б)</a:t>
            </a:r>
            <a:r>
              <a:rPr lang="uk-UA" sz="1400" i="1" dirty="0"/>
              <a:t> 100 000 км;   </a:t>
            </a:r>
            <a:r>
              <a:rPr lang="uk-UA" sz="1400" b="1" i="1" dirty="0"/>
              <a:t>В)</a:t>
            </a:r>
            <a:r>
              <a:rPr lang="uk-UA" sz="1400" i="1" dirty="0"/>
              <a:t> 150 000 км;   </a:t>
            </a:r>
            <a:r>
              <a:rPr lang="uk-UA" sz="1400" b="1" i="1" dirty="0"/>
              <a:t>Г) </a:t>
            </a:r>
            <a:r>
              <a:rPr lang="uk-UA" sz="1400" i="1" dirty="0"/>
              <a:t>200 000 км.</a:t>
            </a:r>
            <a:br>
              <a:rPr lang="uk-UA" sz="1200" dirty="0"/>
            </a:br>
            <a:endParaRPr lang="ru-RU" sz="1200" dirty="0"/>
          </a:p>
          <a:p>
            <a:pPr marL="228600" lvl="0" indent="-228600"/>
            <a:br>
              <a:rPr lang="ru-RU" sz="1200" dirty="0"/>
            </a:b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b="1" dirty="0"/>
              <a:t>На малюнку зображено фрагмент небесної сфери з нанесеними на неї зорями, планетами  та межами деяких сузір’їв. Також відтворено протікання деякого астрономічного явища.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 descr="еклип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00108"/>
            <a:ext cx="7949146" cy="53578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428596" y="428604"/>
            <a:ext cx="8229600" cy="214290"/>
          </a:xfrm>
        </p:spPr>
        <p:txBody>
          <a:bodyPr>
            <a:normAutofit fontScale="90000"/>
          </a:bodyPr>
          <a:lstStyle/>
          <a:p>
            <a:r>
              <a:rPr lang="uk-UA" sz="1600" b="1" dirty="0"/>
              <a:t>Скориставшись картою зоряного неба, дайте відповіді на наступні запитання: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642894"/>
            <a:ext cx="8501122" cy="6215106"/>
          </a:xfrm>
        </p:spPr>
        <p:txBody>
          <a:bodyPr>
            <a:normAutofit fontScale="25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Зображені на малюнку ділянки небесної сфери належать сузір’ям …</a:t>
            </a:r>
            <a:br>
              <a:rPr lang="uk-UA" sz="4800" dirty="0"/>
            </a:br>
            <a:r>
              <a:rPr lang="uk-UA" sz="4800" dirty="0"/>
              <a:t>а) Ліри, Орла, Лебедя;  </a:t>
            </a:r>
            <a:br>
              <a:rPr lang="uk-UA" sz="4800" dirty="0"/>
            </a:br>
            <a:r>
              <a:rPr lang="uk-UA" sz="4800" dirty="0"/>
              <a:t>б)  Велика Ведмедиця, Дракон, Мала Ведмедиця;  </a:t>
            </a:r>
            <a:br>
              <a:rPr lang="uk-UA" sz="4800" dirty="0"/>
            </a:br>
            <a:r>
              <a:rPr lang="uk-UA" sz="4800" dirty="0"/>
              <a:t>в) Оріон, Телець, Великий Пес; </a:t>
            </a:r>
            <a:br>
              <a:rPr lang="uk-UA" sz="4800" dirty="0"/>
            </a:br>
            <a:r>
              <a:rPr lang="uk-UA" sz="4800" dirty="0"/>
              <a:t> г) Діва, Гідра, Терези.</a:t>
            </a:r>
            <a:br>
              <a:rPr lang="uk-UA" sz="4800" dirty="0"/>
            </a:br>
            <a:endParaRPr lang="ru-RU" sz="4800" dirty="0"/>
          </a:p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На малюнку зображено такі астрономічні об’єкти …</a:t>
            </a:r>
            <a:br>
              <a:rPr lang="uk-UA" sz="4800" dirty="0"/>
            </a:br>
            <a:r>
              <a:rPr lang="uk-UA" sz="4800" dirty="0"/>
              <a:t>а) Сонце, Місяць, планети, зорі;</a:t>
            </a:r>
            <a:br>
              <a:rPr lang="uk-UA" sz="4800" dirty="0"/>
            </a:br>
            <a:r>
              <a:rPr lang="uk-UA" sz="4800" dirty="0"/>
              <a:t>б) Сонце, Місяць, комета, емісійна туманність;</a:t>
            </a:r>
            <a:br>
              <a:rPr lang="uk-UA" sz="4800" dirty="0"/>
            </a:br>
            <a:r>
              <a:rPr lang="uk-UA" sz="4800" dirty="0"/>
              <a:t>в) планети, комета, галактика, штучний супутник Землі;</a:t>
            </a:r>
            <a:br>
              <a:rPr lang="uk-UA" sz="4800" dirty="0"/>
            </a:br>
            <a:r>
              <a:rPr lang="uk-UA" sz="4800" dirty="0"/>
              <a:t>г) пульсар, квазар, взаємодіючі галактики, чорна діра.</a:t>
            </a:r>
            <a:br>
              <a:rPr lang="uk-UA" sz="4800" dirty="0"/>
            </a:br>
            <a:endParaRPr lang="ru-RU" sz="4800" dirty="0"/>
          </a:p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Яке астрономічне явище зображено на малюнку?</a:t>
            </a:r>
            <a:br>
              <a:rPr lang="uk-UA" sz="4800" dirty="0"/>
            </a:br>
            <a:r>
              <a:rPr lang="uk-UA" sz="4800" dirty="0"/>
              <a:t>а) початок сонячного  затемнення, яке спостерігається з Місяця;  б) покриття Юпітера Місяцем; в) проходження Венери по сонячному диску; г) політ боліда.</a:t>
            </a:r>
            <a:br>
              <a:rPr lang="uk-UA" sz="4800" dirty="0"/>
            </a:br>
            <a:endParaRPr lang="ru-RU" sz="4800" dirty="0"/>
          </a:p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Яке явище спостерігалося в даний момент часу в селі Кохане?</a:t>
            </a:r>
            <a:br>
              <a:rPr lang="uk-UA" sz="4800" dirty="0"/>
            </a:br>
            <a:r>
              <a:rPr lang="uk-UA" sz="4800" dirty="0"/>
              <a:t>а) повне затемнення Сонця;  б) часткове затемнення Сонця;  в) початок повного  затемнення Місяця;  г) часткове затемнення Місяця.</a:t>
            </a:r>
            <a:br>
              <a:rPr lang="uk-UA" sz="4800" dirty="0"/>
            </a:br>
            <a:endParaRPr lang="ru-RU" sz="4800" dirty="0"/>
          </a:p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У якій фазі перебуває Місяць?</a:t>
            </a:r>
            <a:br>
              <a:rPr lang="uk-UA" sz="4800" dirty="0"/>
            </a:br>
            <a:r>
              <a:rPr lang="uk-UA" sz="4800" dirty="0"/>
              <a:t>а) Ф = 0;   б) Ф = 0,5;   в) Ф = 1;   г) Ф = 2.</a:t>
            </a:r>
            <a:br>
              <a:rPr lang="uk-UA" sz="4800" dirty="0"/>
            </a:br>
            <a:endParaRPr lang="ru-RU" sz="4800" dirty="0"/>
          </a:p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В якому сузір’ї знаходиться Сонце?</a:t>
            </a:r>
            <a:br>
              <a:rPr lang="uk-UA" sz="4800" dirty="0"/>
            </a:br>
            <a:r>
              <a:rPr lang="uk-UA" sz="4800" dirty="0"/>
              <a:t>а) Лев;   б) Терези;   в)Овен;   г) Діви.</a:t>
            </a:r>
            <a:br>
              <a:rPr lang="uk-UA" sz="4800" dirty="0"/>
            </a:br>
            <a:endParaRPr lang="ru-RU" sz="4800" dirty="0"/>
          </a:p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В якому сузір’ї знаходиться Місяць?</a:t>
            </a:r>
            <a:br>
              <a:rPr lang="uk-UA" sz="4800" i="1" dirty="0"/>
            </a:br>
            <a:r>
              <a:rPr lang="uk-UA" sz="4800" dirty="0"/>
              <a:t>а) Лев;   б) Терези;   в) Овен;   г) Діви.</a:t>
            </a:r>
            <a:br>
              <a:rPr lang="uk-UA" sz="4800" dirty="0"/>
            </a:br>
            <a:endParaRPr lang="ru-RU" sz="4800" dirty="0"/>
          </a:p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В якому сузір’ї знаходиться Земля?</a:t>
            </a:r>
            <a:br>
              <a:rPr lang="uk-UA" sz="4800" dirty="0"/>
            </a:br>
            <a:r>
              <a:rPr lang="uk-UA" sz="4800" dirty="0"/>
              <a:t>а) Діви;   б) Терези;   в) Овен;   г) запитання не коректне.</a:t>
            </a:r>
            <a:endParaRPr lang="ru-RU" sz="4800" dirty="0"/>
          </a:p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Дата спостереження …</a:t>
            </a:r>
            <a:br>
              <a:rPr lang="uk-UA" sz="4800" dirty="0"/>
            </a:br>
            <a:r>
              <a:rPr lang="uk-UA" sz="4800" dirty="0"/>
              <a:t>а) 22 жовтня;   б) 22 червня;   в) 21 квітня;   г) 22 грудня.</a:t>
            </a:r>
            <a:br>
              <a:rPr lang="uk-UA" sz="4800" dirty="0"/>
            </a:br>
            <a:endParaRPr lang="ru-RU" sz="4800" dirty="0"/>
          </a:p>
          <a:p>
            <a:pPr marL="914400" indent="-914400">
              <a:buFont typeface="+mj-lt"/>
              <a:buAutoNum type="arabicPeriod"/>
            </a:pPr>
            <a:r>
              <a:rPr lang="uk-UA" sz="4800" i="1" dirty="0"/>
              <a:t>Які небесні координати Сонця?</a:t>
            </a:r>
            <a:br>
              <a:rPr lang="uk-UA" dirty="0"/>
            </a:br>
            <a:r>
              <a:rPr lang="uk-UA" sz="4800" dirty="0"/>
              <a:t>а) α = 22 </a:t>
            </a:r>
            <a:r>
              <a:rPr lang="uk-UA" sz="4800" dirty="0" err="1"/>
              <a:t>год</a:t>
            </a:r>
            <a:r>
              <a:rPr lang="uk-UA" sz="4800" dirty="0"/>
              <a:t>, δ = -13°;   б) α = 24 </a:t>
            </a:r>
            <a:r>
              <a:rPr lang="uk-UA" sz="4800" dirty="0" err="1"/>
              <a:t>год</a:t>
            </a:r>
            <a:r>
              <a:rPr lang="uk-UA" sz="4800" dirty="0"/>
              <a:t>, δ = +13°;  в) α = 14 </a:t>
            </a:r>
            <a:r>
              <a:rPr lang="uk-UA" sz="4800" dirty="0" err="1"/>
              <a:t>год</a:t>
            </a:r>
            <a:r>
              <a:rPr lang="uk-UA" sz="4800" dirty="0"/>
              <a:t>, δ = -13°;   г)α = 2 </a:t>
            </a:r>
            <a:r>
              <a:rPr lang="uk-UA" sz="4800" dirty="0" err="1"/>
              <a:t>год</a:t>
            </a:r>
            <a:r>
              <a:rPr lang="uk-UA" sz="4800" dirty="0"/>
              <a:t>, δ = +13°.</a:t>
            </a:r>
            <a:br>
              <a:rPr lang="uk-UA" dirty="0"/>
            </a:br>
            <a:r>
              <a:rPr lang="uk-UA" dirty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786478"/>
          </a:xfrm>
        </p:spPr>
        <p:txBody>
          <a:bodyPr>
            <a:normAutofit fontScale="92500"/>
          </a:bodyPr>
          <a:lstStyle/>
          <a:p>
            <a:pPr lvl="0">
              <a:buFont typeface="+mj-lt"/>
              <a:buAutoNum type="arabicPeriod" startAt="11"/>
            </a:pPr>
            <a:r>
              <a:rPr lang="uk-UA" sz="1200" i="1" dirty="0"/>
              <a:t>Які небесні координати Місяця?</a:t>
            </a:r>
            <a:br>
              <a:rPr lang="uk-UA" sz="1200" dirty="0"/>
            </a:br>
            <a:r>
              <a:rPr lang="uk-UA" sz="1200" dirty="0"/>
              <a:t>а) α = 22 </a:t>
            </a:r>
            <a:r>
              <a:rPr lang="uk-UA" sz="1200" dirty="0" err="1"/>
              <a:t>год</a:t>
            </a:r>
            <a:r>
              <a:rPr lang="uk-UA" sz="1200" dirty="0"/>
              <a:t>, δ = -13°;   б) α = 24 </a:t>
            </a:r>
            <a:r>
              <a:rPr lang="uk-UA" sz="1200" dirty="0" err="1"/>
              <a:t>год</a:t>
            </a:r>
            <a:r>
              <a:rPr lang="uk-UA" sz="1200" dirty="0"/>
              <a:t>, δ = +13°;  в) α = 14 </a:t>
            </a:r>
            <a:r>
              <a:rPr lang="uk-UA" sz="1200" dirty="0" err="1"/>
              <a:t>год</a:t>
            </a:r>
            <a:r>
              <a:rPr lang="uk-UA" sz="1200" dirty="0"/>
              <a:t>, δ = -13°;   г)α = 2 </a:t>
            </a:r>
            <a:r>
              <a:rPr lang="uk-UA" sz="1200" dirty="0" err="1"/>
              <a:t>год</a:t>
            </a:r>
            <a:r>
              <a:rPr lang="uk-UA" sz="1200" dirty="0"/>
              <a:t>, δ = +13°.</a:t>
            </a:r>
            <a:br>
              <a:rPr lang="uk-UA" sz="1200" dirty="0"/>
            </a:br>
            <a:endParaRPr lang="ru-RU" sz="1200" dirty="0"/>
          </a:p>
          <a:p>
            <a:pPr lvl="0">
              <a:buFont typeface="+mj-lt"/>
              <a:buAutoNum type="arabicPeriod" startAt="11"/>
            </a:pPr>
            <a:r>
              <a:rPr lang="uk-UA" sz="1200" i="1" dirty="0"/>
              <a:t>Яка з пунктирних ліній відповідає екліптиці?</a:t>
            </a: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i="1" dirty="0"/>
            </a:br>
            <a:br>
              <a:rPr lang="uk-UA" sz="1200" dirty="0"/>
            </a:br>
            <a:br>
              <a:rPr lang="uk-UA" sz="1200" dirty="0"/>
            </a:br>
            <a:r>
              <a:rPr lang="uk-UA" sz="1200" dirty="0"/>
              <a:t>а) 1;   б) 2;   в) 3;   г) жодна з прямих не відповідає екліптиці.</a:t>
            </a:r>
            <a:br>
              <a:rPr lang="uk-UA" sz="1200" dirty="0"/>
            </a:br>
            <a:endParaRPr lang="ru-RU" sz="1200" dirty="0"/>
          </a:p>
          <a:p>
            <a:pPr lvl="0">
              <a:buFont typeface="+mj-lt"/>
              <a:buAutoNum type="arabicPeriod" startAt="11"/>
            </a:pPr>
            <a:r>
              <a:rPr lang="uk-UA" sz="1200" i="1" dirty="0"/>
              <a:t>Який час найбільш сприятливий для спостереження планет?</a:t>
            </a:r>
            <a:br>
              <a:rPr lang="uk-UA" sz="1200" dirty="0"/>
            </a:br>
            <a:r>
              <a:rPr lang="uk-UA" sz="1200" dirty="0"/>
              <a:t>а) в першій половині ночі;  б) на протязі всієї ночі;  в) у другій половині ночі;  г) в нічний час дані планети не спостерігатимуться.</a:t>
            </a:r>
            <a:br>
              <a:rPr lang="uk-UA" sz="1200" dirty="0"/>
            </a:br>
            <a:endParaRPr lang="ru-RU" sz="1200" dirty="0"/>
          </a:p>
          <a:p>
            <a:pPr lvl="0">
              <a:buFont typeface="+mj-lt"/>
              <a:buAutoNum type="arabicPeriod" startAt="11"/>
            </a:pPr>
            <a:r>
              <a:rPr lang="uk-UA" sz="1200" i="1" dirty="0"/>
              <a:t>Поблизу якої конфігурації знаходиться Марс?</a:t>
            </a:r>
            <a:br>
              <a:rPr lang="uk-UA" sz="1200" dirty="0"/>
            </a:br>
            <a:r>
              <a:rPr lang="uk-UA" sz="1200" dirty="0"/>
              <a:t>а) верхнє з’єднання;  б) протистояння;  в) західна квадратура;  г) східна елонгація.</a:t>
            </a:r>
            <a:br>
              <a:rPr lang="uk-UA" sz="1200" dirty="0"/>
            </a:br>
            <a:endParaRPr lang="ru-RU" sz="1200" dirty="0"/>
          </a:p>
          <a:p>
            <a:pPr lvl="0">
              <a:buFont typeface="+mj-lt"/>
              <a:buAutoNum type="arabicPeriod" startAt="11"/>
            </a:pPr>
            <a:r>
              <a:rPr lang="uk-UA" sz="1200" i="1" dirty="0"/>
              <a:t>Яка із зір лежить на небесному екваторі? </a:t>
            </a:r>
            <a:br>
              <a:rPr lang="uk-UA" sz="1200" dirty="0"/>
            </a:br>
            <a:r>
              <a:rPr lang="uk-UA" sz="1200" dirty="0"/>
              <a:t>а) </a:t>
            </a:r>
            <a:r>
              <a:rPr lang="uk-UA" sz="1200" dirty="0" err="1"/>
              <a:t>Зубен</a:t>
            </a:r>
            <a:r>
              <a:rPr lang="uk-UA" sz="1200" dirty="0"/>
              <a:t> </a:t>
            </a:r>
            <a:r>
              <a:rPr lang="uk-UA" sz="1200" dirty="0" err="1"/>
              <a:t>Ельгенубі</a:t>
            </a:r>
            <a:r>
              <a:rPr lang="uk-UA" sz="1200" dirty="0"/>
              <a:t> (α </a:t>
            </a:r>
            <a:r>
              <a:rPr lang="en-US" sz="1200" dirty="0"/>
              <a:t>Lib</a:t>
            </a:r>
            <a:r>
              <a:rPr lang="uk-UA" sz="1200" dirty="0"/>
              <a:t>);   б) </a:t>
            </a:r>
            <a:r>
              <a:rPr lang="uk-UA" sz="1200" dirty="0" err="1"/>
              <a:t>Спіка</a:t>
            </a:r>
            <a:r>
              <a:rPr lang="uk-UA" sz="1200" dirty="0"/>
              <a:t> (α </a:t>
            </a:r>
            <a:r>
              <a:rPr lang="en-US" sz="1200" dirty="0" err="1"/>
              <a:t>Vir</a:t>
            </a:r>
            <a:r>
              <a:rPr lang="uk-UA" sz="1200" dirty="0"/>
              <a:t>);   в) </a:t>
            </a:r>
            <a:r>
              <a:rPr lang="uk-UA" sz="1200" dirty="0" err="1"/>
              <a:t>Хезе</a:t>
            </a:r>
            <a:r>
              <a:rPr lang="uk-UA" sz="1200" dirty="0"/>
              <a:t> (ζ </a:t>
            </a:r>
            <a:r>
              <a:rPr lang="en-US" sz="1200" dirty="0" err="1"/>
              <a:t>Vir</a:t>
            </a:r>
            <a:r>
              <a:rPr lang="uk-UA" sz="1200" dirty="0"/>
              <a:t>);   г) π </a:t>
            </a:r>
            <a:r>
              <a:rPr lang="en-US" sz="1200" dirty="0" err="1"/>
              <a:t>Hya</a:t>
            </a:r>
            <a:br>
              <a:rPr lang="uk-UA" sz="1200" dirty="0">
                <a:solidFill>
                  <a:srgbClr val="FFFF00"/>
                </a:solidFill>
              </a:rPr>
            </a:br>
            <a:endParaRPr lang="ru-RU" sz="1200" dirty="0">
              <a:solidFill>
                <a:srgbClr val="FFFF00"/>
              </a:solidFill>
            </a:endParaRPr>
          </a:p>
          <a:p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еклип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4143404" cy="279272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85786" y="1428736"/>
            <a:ext cx="3643338" cy="164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321571" y="2321711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85786" y="2285992"/>
            <a:ext cx="37862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15404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28860" y="350043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2928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2143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Уважно розгляньте фрагмент німої карти зоряного неба і дайте відповіді на наступні запитання:</a:t>
            </a:r>
            <a:endParaRPr lang="ru-RU" sz="2000" dirty="0"/>
          </a:p>
        </p:txBody>
      </p:sp>
      <p:pic>
        <p:nvPicPr>
          <p:cNvPr id="4" name="Содержимое 3" descr="зоряне небо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215238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02" y="214290"/>
            <a:ext cx="86439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uk-UA" sz="1200" dirty="0"/>
              <a:t>Серед сузір’їв, що зображені на фрагменті карти, є такі: …</a:t>
            </a:r>
            <a:br>
              <a:rPr lang="uk-UA" sz="1200" b="1" dirty="0"/>
            </a:br>
            <a:r>
              <a:rPr lang="uk-UA" sz="1200" b="1" i="1" dirty="0"/>
              <a:t>А) </a:t>
            </a:r>
            <a:r>
              <a:rPr lang="uk-UA" sz="1200" i="1" dirty="0"/>
              <a:t>Велика Ведмедиця, Мала Ведмедиця, Лев, Малий Лев;   </a:t>
            </a:r>
            <a:r>
              <a:rPr lang="uk-UA" sz="1200" b="1" i="1" dirty="0"/>
              <a:t>Б) </a:t>
            </a:r>
            <a:r>
              <a:rPr lang="uk-UA" sz="1200" i="1" dirty="0"/>
              <a:t>Оріон, Телець, Великий Пес, Малий Пес;   </a:t>
            </a:r>
            <a:br>
              <a:rPr lang="uk-UA" sz="1200" i="1" dirty="0"/>
            </a:br>
            <a:r>
              <a:rPr lang="uk-UA" sz="1200" b="1" i="1" dirty="0"/>
              <a:t>В) </a:t>
            </a:r>
            <a:r>
              <a:rPr lang="uk-UA" sz="1200" i="1" dirty="0"/>
              <a:t>Лебідь, Орел, Ліра, Змієносець;   </a:t>
            </a:r>
            <a:r>
              <a:rPr lang="uk-UA" sz="1200" b="1" i="1" dirty="0"/>
              <a:t>Г)</a:t>
            </a:r>
            <a:r>
              <a:rPr lang="uk-UA" sz="1200" i="1" dirty="0"/>
              <a:t>  Жираф, Рись, </a:t>
            </a:r>
            <a:r>
              <a:rPr lang="uk-UA" sz="1200" i="1" dirty="0" err="1"/>
              <a:t>Цефей</a:t>
            </a:r>
            <a:r>
              <a:rPr lang="uk-UA" sz="1200" i="1" dirty="0"/>
              <a:t>, Кассіопея.</a:t>
            </a:r>
            <a:br>
              <a:rPr lang="uk-UA" sz="1200" i="1" dirty="0"/>
            </a:br>
            <a:endParaRPr lang="uk-UA" sz="12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200" dirty="0"/>
              <a:t>Серед зображених сузір’їв немає такого …</a:t>
            </a:r>
            <a:br>
              <a:rPr lang="uk-UA" sz="1200" b="1" dirty="0"/>
            </a:br>
            <a:r>
              <a:rPr lang="uk-UA" sz="1200" b="1" i="1" dirty="0"/>
              <a:t>А) </a:t>
            </a:r>
            <a:r>
              <a:rPr lang="uk-UA" sz="1200" i="1" dirty="0"/>
              <a:t>Андромеда;   </a:t>
            </a:r>
            <a:r>
              <a:rPr lang="uk-UA" sz="1200" b="1" i="1" dirty="0"/>
              <a:t>Б) </a:t>
            </a:r>
            <a:r>
              <a:rPr lang="uk-UA" sz="1200" i="1" dirty="0"/>
              <a:t>Волопас;   </a:t>
            </a:r>
            <a:r>
              <a:rPr lang="uk-UA" sz="1200" b="1" i="1" dirty="0"/>
              <a:t>В) </a:t>
            </a:r>
            <a:r>
              <a:rPr lang="uk-UA" sz="1200" i="1" dirty="0"/>
              <a:t>Змієносець;   </a:t>
            </a:r>
            <a:r>
              <a:rPr lang="uk-UA" sz="1200" b="1" i="1" dirty="0"/>
              <a:t>Г)</a:t>
            </a:r>
            <a:r>
              <a:rPr lang="uk-UA" sz="1200" i="1" dirty="0"/>
              <a:t> Стрілець .</a:t>
            </a:r>
            <a:br>
              <a:rPr lang="uk-UA" sz="1200" i="1" dirty="0"/>
            </a:br>
            <a:endParaRPr lang="uk-UA" sz="12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200" dirty="0"/>
              <a:t>Яке із зображених сузір’їв розділене на небі на дві частини?</a:t>
            </a:r>
            <a:br>
              <a:rPr lang="uk-UA" sz="1200" dirty="0"/>
            </a:br>
            <a:r>
              <a:rPr lang="uk-UA" sz="1200" b="1" i="1" dirty="0"/>
              <a:t>А) </a:t>
            </a:r>
            <a:r>
              <a:rPr lang="uk-UA" sz="1200" i="1" dirty="0"/>
              <a:t>Козерог;   </a:t>
            </a:r>
            <a:r>
              <a:rPr lang="uk-UA" sz="1200" b="1" i="1" dirty="0"/>
              <a:t>Б) </a:t>
            </a:r>
            <a:r>
              <a:rPr lang="uk-UA" sz="1200" i="1" dirty="0"/>
              <a:t>Геркулес;   </a:t>
            </a:r>
            <a:r>
              <a:rPr lang="uk-UA" sz="1200" b="1" i="1" dirty="0"/>
              <a:t>В) </a:t>
            </a:r>
            <a:r>
              <a:rPr lang="uk-UA" sz="1200" i="1" dirty="0"/>
              <a:t>Змія;   </a:t>
            </a:r>
            <a:r>
              <a:rPr lang="uk-UA" sz="1200" b="1" i="1" dirty="0"/>
              <a:t>Г)</a:t>
            </a:r>
            <a:r>
              <a:rPr lang="uk-UA" sz="1200" i="1" dirty="0"/>
              <a:t>  Стріла.</a:t>
            </a:r>
            <a:br>
              <a:rPr lang="uk-UA" sz="1200" i="1" dirty="0"/>
            </a:br>
            <a:endParaRPr lang="uk-UA" sz="12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200" dirty="0"/>
              <a:t>Назва зорі </a:t>
            </a:r>
            <a:r>
              <a:rPr lang="uk-UA" sz="1200" dirty="0" err="1"/>
              <a:t>Антарес</a:t>
            </a:r>
            <a:r>
              <a:rPr lang="uk-UA" sz="1200" dirty="0"/>
              <a:t> походить від грецького вислову «Суперник Ареса». Він своїм червоним кольором нагадує планету Марс (греки називали планету </a:t>
            </a:r>
            <a:r>
              <a:rPr lang="uk-UA" sz="1200" dirty="0" err="1"/>
              <a:t>Арей</a:t>
            </a:r>
            <a:r>
              <a:rPr lang="uk-UA" sz="1200" dirty="0"/>
              <a:t>). Зоря позначена числом …</a:t>
            </a:r>
            <a:br>
              <a:rPr lang="uk-UA" sz="1200" dirty="0"/>
            </a:br>
            <a:r>
              <a:rPr lang="uk-UA" sz="1200" b="1" i="1" dirty="0"/>
              <a:t>А)</a:t>
            </a:r>
            <a:r>
              <a:rPr lang="uk-UA" sz="1200" i="1" dirty="0"/>
              <a:t> 1;   </a:t>
            </a:r>
            <a:r>
              <a:rPr lang="uk-UA" sz="1200" b="1" i="1" dirty="0"/>
              <a:t>Б)</a:t>
            </a:r>
            <a:r>
              <a:rPr lang="uk-UA" sz="1200" i="1" dirty="0"/>
              <a:t>4;   </a:t>
            </a:r>
            <a:r>
              <a:rPr lang="uk-UA" sz="1200" b="1" i="1" dirty="0"/>
              <a:t>В)</a:t>
            </a:r>
            <a:r>
              <a:rPr lang="uk-UA" sz="1200" i="1" dirty="0"/>
              <a:t> 6;   </a:t>
            </a:r>
            <a:r>
              <a:rPr lang="uk-UA" sz="1200" b="1" i="1" dirty="0"/>
              <a:t>Г)</a:t>
            </a:r>
            <a:r>
              <a:rPr lang="uk-UA" sz="1200" i="1" dirty="0"/>
              <a:t>  7.</a:t>
            </a:r>
            <a:br>
              <a:rPr lang="uk-UA" sz="1200" i="1" dirty="0"/>
            </a:br>
            <a:endParaRPr lang="uk-UA" sz="12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200" dirty="0"/>
              <a:t>Ім’я зорі </a:t>
            </a:r>
            <a:r>
              <a:rPr lang="uk-UA" sz="1200" dirty="0" err="1"/>
              <a:t>Суалікон</a:t>
            </a:r>
            <a:r>
              <a:rPr lang="uk-UA" sz="1200" dirty="0"/>
              <a:t> (α Дельфіна) – це обернене «</a:t>
            </a:r>
            <a:r>
              <a:rPr lang="uk-UA" sz="1200" dirty="0" err="1"/>
              <a:t>Ніколаус</a:t>
            </a:r>
            <a:r>
              <a:rPr lang="uk-UA" sz="1200" dirty="0"/>
              <a:t>» (назву зорі дав астроном обсерваторії в Палермо </a:t>
            </a:r>
            <a:r>
              <a:rPr lang="uk-UA" sz="1200" dirty="0" err="1"/>
              <a:t>НіколаусВенатор</a:t>
            </a:r>
            <a:r>
              <a:rPr lang="uk-UA" sz="1200" dirty="0"/>
              <a:t>). Номер зорі …</a:t>
            </a:r>
            <a:br>
              <a:rPr lang="uk-UA" sz="1200" dirty="0"/>
            </a:br>
            <a:r>
              <a:rPr lang="uk-UA" sz="1200" b="1" i="1" dirty="0"/>
              <a:t>А)</a:t>
            </a:r>
            <a:r>
              <a:rPr lang="uk-UA" sz="1200" i="1" dirty="0"/>
              <a:t> 2;   </a:t>
            </a:r>
            <a:r>
              <a:rPr lang="uk-UA" sz="1200" b="1" i="1" dirty="0"/>
              <a:t>Б) </a:t>
            </a:r>
            <a:r>
              <a:rPr lang="uk-UA" sz="1200" i="1" dirty="0"/>
              <a:t>4;   </a:t>
            </a:r>
            <a:r>
              <a:rPr lang="uk-UA" sz="1200" b="1" i="1" dirty="0"/>
              <a:t>В)</a:t>
            </a:r>
            <a:r>
              <a:rPr lang="uk-UA" sz="1200" i="1" dirty="0"/>
              <a:t> 6;   </a:t>
            </a:r>
            <a:r>
              <a:rPr lang="uk-UA" sz="1200" b="1" i="1" dirty="0"/>
              <a:t>Г)</a:t>
            </a:r>
            <a:r>
              <a:rPr lang="uk-UA" sz="1200" i="1" dirty="0"/>
              <a:t> 8.</a:t>
            </a:r>
            <a:br>
              <a:rPr lang="uk-UA" sz="1200" i="1" dirty="0"/>
            </a:br>
            <a:endParaRPr lang="uk-UA" sz="12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200" dirty="0"/>
              <a:t>Зорі, які утворюють астеризм «</a:t>
            </a:r>
            <a:r>
              <a:rPr lang="uk-UA" sz="1200" dirty="0" err="1"/>
              <a:t>Літньо-осінній</a:t>
            </a:r>
            <a:r>
              <a:rPr lang="uk-UA" sz="1200" dirty="0"/>
              <a:t> Трикутник» -  це зорі з номерами …</a:t>
            </a:r>
            <a:br>
              <a:rPr lang="uk-UA" sz="1200" dirty="0"/>
            </a:br>
            <a:r>
              <a:rPr lang="uk-UA" sz="1200" b="1" i="1" dirty="0"/>
              <a:t>А)</a:t>
            </a:r>
            <a:r>
              <a:rPr lang="uk-UA" sz="1200" i="1" dirty="0"/>
              <a:t> 5, 7, 8;   </a:t>
            </a:r>
            <a:r>
              <a:rPr lang="uk-UA" sz="1200" b="1" i="1" dirty="0"/>
              <a:t>Б)</a:t>
            </a:r>
            <a:r>
              <a:rPr lang="uk-UA" sz="1200" i="1" dirty="0"/>
              <a:t> 3, 4, 5;   </a:t>
            </a:r>
            <a:r>
              <a:rPr lang="uk-UA" sz="1200" b="1" i="1" dirty="0"/>
              <a:t>В)</a:t>
            </a:r>
            <a:r>
              <a:rPr lang="uk-UA" sz="1200" i="1" dirty="0"/>
              <a:t> 2, 5, 6;   </a:t>
            </a:r>
            <a:r>
              <a:rPr lang="uk-UA" sz="1200" b="1" i="1" dirty="0"/>
              <a:t>Г)</a:t>
            </a:r>
            <a:r>
              <a:rPr lang="uk-UA" sz="1200" i="1" dirty="0"/>
              <a:t>  1, 2, 5.</a:t>
            </a:r>
            <a:br>
              <a:rPr lang="uk-UA" sz="1200" i="1" dirty="0"/>
            </a:br>
            <a:endParaRPr lang="uk-UA" sz="12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200" dirty="0"/>
              <a:t>Назва зорі </a:t>
            </a:r>
            <a:r>
              <a:rPr lang="uk-UA" sz="1200" dirty="0" err="1"/>
              <a:t>Кітальфія</a:t>
            </a:r>
            <a:r>
              <a:rPr lang="uk-UA" sz="1200" dirty="0"/>
              <a:t> (α Малого Коня), у перекладі означає «частина коня». На зображенні вона знаходиться під номером …</a:t>
            </a:r>
            <a:br>
              <a:rPr lang="uk-UA" sz="1200" dirty="0"/>
            </a:br>
            <a:r>
              <a:rPr lang="uk-UA" sz="1200" b="1" i="1" dirty="0"/>
              <a:t>А)</a:t>
            </a:r>
            <a:r>
              <a:rPr lang="uk-UA" sz="1200" i="1" dirty="0"/>
              <a:t> 1;   </a:t>
            </a:r>
            <a:r>
              <a:rPr lang="uk-UA" sz="1200" b="1" i="1" dirty="0"/>
              <a:t>Б)</a:t>
            </a:r>
            <a:r>
              <a:rPr lang="uk-UA" sz="1200" i="1" dirty="0"/>
              <a:t>3;   </a:t>
            </a:r>
            <a:r>
              <a:rPr lang="uk-UA" sz="1200" b="1" i="1" dirty="0"/>
              <a:t>В)</a:t>
            </a:r>
            <a:r>
              <a:rPr lang="uk-UA" sz="1200" i="1" dirty="0"/>
              <a:t> 5;   </a:t>
            </a:r>
            <a:r>
              <a:rPr lang="uk-UA" sz="1200" b="1" i="1" dirty="0"/>
              <a:t>Г)</a:t>
            </a:r>
            <a:r>
              <a:rPr lang="uk-UA" sz="1200" i="1" dirty="0"/>
              <a:t>  7.</a:t>
            </a:r>
            <a:br>
              <a:rPr lang="uk-UA" sz="1200" i="1" dirty="0"/>
            </a:br>
            <a:endParaRPr lang="uk-UA" sz="12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200" dirty="0"/>
              <a:t>Власні назви зір «</a:t>
            </a:r>
            <a:r>
              <a:rPr lang="uk-UA" sz="1200" dirty="0" err="1"/>
              <a:t>Літньо-осіннього</a:t>
            </a:r>
            <a:r>
              <a:rPr lang="uk-UA" sz="1200" dirty="0"/>
              <a:t> Трикутника» …</a:t>
            </a:r>
            <a:br>
              <a:rPr lang="uk-UA" sz="1200" dirty="0"/>
            </a:br>
            <a:r>
              <a:rPr lang="uk-UA" sz="1200" b="1" i="1" dirty="0"/>
              <a:t>А) </a:t>
            </a:r>
            <a:r>
              <a:rPr lang="uk-UA" sz="1200" i="1" dirty="0" err="1"/>
              <a:t>Кітальфія</a:t>
            </a:r>
            <a:r>
              <a:rPr lang="uk-UA" sz="1200" i="1" dirty="0"/>
              <a:t>, </a:t>
            </a:r>
            <a:r>
              <a:rPr lang="uk-UA" sz="1200" i="1" dirty="0" err="1"/>
              <a:t>Суалікон</a:t>
            </a:r>
            <a:r>
              <a:rPr lang="uk-UA" sz="1200" i="1" dirty="0"/>
              <a:t>, </a:t>
            </a:r>
            <a:r>
              <a:rPr lang="uk-UA" sz="1200" i="1" dirty="0" err="1"/>
              <a:t>Гемма</a:t>
            </a:r>
            <a:r>
              <a:rPr lang="uk-UA" sz="1200" i="1" dirty="0"/>
              <a:t>;   </a:t>
            </a:r>
            <a:r>
              <a:rPr lang="uk-UA" sz="1200" b="1" i="1" dirty="0"/>
              <a:t>Б) </a:t>
            </a:r>
            <a:r>
              <a:rPr lang="uk-UA" sz="1200" i="1" dirty="0" err="1"/>
              <a:t>Денеб</a:t>
            </a:r>
            <a:r>
              <a:rPr lang="uk-UA" sz="1200" i="1" dirty="0"/>
              <a:t>, Вега, Альтаїр;   </a:t>
            </a:r>
            <a:r>
              <a:rPr lang="uk-UA" sz="1200" b="1" i="1" dirty="0"/>
              <a:t>В) </a:t>
            </a:r>
            <a:r>
              <a:rPr lang="uk-UA" sz="1200" i="1" dirty="0"/>
              <a:t>Бетельгейзе, </a:t>
            </a:r>
            <a:r>
              <a:rPr lang="uk-UA" sz="1200" i="1" dirty="0" err="1"/>
              <a:t>Рігель</a:t>
            </a:r>
            <a:r>
              <a:rPr lang="uk-UA" sz="1200" i="1" dirty="0"/>
              <a:t>, </a:t>
            </a:r>
            <a:r>
              <a:rPr lang="uk-UA" sz="1200" i="1" dirty="0" err="1"/>
              <a:t>Беллатрікс</a:t>
            </a:r>
            <a:r>
              <a:rPr lang="uk-UA" sz="1200" i="1" dirty="0"/>
              <a:t>;   </a:t>
            </a:r>
            <a:br>
              <a:rPr lang="uk-UA" sz="1200" i="1" dirty="0"/>
            </a:br>
            <a:r>
              <a:rPr lang="uk-UA" sz="1200" b="1" i="1" dirty="0"/>
              <a:t>Г)</a:t>
            </a:r>
            <a:r>
              <a:rPr lang="uk-UA" sz="1200" i="1" dirty="0"/>
              <a:t>  Сиріус, </a:t>
            </a:r>
            <a:r>
              <a:rPr lang="uk-UA" sz="1200" i="1" dirty="0" err="1"/>
              <a:t>Проціон</a:t>
            </a:r>
            <a:r>
              <a:rPr lang="uk-UA" sz="1200" i="1" dirty="0"/>
              <a:t>, Альдебаран.</a:t>
            </a:r>
            <a:br>
              <a:rPr lang="uk-UA" sz="1200" i="1" dirty="0"/>
            </a:br>
            <a:endParaRPr lang="uk-UA" sz="12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200" dirty="0" err="1"/>
              <a:t>Гемма</a:t>
            </a:r>
            <a:r>
              <a:rPr lang="uk-UA" sz="1200" dirty="0"/>
              <a:t> (α Північної Корони) – це означає «Перлина, коштовність». Її номер на зображенні …</a:t>
            </a:r>
            <a:br>
              <a:rPr lang="uk-UA" sz="1200" dirty="0"/>
            </a:br>
            <a:r>
              <a:rPr lang="uk-UA" sz="1200" b="1" i="1" dirty="0"/>
              <a:t>А) </a:t>
            </a:r>
            <a:r>
              <a:rPr lang="uk-UA" sz="1200" i="1" dirty="0"/>
              <a:t>2;   </a:t>
            </a:r>
            <a:r>
              <a:rPr lang="uk-UA" sz="1200" b="1" i="1" dirty="0"/>
              <a:t>Б) </a:t>
            </a:r>
            <a:r>
              <a:rPr lang="uk-UA" sz="1200" i="1" dirty="0"/>
              <a:t>3;   </a:t>
            </a:r>
            <a:r>
              <a:rPr lang="uk-UA" sz="1200" b="1" i="1" dirty="0"/>
              <a:t>В) </a:t>
            </a:r>
            <a:r>
              <a:rPr lang="uk-UA" sz="1200" i="1" dirty="0"/>
              <a:t>4;   </a:t>
            </a:r>
            <a:r>
              <a:rPr lang="uk-UA" sz="1200" b="1" i="1" dirty="0"/>
              <a:t>Г)</a:t>
            </a:r>
            <a:r>
              <a:rPr lang="uk-UA" sz="1200" i="1" dirty="0"/>
              <a:t>  7.</a:t>
            </a:r>
            <a:br>
              <a:rPr lang="uk-UA" sz="1200" i="1" dirty="0"/>
            </a:br>
            <a:endParaRPr lang="uk-UA" sz="1200" i="1" dirty="0"/>
          </a:p>
          <a:p>
            <a:pPr marL="228600" lvl="0" indent="-228600">
              <a:buFont typeface="+mj-lt"/>
              <a:buAutoNum type="arabicPeriod"/>
            </a:pPr>
            <a:r>
              <a:rPr lang="uk-UA" sz="1200" dirty="0"/>
              <a:t>«Орел, що летить» і «Орел, що падає». Назви яких зірок так перекладаються з арабської? </a:t>
            </a:r>
            <a:br>
              <a:rPr lang="uk-UA" sz="1200" dirty="0"/>
            </a:br>
            <a:r>
              <a:rPr lang="uk-UA" sz="1200" b="1" i="1" dirty="0"/>
              <a:t>А)</a:t>
            </a:r>
            <a:r>
              <a:rPr lang="uk-UA" sz="1200" i="1" dirty="0"/>
              <a:t>5 – Альтаїр, 2 - Вега; </a:t>
            </a:r>
            <a:r>
              <a:rPr lang="ru-RU" sz="1200" i="1" dirty="0"/>
              <a:t>  </a:t>
            </a:r>
            <a:r>
              <a:rPr lang="uk-UA" sz="1200" b="1" i="1" dirty="0"/>
              <a:t>Б) </a:t>
            </a:r>
            <a:r>
              <a:rPr lang="uk-UA" sz="1200" i="1" dirty="0"/>
              <a:t>2 – Альтаїр, 3 - </a:t>
            </a:r>
            <a:r>
              <a:rPr lang="uk-UA" sz="1200" i="1" dirty="0" err="1"/>
              <a:t>Антарес</a:t>
            </a:r>
            <a:r>
              <a:rPr lang="uk-UA" sz="1200" b="1" i="1" dirty="0"/>
              <a:t>;</a:t>
            </a:r>
            <a:r>
              <a:rPr lang="ru-RU" sz="1200" b="1" i="1" dirty="0"/>
              <a:t>  </a:t>
            </a:r>
            <a:r>
              <a:rPr lang="uk-UA" sz="1200" b="1" i="1" dirty="0"/>
              <a:t>В) </a:t>
            </a:r>
            <a:r>
              <a:rPr lang="uk-UA" sz="1200" i="1" dirty="0"/>
              <a:t>7 – </a:t>
            </a:r>
            <a:r>
              <a:rPr lang="uk-UA" sz="1200" i="1" dirty="0" err="1"/>
              <a:t>Арктур</a:t>
            </a:r>
            <a:r>
              <a:rPr lang="uk-UA" sz="1200" i="1" dirty="0"/>
              <a:t>, 8 - Сиріус</a:t>
            </a:r>
            <a:r>
              <a:rPr lang="uk-UA" sz="1200" b="1" i="1" dirty="0"/>
              <a:t>;</a:t>
            </a:r>
            <a:br>
              <a:rPr lang="uk-UA" sz="1200" i="1" dirty="0"/>
            </a:br>
            <a:r>
              <a:rPr lang="uk-UA" sz="1200" b="1" i="1" dirty="0"/>
              <a:t>Г)</a:t>
            </a:r>
            <a:r>
              <a:rPr lang="uk-UA" sz="1200" i="1" dirty="0"/>
              <a:t>  1 – </a:t>
            </a:r>
            <a:r>
              <a:rPr lang="uk-UA" sz="1200" i="1" dirty="0" err="1"/>
              <a:t>Денеб</a:t>
            </a:r>
            <a:r>
              <a:rPr lang="uk-UA" sz="1200" i="1" dirty="0"/>
              <a:t>, 8 - </a:t>
            </a:r>
            <a:r>
              <a:rPr lang="uk-UA" sz="1200" i="1" dirty="0" err="1"/>
              <a:t>Гемма</a:t>
            </a:r>
            <a:r>
              <a:rPr lang="uk-UA" sz="1200" i="1" dirty="0"/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b="1" dirty="0"/>
              <a:t>Розгляньте  ілюстрацію з книги «</a:t>
            </a:r>
            <a:r>
              <a:rPr lang="uk-UA" sz="2000" b="1" dirty="0" err="1"/>
              <a:t>Живописная</a:t>
            </a:r>
            <a:r>
              <a:rPr lang="uk-UA" sz="2000" b="1" dirty="0"/>
              <a:t> </a:t>
            </a:r>
            <a:r>
              <a:rPr lang="uk-UA" sz="2000" b="1" dirty="0" err="1"/>
              <a:t>астрономия</a:t>
            </a:r>
            <a:r>
              <a:rPr lang="uk-UA" sz="2000" b="1" dirty="0"/>
              <a:t> (</a:t>
            </a:r>
            <a:r>
              <a:rPr lang="en-US" sz="2000" b="1" dirty="0" err="1"/>
              <a:t>Astronomie</a:t>
            </a:r>
            <a:r>
              <a:rPr lang="en-US" sz="2000" b="1" dirty="0"/>
              <a:t> </a:t>
            </a:r>
            <a:r>
              <a:rPr lang="en-US" sz="2000" b="1" dirty="0" err="1"/>
              <a:t>Populaire</a:t>
            </a:r>
            <a:r>
              <a:rPr lang="uk-UA" sz="2000" b="1" dirty="0"/>
              <a:t>) К. </a:t>
            </a:r>
            <a:r>
              <a:rPr lang="uk-UA" sz="2000" b="1" dirty="0" err="1"/>
              <a:t>Фламмаріона</a:t>
            </a:r>
            <a:r>
              <a:rPr lang="uk-UA" sz="2000" b="1" dirty="0"/>
              <a:t>, Петербург 1900» та дайте відповіді на наступні запитання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Содержимое 3" descr="авасак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14355"/>
            <a:ext cx="8143932" cy="615529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дзаголовок 21"/>
          <p:cNvSpPr>
            <a:spLocks noGrp="1"/>
          </p:cNvSpPr>
          <p:nvPr>
            <p:ph type="subTitle" idx="4294967295"/>
          </p:nvPr>
        </p:nvSpPr>
        <p:spPr>
          <a:xfrm>
            <a:off x="428596" y="357188"/>
            <a:ext cx="8429625" cy="6500812"/>
          </a:xfrm>
        </p:spPr>
        <p:txBody>
          <a:bodyPr>
            <a:normAutofit/>
          </a:bodyPr>
          <a:lstStyle/>
          <a:p>
            <a:pPr lvl="0" algn="l">
              <a:buFont typeface="+mj-lt"/>
              <a:buAutoNum type="arabicPeriod"/>
            </a:pPr>
            <a:r>
              <a:rPr lang="uk-UA" sz="1400" i="1" dirty="0"/>
              <a:t>Чому для ілюстрації опівнічної висоти Сонця обрано дату 9 червня?</a:t>
            </a:r>
            <a:br>
              <a:rPr lang="uk-UA" sz="1400" dirty="0"/>
            </a:br>
            <a:r>
              <a:rPr lang="uk-UA" sz="1400" dirty="0"/>
              <a:t>а) Це день Нового року в Лапландії, де знаходиться гора </a:t>
            </a:r>
            <a:r>
              <a:rPr lang="uk-UA" sz="1400" dirty="0" err="1"/>
              <a:t>Авасакса</a:t>
            </a:r>
            <a:r>
              <a:rPr lang="uk-UA" sz="1400" dirty="0"/>
              <a:t>.    </a:t>
            </a:r>
            <a:br>
              <a:rPr lang="uk-UA" sz="1400" dirty="0"/>
            </a:br>
            <a:r>
              <a:rPr lang="uk-UA" sz="1400" dirty="0"/>
              <a:t>б) Це день літнього рівнодення.</a:t>
            </a:r>
            <a:br>
              <a:rPr lang="uk-UA" sz="1400" dirty="0"/>
            </a:br>
            <a:r>
              <a:rPr lang="uk-UA" sz="1400" dirty="0"/>
              <a:t>в) Це день літнього сонцестояння.     </a:t>
            </a:r>
            <a:br>
              <a:rPr lang="uk-UA" sz="1400" dirty="0"/>
            </a:br>
            <a:r>
              <a:rPr lang="uk-UA" sz="1400" dirty="0"/>
              <a:t>г) Це день народження Каміла </a:t>
            </a:r>
            <a:r>
              <a:rPr lang="uk-UA" sz="1400" dirty="0" err="1"/>
              <a:t>Фламмаріона</a:t>
            </a:r>
            <a:r>
              <a:rPr lang="uk-UA" sz="1400" dirty="0"/>
              <a:t>.</a:t>
            </a:r>
            <a:endParaRPr lang="ru-RU" sz="1400" dirty="0"/>
          </a:p>
          <a:p>
            <a:pPr>
              <a:buFont typeface="+mj-lt"/>
              <a:buAutoNum type="arabicPeriod"/>
            </a:pPr>
            <a:r>
              <a:rPr lang="uk-UA" sz="1400" i="1" dirty="0"/>
              <a:t>Якою була б зазначена під малюнком дата, якби книгу надрукували в тому ж році,  коли її друк був дозволений цензурою ?</a:t>
            </a:r>
            <a:r>
              <a:rPr lang="uk-UA" sz="1400" dirty="0"/>
              <a:t> </a:t>
            </a: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br>
              <a:rPr lang="uk-UA" sz="1400" dirty="0"/>
            </a:br>
            <a:r>
              <a:rPr lang="uk-UA" sz="1400" dirty="0"/>
              <a:t>а) 8 червня;   б) 9 червня;   в) 10 червня;   г) 22 червня.</a:t>
            </a:r>
            <a:endParaRPr lang="ru-RU" sz="1400" dirty="0"/>
          </a:p>
          <a:p>
            <a:pPr lvl="0" algn="l">
              <a:buFont typeface="+mj-lt"/>
              <a:buAutoNum type="arabicPeriod"/>
            </a:pPr>
            <a:r>
              <a:rPr lang="uk-UA" sz="1400" i="1" dirty="0"/>
              <a:t>Яка дата стоятиме у сучасному виданні книги?</a:t>
            </a:r>
            <a:br>
              <a:rPr lang="uk-UA" sz="1400" i="1" dirty="0"/>
            </a:br>
            <a:r>
              <a:rPr lang="uk-UA" sz="1400" dirty="0"/>
              <a:t>а) 8 червня;   б) 9 червня;   в) 10 червня;   г) 22 червня.</a:t>
            </a:r>
            <a:endParaRPr lang="ru-RU" sz="1400" dirty="0"/>
          </a:p>
          <a:p>
            <a:pPr lvl="0" algn="l">
              <a:buFont typeface="+mj-lt"/>
              <a:buAutoNum type="arabicPeriod"/>
            </a:pPr>
            <a:r>
              <a:rPr lang="uk-UA" sz="1400" i="1" dirty="0"/>
              <a:t>Яка дата була зазначена у французькому виданні книги, з якої було здійснено переклад?</a:t>
            </a:r>
            <a:br>
              <a:rPr lang="uk-UA" sz="1400" i="1" dirty="0"/>
            </a:br>
            <a:r>
              <a:rPr lang="uk-UA" sz="1400" dirty="0"/>
              <a:t>а) 8 червня;   б) 9 червня;   в) 10 червня;   г) 22 червня.</a:t>
            </a:r>
            <a:endParaRPr lang="ru-RU" sz="1400" dirty="0"/>
          </a:p>
          <a:p>
            <a:pPr lvl="0" algn="l">
              <a:buFont typeface="+mj-lt"/>
              <a:buAutoNum type="arabicPeriod"/>
            </a:pPr>
            <a:r>
              <a:rPr lang="uk-UA" sz="1400" i="1" dirty="0"/>
              <a:t>Кутовий діаметр Сонця становить…</a:t>
            </a:r>
            <a:br>
              <a:rPr lang="uk-UA" sz="1400" dirty="0"/>
            </a:br>
            <a:r>
              <a:rPr lang="uk-UA" sz="1400" dirty="0"/>
              <a:t>а) 0°,5;   б) 1°; в) 1°,5;    г) 2°. </a:t>
            </a:r>
            <a:endParaRPr lang="ru-RU" sz="1400" dirty="0"/>
          </a:p>
          <a:p>
            <a:pPr lvl="0" algn="l">
              <a:buFont typeface="+mj-lt"/>
              <a:buAutoNum type="arabicPeriod"/>
            </a:pPr>
            <a:r>
              <a:rPr lang="uk-UA" sz="1400" i="1" dirty="0"/>
              <a:t>Кутовий масштаб малюнку рівний …</a:t>
            </a:r>
            <a:br>
              <a:rPr lang="uk-UA" sz="1400" dirty="0"/>
            </a:br>
            <a:r>
              <a:rPr lang="uk-UA" sz="1400" dirty="0"/>
              <a:t>а) 0°,5</a:t>
            </a:r>
            <a:r>
              <a:rPr lang="ru-RU" sz="1400" dirty="0"/>
              <a:t>/</a:t>
            </a:r>
            <a:r>
              <a:rPr lang="uk-UA" sz="1400" dirty="0"/>
              <a:t>лінійну одиницю;   б) 1°</a:t>
            </a:r>
            <a:r>
              <a:rPr lang="ru-RU" sz="1400" dirty="0"/>
              <a:t>/</a:t>
            </a:r>
            <a:r>
              <a:rPr lang="uk-UA" sz="1400" dirty="0"/>
              <a:t>лінійну одиницю; в) 1°,5</a:t>
            </a:r>
            <a:r>
              <a:rPr lang="ru-RU" sz="1400" dirty="0"/>
              <a:t>/</a:t>
            </a:r>
            <a:r>
              <a:rPr lang="uk-UA" sz="1400" dirty="0"/>
              <a:t>лінійну одиницю;    г) 2°</a:t>
            </a:r>
            <a:r>
              <a:rPr lang="ru-RU" sz="1400" dirty="0"/>
              <a:t>/</a:t>
            </a:r>
            <a:r>
              <a:rPr lang="uk-UA" sz="1400" dirty="0"/>
              <a:t>лінійну одиницю. </a:t>
            </a:r>
            <a:endParaRPr lang="ru-RU" sz="1400" dirty="0"/>
          </a:p>
          <a:p>
            <a:pPr lvl="0">
              <a:buFont typeface="+mj-lt"/>
              <a:buAutoNum type="arabicPeriod"/>
            </a:pPr>
            <a:r>
              <a:rPr lang="uk-UA" sz="1400" i="1" dirty="0"/>
              <a:t>Опівнічну висоту Сонця для даної місцевості можна визначити із співвідношення:</a:t>
            </a:r>
            <a:br>
              <a:rPr lang="uk-UA" sz="1400" dirty="0"/>
            </a:br>
            <a:r>
              <a:rPr lang="uk-UA" sz="1400" dirty="0"/>
              <a:t>а) </a:t>
            </a:r>
            <a:r>
              <a:rPr lang="en-US" sz="1400" dirty="0"/>
              <a:t>h</a:t>
            </a:r>
            <a:r>
              <a:rPr lang="uk-UA" sz="1400" dirty="0"/>
              <a:t> = 90° - ϕ +  δ</a:t>
            </a:r>
            <a:r>
              <a:rPr lang="ru-RU" sz="1400" dirty="0"/>
              <a:t>;   </a:t>
            </a:r>
            <a:r>
              <a:rPr lang="uk-UA" sz="1400" dirty="0"/>
              <a:t>   б) </a:t>
            </a:r>
            <a:r>
              <a:rPr lang="en-US" sz="1400" dirty="0"/>
              <a:t>h</a:t>
            </a:r>
            <a:r>
              <a:rPr lang="uk-UA" sz="1400" dirty="0"/>
              <a:t> = 90° +  δ - ϕ</a:t>
            </a:r>
            <a:r>
              <a:rPr lang="ru-RU" sz="1400" dirty="0"/>
              <a:t>;  </a:t>
            </a:r>
            <a:r>
              <a:rPr lang="uk-UA" sz="1400" dirty="0"/>
              <a:t>    в)</a:t>
            </a:r>
            <a:r>
              <a:rPr lang="en-US" sz="1400" dirty="0"/>
              <a:t> h</a:t>
            </a:r>
            <a:r>
              <a:rPr lang="uk-UA" sz="1400" dirty="0"/>
              <a:t> = δ + ϕ -  90°</a:t>
            </a:r>
            <a:r>
              <a:rPr lang="ru-RU" sz="1400" dirty="0"/>
              <a:t>; </a:t>
            </a:r>
            <a:r>
              <a:rPr lang="uk-UA" sz="1400" dirty="0"/>
              <a:t>       г) </a:t>
            </a:r>
            <a:r>
              <a:rPr lang="en-US" sz="1400" dirty="0"/>
              <a:t>h</a:t>
            </a:r>
            <a:r>
              <a:rPr lang="uk-UA" sz="1400" dirty="0"/>
              <a:t> = 90° +  δ + ϕ</a:t>
            </a:r>
            <a:r>
              <a:rPr lang="ru-RU" sz="1400" dirty="0"/>
              <a:t>;  </a:t>
            </a:r>
          </a:p>
          <a:p>
            <a:pPr lvl="0" algn="l">
              <a:buFont typeface="+mj-lt"/>
              <a:buAutoNum type="arabicPeriod"/>
            </a:pPr>
            <a:r>
              <a:rPr lang="uk-UA" sz="1400" i="1" dirty="0"/>
              <a:t>Величини, які входять у дані формули, означають:</a:t>
            </a:r>
            <a:br>
              <a:rPr lang="uk-UA" sz="1400" dirty="0"/>
            </a:br>
            <a:r>
              <a:rPr lang="uk-UA" sz="1400" dirty="0"/>
              <a:t>а) </a:t>
            </a:r>
            <a:r>
              <a:rPr lang="en-US" sz="1400" dirty="0"/>
              <a:t>h </a:t>
            </a:r>
            <a:r>
              <a:rPr lang="uk-UA" sz="1400" dirty="0"/>
              <a:t>– висота, ϕ – пряме сходження, δ – широта;</a:t>
            </a:r>
            <a:br>
              <a:rPr lang="uk-UA" sz="1400" dirty="0"/>
            </a:br>
            <a:r>
              <a:rPr lang="uk-UA" sz="1400" dirty="0"/>
              <a:t>б) </a:t>
            </a:r>
            <a:r>
              <a:rPr lang="en-US" sz="1400" dirty="0"/>
              <a:t>h</a:t>
            </a:r>
            <a:r>
              <a:rPr lang="uk-UA" sz="1400" dirty="0"/>
              <a:t> – висота, ϕ – схилення, δ – зенітна відстань;</a:t>
            </a:r>
            <a:br>
              <a:rPr lang="uk-UA" sz="1400" dirty="0"/>
            </a:br>
            <a:r>
              <a:rPr lang="uk-UA" sz="1400" dirty="0"/>
              <a:t>в) </a:t>
            </a:r>
            <a:r>
              <a:rPr lang="en-US" sz="1400" dirty="0"/>
              <a:t>h</a:t>
            </a:r>
            <a:r>
              <a:rPr lang="uk-UA" sz="1400" dirty="0"/>
              <a:t> – широта, ϕ – пряме сходження, δ – висота;</a:t>
            </a:r>
            <a:br>
              <a:rPr lang="uk-UA" sz="1400" dirty="0"/>
            </a:br>
            <a:r>
              <a:rPr lang="uk-UA" sz="1400" dirty="0"/>
              <a:t>г) </a:t>
            </a:r>
            <a:r>
              <a:rPr lang="en-US" sz="1400" dirty="0"/>
              <a:t>h</a:t>
            </a:r>
            <a:r>
              <a:rPr lang="uk-UA" sz="1400" dirty="0"/>
              <a:t> – висота, ϕ – широта, δ – схилення.</a:t>
            </a:r>
            <a:endParaRPr lang="ru-RU" sz="1400" dirty="0"/>
          </a:p>
          <a:p>
            <a:pPr algn="l"/>
            <a:endParaRPr lang="ru-RU" sz="1400" dirty="0"/>
          </a:p>
        </p:txBody>
      </p:sp>
      <p:pic>
        <p:nvPicPr>
          <p:cNvPr id="23" name="Рисунок 22" descr="ценз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1785926"/>
            <a:ext cx="5531066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9"/>
            </a:pPr>
            <a:r>
              <a:rPr lang="uk-UA" sz="1600" i="1" dirty="0"/>
              <a:t>Схилення Сонця у зазначену дату становить …</a:t>
            </a:r>
            <a:br>
              <a:rPr lang="uk-UA" sz="1600" i="1" dirty="0"/>
            </a:br>
            <a:r>
              <a:rPr lang="uk-UA" sz="1600" dirty="0"/>
              <a:t>а) -23°26´;   б) 0°; в) +23°26´;    г) 90°. </a:t>
            </a:r>
            <a:endParaRPr lang="ru-RU" sz="1600" dirty="0"/>
          </a:p>
          <a:p>
            <a:pPr marL="342900" lvl="0" indent="-342900">
              <a:buFont typeface="+mj-lt"/>
              <a:buAutoNum type="arabicPeriod" startAt="9"/>
            </a:pPr>
            <a:r>
              <a:rPr lang="uk-UA" sz="1600" i="1" dirty="0"/>
              <a:t>Широта </a:t>
            </a:r>
            <a:r>
              <a:rPr lang="uk-UA" sz="1600" i="1" dirty="0" err="1"/>
              <a:t>Авасакси</a:t>
            </a:r>
            <a:r>
              <a:rPr lang="uk-UA" sz="1600" i="1" dirty="0"/>
              <a:t> становить  </a:t>
            </a:r>
            <a:r>
              <a:rPr lang="uk-UA" sz="1600" dirty="0"/>
              <a:t>ϕ</a:t>
            </a:r>
            <a:r>
              <a:rPr lang="uk-UA" sz="1600" i="1" dirty="0"/>
              <a:t> =66°</a:t>
            </a:r>
            <a:r>
              <a:rPr lang="ru-RU" sz="1600" i="1" dirty="0"/>
              <a:t>2</a:t>
            </a:r>
            <a:r>
              <a:rPr lang="uk-UA" sz="1600" i="1" dirty="0"/>
              <a:t>4ʹ.  Розрахункова опівнічна висота Сонця в нашому випадку дорівнюватиме …</a:t>
            </a:r>
            <a:br>
              <a:rPr lang="uk-UA" sz="1600" i="1" dirty="0"/>
            </a:br>
            <a:r>
              <a:rPr lang="uk-UA" sz="1600" dirty="0"/>
              <a:t> а) -0°26´;   б) -0°10´; в) +0°26´;    г) +0°35´. </a:t>
            </a:r>
            <a:endParaRPr lang="ru-RU" sz="1600" dirty="0"/>
          </a:p>
          <a:p>
            <a:pPr marL="342900" lvl="0" indent="-342900">
              <a:buFont typeface="+mj-lt"/>
              <a:buAutoNum type="arabicPeriod" startAt="9"/>
            </a:pPr>
            <a:r>
              <a:rPr lang="uk-UA" sz="1600" i="1" dirty="0"/>
              <a:t>В одному з астрономічних довідників  говориться, що полярні дні можуть наступати на широті Північного полярного кола  (</a:t>
            </a:r>
            <a:r>
              <a:rPr lang="uk-UA" sz="1600" dirty="0"/>
              <a:t>ϕ </a:t>
            </a:r>
            <a:r>
              <a:rPr lang="uk-UA" sz="1600" i="1" dirty="0"/>
              <a:t>=66°34ʹ) і більш високих широтах. Що є причиною того, що в  </a:t>
            </a:r>
            <a:r>
              <a:rPr lang="uk-UA" sz="1600" i="1" dirty="0" err="1"/>
              <a:t>Авасаксі</a:t>
            </a:r>
            <a:r>
              <a:rPr lang="uk-UA" sz="1600" i="1" dirty="0"/>
              <a:t>  теж можливо спостерігати опівнічне Сонце?</a:t>
            </a:r>
            <a:br>
              <a:rPr lang="uk-UA" sz="1600" dirty="0"/>
            </a:br>
            <a:r>
              <a:rPr lang="uk-UA" sz="1600" dirty="0"/>
              <a:t>а) явище лібрації;  б) явище рефракції;  в) явище нутації;  г) явище прецесії.</a:t>
            </a:r>
            <a:endParaRPr lang="ru-RU" sz="1600" dirty="0"/>
          </a:p>
          <a:p>
            <a:pPr marL="342900" lvl="0" indent="-342900">
              <a:buFont typeface="+mj-lt"/>
              <a:buAutoNum type="arabicPeriod" startAt="9"/>
            </a:pPr>
            <a:r>
              <a:rPr lang="uk-UA" sz="1600" i="1" dirty="0"/>
              <a:t>Полуденна висота Сонця в </a:t>
            </a:r>
            <a:r>
              <a:rPr lang="uk-UA" sz="1600" i="1" dirty="0" err="1"/>
              <a:t>Авасаксі</a:t>
            </a:r>
            <a:r>
              <a:rPr lang="uk-UA" sz="1600" i="1" dirty="0"/>
              <a:t> для зазначеної дати дорівнюватиме …</a:t>
            </a:r>
            <a:br>
              <a:rPr lang="uk-UA" sz="1600" i="1" dirty="0"/>
            </a:br>
            <a:r>
              <a:rPr lang="uk-UA" sz="1600" dirty="0"/>
              <a:t>а) 47°02´;   б) 66°</a:t>
            </a:r>
            <a:r>
              <a:rPr lang="ru-RU" sz="1600" dirty="0"/>
              <a:t>2</a:t>
            </a:r>
            <a:r>
              <a:rPr lang="uk-UA" sz="1600" dirty="0"/>
              <a:t>4ʹ; в) 50°26´;    г) 20°35´.</a:t>
            </a:r>
            <a:endParaRPr lang="ru-RU" sz="1600" dirty="0"/>
          </a:p>
          <a:p>
            <a:pPr marL="342900" lvl="0" indent="-342900">
              <a:buFont typeface="+mj-lt"/>
              <a:buAutoNum type="arabicPeriod" startAt="9"/>
            </a:pPr>
            <a:r>
              <a:rPr lang="uk-UA" sz="1600" i="1" dirty="0"/>
              <a:t>Кутова висота </a:t>
            </a:r>
            <a:r>
              <a:rPr lang="en-US" sz="1600" i="1" dirty="0"/>
              <a:t>s </a:t>
            </a:r>
            <a:r>
              <a:rPr lang="uk-UA" sz="1600" i="1" dirty="0"/>
              <a:t>людини, яка стоїть у групі спостерігачів крайньою зліва, становить близько …</a:t>
            </a:r>
            <a:br>
              <a:rPr lang="uk-UA" sz="1600" dirty="0"/>
            </a:br>
            <a:r>
              <a:rPr lang="uk-UA" sz="1600" dirty="0"/>
              <a:t>а) 0°,75;   б) 1°; в) 1°,25;    г) 1,5°. </a:t>
            </a:r>
            <a:endParaRPr lang="ru-RU" sz="1600" dirty="0"/>
          </a:p>
          <a:p>
            <a:pPr marL="342900" lvl="0" indent="-342900">
              <a:buFont typeface="+mj-lt"/>
              <a:buAutoNum type="arabicPeriod" startAt="9"/>
            </a:pPr>
            <a:r>
              <a:rPr lang="uk-UA" sz="1600" i="1" dirty="0"/>
              <a:t>Якщо відомі відстань </a:t>
            </a:r>
            <a:r>
              <a:rPr lang="en-US" sz="1600" i="1" dirty="0"/>
              <a:t>L </a:t>
            </a:r>
            <a:r>
              <a:rPr lang="uk-UA" sz="1600" i="1" dirty="0"/>
              <a:t>до людини і її кутову висоту </a:t>
            </a:r>
            <a:r>
              <a:rPr lang="en-US" sz="1600" i="1" dirty="0"/>
              <a:t>s</a:t>
            </a:r>
            <a:r>
              <a:rPr lang="uk-UA" sz="1600" i="1" dirty="0"/>
              <a:t>, то реальний зріст </a:t>
            </a:r>
            <a:r>
              <a:rPr lang="en-US" sz="1600" i="1" dirty="0"/>
              <a:t>S </a:t>
            </a:r>
            <a:r>
              <a:rPr lang="uk-UA" sz="1600" i="1" dirty="0"/>
              <a:t>можна обчислити за формулою …</a:t>
            </a:r>
            <a:br>
              <a:rPr lang="ru-RU" sz="1600" i="1" dirty="0"/>
            </a:br>
            <a:r>
              <a:rPr lang="uk-UA" sz="1600" dirty="0"/>
              <a:t>а) </a:t>
            </a:r>
            <a:r>
              <a:rPr lang="ru-RU" sz="1600" dirty="0"/>
              <a:t>     			</a:t>
            </a:r>
            <a:r>
              <a:rPr lang="uk-UA" sz="1600" dirty="0"/>
              <a:t>б) </a:t>
            </a:r>
            <a:r>
              <a:rPr lang="ru-RU" sz="1600" dirty="0"/>
              <a:t>     </a:t>
            </a:r>
            <a:br>
              <a:rPr lang="ru-RU" sz="1600" dirty="0"/>
            </a:br>
            <a:br>
              <a:rPr lang="ru-RU" sz="1600" dirty="0"/>
            </a:br>
            <a:r>
              <a:rPr lang="uk-UA" sz="1600" dirty="0"/>
              <a:t>в) </a:t>
            </a:r>
            <a:r>
              <a:rPr lang="ru-RU" sz="1600" dirty="0"/>
              <a:t>     			</a:t>
            </a:r>
            <a:r>
              <a:rPr lang="uk-UA" sz="1600" dirty="0"/>
              <a:t>г) </a:t>
            </a:r>
            <a:br>
              <a:rPr lang="uk-UA" sz="1600" dirty="0"/>
            </a:br>
            <a:br>
              <a:rPr lang="uk-UA" sz="1600" dirty="0"/>
            </a:br>
            <a:endParaRPr lang="ru-RU" sz="1600" dirty="0"/>
          </a:p>
          <a:p>
            <a:pPr marL="342900" lvl="0" indent="-342900">
              <a:buFont typeface="+mj-lt"/>
              <a:buAutoNum type="arabicPeriod" startAt="9"/>
            </a:pPr>
            <a:r>
              <a:rPr lang="uk-UA" sz="1600" i="1" dirty="0"/>
              <a:t>Взявши середню висоту людини за 1,7 м, оцініть відстань, на якій знаходився від спостерігачів художник.</a:t>
            </a:r>
            <a:br>
              <a:rPr lang="ru-RU" sz="1600" dirty="0"/>
            </a:br>
            <a:r>
              <a:rPr lang="ru-RU" sz="1600" dirty="0"/>
              <a:t>а</a:t>
            </a:r>
            <a:r>
              <a:rPr lang="uk-UA" sz="1600" dirty="0"/>
              <a:t>) 50 м;     б) 70 м;     в) 100 м;     г) 150 м. </a:t>
            </a:r>
            <a:endParaRPr lang="ru-RU" sz="16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143380"/>
            <a:ext cx="1815365" cy="500066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071942"/>
            <a:ext cx="1643074" cy="487352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572008"/>
            <a:ext cx="2051291" cy="642942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572008"/>
            <a:ext cx="1279239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На </a:t>
            </a:r>
            <a:r>
              <a:rPr lang="ru-RU" sz="2000" dirty="0" err="1"/>
              <a:t>світлині</a:t>
            </a:r>
            <a:r>
              <a:rPr lang="ru-RU" sz="2000" dirty="0"/>
              <a:t> – </a:t>
            </a:r>
            <a:r>
              <a:rPr lang="ru-RU" sz="2000" dirty="0" err="1"/>
              <a:t>ефектне</a:t>
            </a:r>
            <a:r>
              <a:rPr lang="ru-RU" sz="2000" dirty="0"/>
              <a:t> </a:t>
            </a:r>
            <a:r>
              <a:rPr lang="ru-RU" sz="2000" dirty="0" err="1"/>
              <a:t>затемнення</a:t>
            </a:r>
            <a:r>
              <a:rPr lang="ru-RU" sz="2000" dirty="0"/>
              <a:t> </a:t>
            </a:r>
            <a:r>
              <a:rPr lang="ru-RU" sz="2000" dirty="0" err="1"/>
              <a:t>Сонця</a:t>
            </a:r>
            <a:r>
              <a:rPr lang="ru-RU" sz="2000" dirty="0"/>
              <a:t>, яке </a:t>
            </a:r>
            <a:r>
              <a:rPr lang="ru-RU" sz="2000" dirty="0" err="1"/>
              <a:t>відбулося</a:t>
            </a:r>
            <a:r>
              <a:rPr lang="ru-RU" sz="2000" dirty="0"/>
              <a:t> у 2010 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найтривалішим</a:t>
            </a:r>
            <a:r>
              <a:rPr lang="ru-RU" sz="2000" dirty="0"/>
              <a:t> на все </a:t>
            </a:r>
            <a:r>
              <a:rPr lang="ru-RU" sz="2000" dirty="0" err="1"/>
              <a:t>наступне</a:t>
            </a:r>
            <a:r>
              <a:rPr lang="ru-RU" sz="2000" dirty="0"/>
              <a:t> </a:t>
            </a:r>
            <a:r>
              <a:rPr lang="ru-RU" sz="2000" dirty="0" err="1"/>
              <a:t>тисячоліття</a:t>
            </a:r>
            <a:r>
              <a:rPr lang="ru-RU" sz="2000" dirty="0"/>
              <a:t>. </a:t>
            </a:r>
            <a:r>
              <a:rPr lang="ru-RU" sz="2000" dirty="0" err="1"/>
              <a:t>Уважно</a:t>
            </a:r>
            <a:r>
              <a:rPr lang="ru-RU" sz="2000" dirty="0"/>
              <a:t> </a:t>
            </a:r>
            <a:r>
              <a:rPr lang="ru-RU" sz="2000" dirty="0" err="1"/>
              <a:t>розгляньте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 та дайте </a:t>
            </a:r>
            <a:r>
              <a:rPr lang="ru-RU" sz="2000" dirty="0" err="1"/>
              <a:t>відповіді</a:t>
            </a:r>
            <a:r>
              <a:rPr lang="ru-RU" sz="2000" dirty="0"/>
              <a:t> на </a:t>
            </a:r>
            <a:r>
              <a:rPr lang="ru-RU" sz="2000" dirty="0" err="1"/>
              <a:t>запитання</a:t>
            </a: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071546"/>
            <a:ext cx="6595201" cy="5357850"/>
          </a:xfrm>
        </p:spPr>
      </p:pic>
    </p:spTree>
    <p:extLst>
      <p:ext uri="{BB962C8B-B14F-4D97-AF65-F5344CB8AC3E}">
        <p14:creationId xmlns:p14="http://schemas.microsoft.com/office/powerpoint/2010/main" val="336530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B1FBA-1A1B-0442-D0E2-2F59029A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78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AD8F35-09E2-9681-900F-6F2CE0A21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22" y="1168976"/>
            <a:ext cx="7886700" cy="4655129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 з класичним визначенням: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"Тест - це інструмент, за допомогою якого за результатами виконання стандартизованих завдань можна судити про психофізіологічні та особистісні характеристики, а також про знання, уміння і навички випробуваного".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запропоновані</a:t>
            </a:r>
            <a:r>
              <a:rPr lang="ru-RU" dirty="0"/>
              <a:t> в тестовому </a:t>
            </a:r>
            <a:r>
              <a:rPr lang="ru-RU" dirty="0" err="1"/>
              <a:t>блоці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стимулювати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і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інтелектуальних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0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25000" lnSpcReduction="20000"/>
          </a:bodyPr>
          <a:lstStyle/>
          <a:p>
            <a:r>
              <a:rPr lang="uk-UA" sz="6400" dirty="0"/>
              <a:t>Якою була максимальна тривалість цього затемнення?</a:t>
            </a:r>
            <a:br>
              <a:rPr lang="uk-UA" sz="6400" dirty="0"/>
            </a:br>
            <a:r>
              <a:rPr lang="uk-UA" sz="6400" dirty="0"/>
              <a:t>А) 3 </a:t>
            </a:r>
            <a:r>
              <a:rPr lang="uk-UA" sz="6400" dirty="0" err="1"/>
              <a:t>хв</a:t>
            </a:r>
            <a:r>
              <a:rPr lang="uk-UA" sz="6400" dirty="0"/>
              <a:t> 40 с;   Б) 5 </a:t>
            </a:r>
            <a:r>
              <a:rPr lang="uk-UA" sz="6400" dirty="0" err="1"/>
              <a:t>хв</a:t>
            </a:r>
            <a:r>
              <a:rPr lang="uk-UA" sz="6400" dirty="0"/>
              <a:t> 10 с;   В) 7хв 03 с;   Г) 11 </a:t>
            </a:r>
            <a:r>
              <a:rPr lang="uk-UA" sz="6400" dirty="0" err="1"/>
              <a:t>хв</a:t>
            </a:r>
            <a:r>
              <a:rPr lang="uk-UA" sz="6400" dirty="0"/>
              <a:t> 08 с.</a:t>
            </a:r>
            <a:br>
              <a:rPr lang="en-US" sz="6400" dirty="0"/>
            </a:br>
            <a:endParaRPr lang="uk-UA" sz="6400" dirty="0"/>
          </a:p>
          <a:p>
            <a:r>
              <a:rPr lang="uk-UA" sz="6400" dirty="0"/>
              <a:t>До якого типу відноситься це затемнення?</a:t>
            </a:r>
            <a:br>
              <a:rPr lang="uk-UA" sz="6400" dirty="0"/>
            </a:br>
            <a:r>
              <a:rPr lang="uk-UA" sz="6400" dirty="0"/>
              <a:t>А) часткове ;   Б) кільцеподібне;   В) повне ;   Г) </a:t>
            </a:r>
            <a:r>
              <a:rPr lang="uk-UA" sz="6400" dirty="0" err="1"/>
              <a:t>тороїдне</a:t>
            </a:r>
            <a:r>
              <a:rPr lang="uk-UA" sz="6400" dirty="0"/>
              <a:t>.</a:t>
            </a:r>
            <a:br>
              <a:rPr lang="en-US" sz="6400" dirty="0"/>
            </a:br>
            <a:endParaRPr lang="uk-UA" sz="6400" dirty="0"/>
          </a:p>
          <a:p>
            <a:r>
              <a:rPr lang="uk-UA" sz="6400" dirty="0"/>
              <a:t>У якій фазі перебував Місяць?</a:t>
            </a:r>
            <a:br>
              <a:rPr lang="uk-UA" sz="6400" dirty="0"/>
            </a:br>
            <a:r>
              <a:rPr lang="uk-UA" sz="6400" dirty="0"/>
              <a:t>А) Новий Місяць;   Б) Перша чверть;   В) Повня;   Г)  Остання чверть.</a:t>
            </a:r>
            <a:br>
              <a:rPr lang="en-US" sz="6400" dirty="0"/>
            </a:br>
            <a:endParaRPr lang="uk-UA" sz="6400" dirty="0"/>
          </a:p>
          <a:p>
            <a:r>
              <a:rPr lang="uk-UA" sz="6400" dirty="0"/>
              <a:t>В якій точці своєї орбіти перебував Місяць?</a:t>
            </a:r>
            <a:br>
              <a:rPr lang="uk-UA" sz="6400" dirty="0"/>
            </a:br>
            <a:r>
              <a:rPr lang="uk-UA" sz="6400" dirty="0"/>
              <a:t>А) апогеї;   Б) афелії;   В) перигеї;   Г) перигелії.</a:t>
            </a:r>
            <a:br>
              <a:rPr lang="en-US" sz="6400" dirty="0"/>
            </a:br>
            <a:endParaRPr lang="uk-UA" sz="6400" dirty="0"/>
          </a:p>
          <a:p>
            <a:r>
              <a:rPr lang="uk-UA" sz="6400" dirty="0"/>
              <a:t>В якій точці своєї орбіти перебувала Земля?</a:t>
            </a:r>
            <a:br>
              <a:rPr lang="uk-UA" sz="6400" dirty="0"/>
            </a:br>
            <a:r>
              <a:rPr lang="uk-UA" sz="6400" dirty="0"/>
              <a:t>А) апогеї;   Б) афелії;   В) перигеї;   Г) перигелії.</a:t>
            </a:r>
            <a:br>
              <a:rPr lang="uk-UA" sz="6400" dirty="0"/>
            </a:br>
            <a:endParaRPr lang="uk-UA" sz="6400" dirty="0"/>
          </a:p>
          <a:p>
            <a:r>
              <a:rPr lang="uk-UA" sz="6400" dirty="0"/>
              <a:t>Поблизу якої дати відбулося це затемнення? </a:t>
            </a:r>
            <a:br>
              <a:rPr lang="uk-UA" sz="6400" dirty="0"/>
            </a:br>
            <a:r>
              <a:rPr lang="uk-UA" sz="6400" dirty="0"/>
              <a:t>А) 15 січня;   Б) 15 квітня;   В) 15 липня;   Г) 15 жовтня.</a:t>
            </a:r>
          </a:p>
          <a:p>
            <a:br>
              <a:rPr lang="uk-UA" sz="6400" dirty="0"/>
            </a:br>
            <a:r>
              <a:rPr lang="uk-UA" sz="6400" dirty="0"/>
              <a:t>Якою приблизно була відстань  в цей час від Землі до Місяця?</a:t>
            </a:r>
            <a:br>
              <a:rPr lang="uk-UA" sz="6400" dirty="0"/>
            </a:br>
            <a:r>
              <a:rPr lang="uk-UA" sz="6400" dirty="0"/>
              <a:t>А) 352 000 км;   Б) 372 000 км;   В) 392 000 км;   Г) 412 000 км.</a:t>
            </a:r>
          </a:p>
          <a:p>
            <a:br>
              <a:rPr lang="uk-UA" sz="6400" dirty="0"/>
            </a:br>
            <a:r>
              <a:rPr lang="uk-UA" sz="6400" dirty="0"/>
              <a:t>Якою приблизно була відстань від Землі до Сонця?</a:t>
            </a:r>
            <a:br>
              <a:rPr lang="uk-UA" sz="6400" dirty="0"/>
            </a:br>
            <a:r>
              <a:rPr lang="uk-UA" sz="6400" dirty="0"/>
              <a:t>А) 147 000 000 км;   Б) 150 000 000 км;   В) 152 000 000 км;   Г) 155 000 000 км.</a:t>
            </a:r>
            <a:br>
              <a:rPr lang="en-US" sz="6400" dirty="0"/>
            </a:br>
            <a:endParaRPr lang="uk-UA" sz="6400" dirty="0"/>
          </a:p>
          <a:p>
            <a:r>
              <a:rPr lang="uk-UA" sz="6400" dirty="0"/>
              <a:t>Якою була видима зоряна величина Сонця в той момент, коли диск Місяця переміщався</a:t>
            </a:r>
            <a:br>
              <a:rPr lang="uk-UA" sz="6400" dirty="0"/>
            </a:br>
            <a:r>
              <a:rPr lang="uk-UA" sz="6400" dirty="0"/>
              <a:t> по на тлі сонячного диску?</a:t>
            </a:r>
            <a:br>
              <a:rPr lang="uk-UA" sz="6400" dirty="0"/>
            </a:br>
            <a:r>
              <a:rPr lang="uk-UA" sz="6400" dirty="0"/>
              <a:t>А) -27</a:t>
            </a:r>
            <a:r>
              <a:rPr lang="en-US" sz="6400" baseline="30000" dirty="0"/>
              <a:t>m</a:t>
            </a:r>
            <a:r>
              <a:rPr lang="uk-UA" sz="6400" dirty="0"/>
              <a:t>;   Б)</a:t>
            </a:r>
            <a:r>
              <a:rPr lang="ru-RU" sz="6400" dirty="0"/>
              <a:t> -25</a:t>
            </a:r>
            <a:r>
              <a:rPr lang="en-US" sz="6400" baseline="30000" dirty="0"/>
              <a:t>m</a:t>
            </a:r>
            <a:r>
              <a:rPr lang="uk-UA" sz="6400" dirty="0"/>
              <a:t>;   В) </a:t>
            </a:r>
            <a:r>
              <a:rPr lang="ru-RU" sz="6400" dirty="0"/>
              <a:t>-23</a:t>
            </a:r>
            <a:r>
              <a:rPr lang="en-US" sz="6400" baseline="30000" dirty="0"/>
              <a:t>m</a:t>
            </a:r>
            <a:r>
              <a:rPr lang="uk-UA" sz="6400" dirty="0"/>
              <a:t>;   Г) </a:t>
            </a:r>
            <a:r>
              <a:rPr lang="ru-RU" sz="6400" dirty="0"/>
              <a:t>-21</a:t>
            </a:r>
            <a:r>
              <a:rPr lang="en-US" sz="6400" baseline="30000" dirty="0"/>
              <a:t>m</a:t>
            </a:r>
            <a:r>
              <a:rPr lang="uk-UA" sz="64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142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8372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Нічна варта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35696" y="6525344"/>
            <a:ext cx="5516016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 b="644"/>
          <a:stretch>
            <a:fillRect/>
          </a:stretch>
        </p:blipFill>
        <p:spPr bwMode="auto">
          <a:xfrm>
            <a:off x="642910" y="714356"/>
            <a:ext cx="7929618" cy="594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51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9" y="428604"/>
            <a:ext cx="7767259" cy="642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“</a:t>
            </a:r>
            <a:r>
              <a:rPr lang="uk-UA" sz="3100" dirty="0" err="1"/>
              <a:t>Подвійне”</a:t>
            </a:r>
            <a:r>
              <a:rPr lang="uk-UA" sz="3100" dirty="0"/>
              <a:t>  затемнення 20 серпня 2017 року</a:t>
            </a:r>
            <a:endParaRPr lang="ru-RU" sz="3100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928670"/>
            <a:ext cx="7072362" cy="56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0213" y="115888"/>
            <a:ext cx="8713787" cy="6626225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  <a:p>
            <a:r>
              <a:rPr lang="uk-UA" dirty="0"/>
              <a:t>Які утворення можна спостерігати в дану мить на поверхні Сонця?</a:t>
            </a:r>
            <a:br>
              <a:rPr lang="uk-UA" dirty="0"/>
            </a:br>
            <a:endParaRPr lang="uk-UA" dirty="0"/>
          </a:p>
          <a:p>
            <a:r>
              <a:rPr lang="uk-UA" dirty="0"/>
              <a:t>Чому краї Сонця більш тьмяні, ніж центр диску? Чому центр сонячного диску на зображенні </a:t>
            </a:r>
            <a:br>
              <a:rPr lang="uk-UA" dirty="0"/>
            </a:br>
            <a:r>
              <a:rPr lang="uk-UA" dirty="0"/>
              <a:t>більш яскравий, ніж його краї?</a:t>
            </a:r>
          </a:p>
          <a:p>
            <a:br>
              <a:rPr lang="uk-UA" dirty="0"/>
            </a:br>
            <a:r>
              <a:rPr lang="uk-UA" dirty="0"/>
              <a:t>Чому плями на Сонці темні?</a:t>
            </a:r>
          </a:p>
          <a:p>
            <a:br>
              <a:rPr lang="uk-UA" dirty="0"/>
            </a:br>
            <a:r>
              <a:rPr lang="uk-UA" dirty="0"/>
              <a:t>Оскільки Сонце  являє собою газоплазмову кулю, то воно не може мати чіткої межі, на </a:t>
            </a:r>
            <a:br>
              <a:rPr lang="uk-UA" dirty="0"/>
            </a:br>
            <a:r>
              <a:rPr lang="uk-UA" dirty="0"/>
              <a:t>відміну від рідких і твердих тіл. Чому ж при спостереженнях диск Сонця має чіткі краї?</a:t>
            </a:r>
          </a:p>
          <a:p>
            <a:br>
              <a:rPr lang="uk-UA" dirty="0"/>
            </a:br>
            <a:r>
              <a:rPr lang="uk-UA" dirty="0"/>
              <a:t>Астрономи, які здійснюють сонячний патруль на Землі, бачать спалах на Сонці одночасно з космонавтами, що теж спостерігають за сонячною поверхнею. В чому полягає смисл служби сонячних спалахів, яку створено спеціально для попередження космонавтів про небезпеку?</a:t>
            </a:r>
            <a:br>
              <a:rPr lang="uk-UA" dirty="0"/>
            </a:br>
            <a:endParaRPr lang="uk-UA" dirty="0"/>
          </a:p>
          <a:p>
            <a:r>
              <a:rPr lang="uk-UA" dirty="0"/>
              <a:t>У якій фазі перебуває Місяць?</a:t>
            </a:r>
          </a:p>
          <a:p>
            <a:endParaRPr lang="uk-UA" dirty="0"/>
          </a:p>
          <a:p>
            <a:r>
              <a:rPr lang="uk-UA" dirty="0"/>
              <a:t>Яка фаза затемнення на момент спостереження?</a:t>
            </a:r>
            <a:br>
              <a:rPr lang="uk-UA" dirty="0"/>
            </a:br>
            <a:endParaRPr lang="uk-UA" dirty="0"/>
          </a:p>
          <a:p>
            <a:r>
              <a:rPr lang="uk-UA" dirty="0"/>
              <a:t>На якій висоті знаходиться МКС?</a:t>
            </a:r>
            <a:br>
              <a:rPr lang="uk-UA" dirty="0"/>
            </a:br>
            <a:endParaRPr lang="uk-UA" dirty="0"/>
          </a:p>
          <a:p>
            <a:r>
              <a:rPr lang="uk-UA" dirty="0"/>
              <a:t>Яка орбітальна швидкість  МКС?</a:t>
            </a:r>
            <a:br>
              <a:rPr lang="uk-UA" dirty="0"/>
            </a:br>
            <a:endParaRPr lang="uk-UA" dirty="0"/>
          </a:p>
          <a:p>
            <a:r>
              <a:rPr lang="uk-UA" dirty="0"/>
              <a:t>Період обертання МКС?</a:t>
            </a:r>
            <a:br>
              <a:rPr lang="uk-UA" dirty="0"/>
            </a:br>
            <a:endParaRPr lang="uk-UA" dirty="0"/>
          </a:p>
          <a:p>
            <a:r>
              <a:rPr lang="uk-UA" dirty="0"/>
              <a:t>Час транзиту МКС по сонячному диску.</a:t>
            </a:r>
          </a:p>
          <a:p>
            <a:endParaRPr lang="uk-UA" dirty="0"/>
          </a:p>
          <a:p>
            <a:r>
              <a:rPr lang="uk-UA" dirty="0"/>
              <a:t>Проміжок часу між двома знімками МКС</a:t>
            </a:r>
            <a:br>
              <a:rPr lang="uk-UA" dirty="0"/>
            </a:br>
            <a:endParaRPr lang="uk-UA" dirty="0"/>
          </a:p>
          <a:p>
            <a:r>
              <a:rPr lang="uk-UA" dirty="0"/>
              <a:t>Коли за саросом повториться це затемнення?</a:t>
            </a:r>
            <a:br>
              <a:rPr lang="uk-UA" dirty="0"/>
            </a:b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338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578850" cy="67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500" dirty="0"/>
              <a:t>У серіалі «</a:t>
            </a:r>
            <a:r>
              <a:rPr lang="uk-UA" sz="1500" dirty="0" err="1"/>
              <a:t>Анна-детективъ</a:t>
            </a:r>
            <a:r>
              <a:rPr lang="uk-UA" sz="1500" dirty="0"/>
              <a:t>»  є такий епізод. Слідчий </a:t>
            </a:r>
            <a:r>
              <a:rPr lang="uk-UA" sz="1500" dirty="0" err="1"/>
              <a:t>Штольман</a:t>
            </a:r>
            <a:r>
              <a:rPr lang="uk-UA" sz="1500" dirty="0"/>
              <a:t> в нічний час прямує на місце злочину. Його погляд зупиняється на нічному небі. Зупиняється і вражений від побаченого слідчий.  Лунає тривожна музика. </a:t>
            </a:r>
            <a:br>
              <a:rPr lang="uk-UA" sz="1500" dirty="0"/>
            </a:br>
            <a:r>
              <a:rPr lang="uk-UA" sz="1500" dirty="0"/>
              <a:t> 1. Які сузір’я він побачив? </a:t>
            </a:r>
            <a:br>
              <a:rPr lang="uk-UA" sz="1500" dirty="0"/>
            </a:br>
            <a:r>
              <a:rPr lang="uk-UA" sz="1500" dirty="0"/>
              <a:t> 2. Які власні назви спостережуваних зір? </a:t>
            </a:r>
            <a:br>
              <a:rPr lang="uk-UA" sz="1500" dirty="0"/>
            </a:br>
            <a:r>
              <a:rPr lang="uk-UA" sz="1500" dirty="0"/>
              <a:t> 3. Що вразило </a:t>
            </a:r>
            <a:r>
              <a:rPr lang="uk-UA" sz="1500" dirty="0" err="1"/>
              <a:t>Штольмана</a:t>
            </a:r>
            <a:r>
              <a:rPr lang="uk-UA" sz="1500" dirty="0"/>
              <a:t> в тій астрономічній  картинці, яку йому запропонували автори серіалу?</a:t>
            </a:r>
            <a:br>
              <a:rPr lang="uk-UA" sz="1500" dirty="0"/>
            </a:br>
            <a:r>
              <a:rPr lang="uk-UA" sz="1500" dirty="0"/>
              <a:t> 4. На якій відстані від Землі повинен знаходитись Місяць, щоб його розмір на небесній сфері </a:t>
            </a:r>
            <a:br>
              <a:rPr lang="uk-UA" sz="1500" dirty="0"/>
            </a:br>
            <a:r>
              <a:rPr lang="uk-UA" sz="1500" dirty="0"/>
              <a:t>виглядав саме так, як на </a:t>
            </a:r>
            <a:r>
              <a:rPr lang="uk-UA" sz="1500" dirty="0" err="1"/>
              <a:t>кадрі</a:t>
            </a:r>
            <a:r>
              <a:rPr lang="uk-UA" sz="1500" dirty="0"/>
              <a:t> з фільму?</a:t>
            </a:r>
            <a:br>
              <a:rPr lang="en-US" sz="1500" dirty="0"/>
            </a:br>
            <a:br>
              <a:rPr lang="uk-UA" dirty="0"/>
            </a:b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35" y="1996894"/>
            <a:ext cx="672973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1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/>
              <a:t>На світлині зображено </a:t>
            </a:r>
            <a:r>
              <a:rPr lang="en-US" sz="1400" dirty="0"/>
              <a:t>c</a:t>
            </a:r>
            <a:r>
              <a:rPr lang="uk-UA" sz="1400" dirty="0" err="1"/>
              <a:t>олярографію</a:t>
            </a:r>
            <a:r>
              <a:rPr lang="uk-UA" sz="1400" dirty="0"/>
              <a:t> (Автор: </a:t>
            </a:r>
            <a:r>
              <a:rPr lang="uk-UA" sz="1400" dirty="0" err="1"/>
              <a:t>Шаба</a:t>
            </a:r>
            <a:r>
              <a:rPr lang="uk-UA" sz="1400" dirty="0"/>
              <a:t> Ковач). Її було  зроблено на аркуші фотопаперу, поміщеного пластикову коробочку для фотоплівки з маленьким отвором (таку безлінзову фотокамеру називають «камера-обскура», або «пін хол»). Спостереження проводилися поблизу Будапешту в Угорщині в період з 11 січня по 25 лютого 2013 року. На протязі цього часу старий біплан АН-2 стояв на полі, а Сонце сходило і заходило. В результаті такої тривалої експозиції і було одержано </a:t>
            </a:r>
            <a:r>
              <a:rPr lang="uk-UA" sz="1400" dirty="0" err="1"/>
              <a:t>соляграфію</a:t>
            </a:r>
            <a:r>
              <a:rPr lang="uk-UA" sz="1400" dirty="0"/>
              <a:t>.</a:t>
            </a:r>
          </a:p>
          <a:p>
            <a:pPr lvl="0"/>
            <a:r>
              <a:rPr lang="uk-UA" sz="1400" dirty="0"/>
              <a:t>Визначте кутовий масштаб світлини.</a:t>
            </a:r>
          </a:p>
          <a:p>
            <a:pPr lvl="0"/>
            <a:r>
              <a:rPr lang="uk-UA" sz="1400" dirty="0"/>
              <a:t>Зобразіть на малюнку шлях Сонця в дні зимового сонцестояння та весняного рівнодення.</a:t>
            </a:r>
          </a:p>
          <a:p>
            <a:pPr lvl="0"/>
            <a:r>
              <a:rPr lang="uk-UA" sz="1400" dirty="0"/>
              <a:t>Оцініть широту міста Будапешт.</a:t>
            </a:r>
          </a:p>
          <a:p>
            <a:r>
              <a:rPr lang="uk-UA" sz="1400" dirty="0"/>
              <a:t>Визначте наближене значення відстані, на якій знаходилася від літака камера-обскура.</a:t>
            </a:r>
            <a:endParaRPr lang="en-US" sz="1400" dirty="0"/>
          </a:p>
          <a:p>
            <a:endParaRPr lang="uk-UA" sz="1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568952" cy="42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9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73216"/>
            <a:ext cx="8640960" cy="1224136"/>
          </a:xfrm>
        </p:spPr>
        <p:txBody>
          <a:bodyPr>
            <a:normAutofit/>
          </a:bodyPr>
          <a:lstStyle/>
          <a:p>
            <a:r>
              <a:rPr lang="uk-UA" sz="1600" b="1" dirty="0"/>
              <a:t>На зображенні показано шлях Сонця по небу в день зимового сонцестояння 2005 року. Картинку складено з окремих кадрів, знятих в Італії на побережжі Тірренського моря в місті </a:t>
            </a:r>
            <a:r>
              <a:rPr lang="uk-UA" sz="1600" b="1" dirty="0" err="1"/>
              <a:t>Санта-Севера</a:t>
            </a:r>
            <a:r>
              <a:rPr lang="uk-UA" sz="1600" b="1" dirty="0"/>
              <a:t>. Зробіть оцінку географічної широти </a:t>
            </a:r>
            <a:r>
              <a:rPr lang="uk-UA" sz="1600" b="1" dirty="0" err="1"/>
              <a:t>Санта-Севери</a:t>
            </a:r>
            <a:r>
              <a:rPr lang="uk-UA" sz="1600" b="1" dirty="0"/>
              <a:t>.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r="2537"/>
          <a:stretch>
            <a:fillRect/>
          </a:stretch>
        </p:blipFill>
        <p:spPr bwMode="auto">
          <a:xfrm>
            <a:off x="107950" y="612775"/>
            <a:ext cx="8872583" cy="40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174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65618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8568952" cy="1440160"/>
          </a:xfrm>
        </p:spPr>
        <p:txBody>
          <a:bodyPr>
            <a:normAutofit/>
          </a:bodyPr>
          <a:lstStyle/>
          <a:p>
            <a:r>
              <a:rPr lang="uk-UA" sz="1800" b="1" dirty="0"/>
              <a:t>За фотографією «Серпневе місячне затемнення»(Автор: Роберт </a:t>
            </a:r>
            <a:r>
              <a:rPr lang="uk-UA" sz="1800" b="1" dirty="0" err="1"/>
              <a:t>Шварц</a:t>
            </a:r>
            <a:r>
              <a:rPr lang="uk-UA" sz="1800" b="1" dirty="0"/>
              <a:t>) визначте дату, коли відбулося це астрономічне явище. Яке зображення Місяця – крайнє справа чи крайнє зліва – є початковим у цьому ланцюжку фотоспостережень?</a:t>
            </a:r>
            <a:br>
              <a:rPr lang="uk-UA" b="1" dirty="0"/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8" y="1484784"/>
            <a:ext cx="87648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15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B816F-B44C-D1B5-6005-D35F7085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42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0845E5-3EFB-6E27-D223-087E296CA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995"/>
            <a:ext cx="7886700" cy="397497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тести, які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блок,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розділити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Текстові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тестах вся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Ілюстративні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вся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осмисленому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запропонованого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креслення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малюнка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Комбіновані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тести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себе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текстову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ілюстративну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взаємно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доповнюють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одного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дозволяють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виробити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тактику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Тест-прогноз 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тип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такого типу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володіючи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узагальнює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переносить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незнайому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95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8280920" cy="1302022"/>
          </a:xfrm>
        </p:spPr>
        <p:txBody>
          <a:bodyPr>
            <a:normAutofit/>
          </a:bodyPr>
          <a:lstStyle/>
          <a:p>
            <a:r>
              <a:rPr lang="uk-UA" sz="1600" b="1" dirty="0"/>
              <a:t>На фотографічному знімку, одержаному в середині літа, зображено зоряне небо. Визначте широту місця спостереження, якщо вважати, що небесний меридіан проходить через середину малюнка, а лінія горизонту співпадає з нижнім краєм зображення.</a:t>
            </a:r>
            <a:r>
              <a:rPr lang="uk-UA" sz="1600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7" b="19207"/>
          <a:stretch>
            <a:fillRect/>
          </a:stretch>
        </p:blipFill>
        <p:spPr bwMode="auto">
          <a:xfrm>
            <a:off x="1259632" y="188640"/>
            <a:ext cx="681675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50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/>
              <a:t>Місячний «живопис»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8799"/>
            <a:ext cx="3728395" cy="526052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03" y="1600200"/>
            <a:ext cx="2728193" cy="4525963"/>
          </a:xfrm>
        </p:spPr>
      </p:pic>
    </p:spTree>
    <p:extLst>
      <p:ext uri="{BB962C8B-B14F-4D97-AF65-F5344CB8AC3E}">
        <p14:creationId xmlns:p14="http://schemas.microsoft.com/office/powerpoint/2010/main" val="240849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0"/>
            <a:ext cx="62577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Всесвіт 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це …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Сонце і планети, що його оточують;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Земля і все, що на ній знаходиться;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в) Наша Галактика, серед мільярдів зір якої знаходиться і Сонце;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г) увесь світ, включно з усіма галактиками, зорями, планетами та іншими небесними тілами.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5720" y="1142984"/>
            <a:ext cx="792958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Небесна сфера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це …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глобус, на якому розташовані не материки і океани, а зорі і планети;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уявна порожниста куля довільного радіуса, на внутрішню поверхню якої нанесено всі зорі саме так, як спостерігач із Землі бачить їх на зоряному небі;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в) уявна порожниста куля довільного радіуса, на внутрішню поверхню якої нанесено материки і океани, а на зовнішню –  всі зорі і планети;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г) гігантське небесне тіло кулястої форми, яке знаходиться в далекому космосі і являє собою хмару гарячого газу.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57158" y="2643182"/>
            <a:ext cx="771527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наведеного переліку приладів виберіть ті, які дослідники використовують при астрономічних спостереженнях.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Рулетка, гномон, палетка, телескоп, мікроскоп, астролябія, мензурка, терези.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телескоп, мікроскоп, терези;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рулетка, палетка, астролябія;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в) мензурка, терези, телескоп, гномон;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г) гномон, телескоп, астролябія.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143380"/>
            <a:ext cx="81439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200" dirty="0"/>
              <a:t>Який годинний кут зорі </a:t>
            </a:r>
            <a:r>
              <a:rPr lang="uk-UA" sz="1200" dirty="0" err="1"/>
              <a:t>Денеб</a:t>
            </a:r>
            <a:r>
              <a:rPr lang="uk-UA" sz="1200" dirty="0"/>
              <a:t> о  23h17m зоряного часу, якщо її пряме сходження20h38m?</a:t>
            </a:r>
            <a:br>
              <a:rPr lang="uk-UA" sz="1200" dirty="0"/>
            </a:br>
            <a:r>
              <a:rPr lang="uk-UA" sz="1200" b="1" i="1" dirty="0"/>
              <a:t>А)</a:t>
            </a:r>
            <a:r>
              <a:rPr lang="uk-UA" sz="1200" i="1" dirty="0"/>
              <a:t>20h38m;   </a:t>
            </a:r>
            <a:r>
              <a:rPr lang="uk-UA" sz="1200" b="1" i="1" dirty="0"/>
              <a:t>Б)</a:t>
            </a:r>
            <a:r>
              <a:rPr lang="uk-UA" sz="1200" i="1" dirty="0"/>
              <a:t> 03h22m;   </a:t>
            </a:r>
            <a:r>
              <a:rPr lang="uk-UA" sz="1200" b="1" i="1" dirty="0"/>
              <a:t>В)</a:t>
            </a:r>
            <a:r>
              <a:rPr lang="uk-UA" sz="1200" i="1" dirty="0"/>
              <a:t> 02h39m;   </a:t>
            </a:r>
            <a:r>
              <a:rPr lang="uk-UA" sz="1200" b="1" i="1" dirty="0"/>
              <a:t>Г)</a:t>
            </a:r>
            <a:r>
              <a:rPr lang="uk-UA" sz="1200" i="1" dirty="0"/>
              <a:t>01h43m</a:t>
            </a:r>
          </a:p>
          <a:p>
            <a:pPr lvl="0"/>
            <a:endParaRPr lang="uk-UA" sz="1200" i="1" dirty="0"/>
          </a:p>
          <a:p>
            <a:pPr lvl="0"/>
            <a:r>
              <a:rPr lang="uk-UA" sz="1200" dirty="0"/>
              <a:t>Зоря о 15</a:t>
            </a:r>
            <a:r>
              <a:rPr lang="en-US" sz="1200" baseline="30000" dirty="0"/>
              <a:t>h</a:t>
            </a:r>
            <a:r>
              <a:rPr lang="uk-UA" sz="1200" dirty="0"/>
              <a:t>44</a:t>
            </a:r>
            <a:r>
              <a:rPr lang="en-US" sz="1200" baseline="30000" dirty="0"/>
              <a:t>m</a:t>
            </a:r>
            <a:r>
              <a:rPr lang="uk-UA" sz="1200" dirty="0"/>
              <a:t> зоряного часу кульмінувала в зеніті на широті ϕ = 34°22´. Які  екваторіальні координати зорі.</a:t>
            </a:r>
            <a:br>
              <a:rPr lang="uk-UA" sz="1200" dirty="0"/>
            </a:br>
            <a:r>
              <a:rPr lang="uk-UA" sz="1200" b="1" i="1" dirty="0"/>
              <a:t>А)  		     </a:t>
            </a:r>
            <a:r>
              <a:rPr lang="ru-RU" sz="1200" i="1" dirty="0"/>
              <a:t>;</a:t>
            </a:r>
            <a:br>
              <a:rPr lang="ru-RU" sz="1200" i="1" dirty="0"/>
            </a:br>
            <a:r>
              <a:rPr lang="ru-RU" sz="1200" b="1" i="1" dirty="0"/>
              <a:t>Б)		     </a:t>
            </a:r>
            <a:r>
              <a:rPr lang="uk-UA" sz="1200" i="1" dirty="0"/>
              <a:t>;			</a:t>
            </a:r>
            <a:br>
              <a:rPr lang="uk-UA" sz="1200" i="1" dirty="0"/>
            </a:br>
            <a:r>
              <a:rPr lang="uk-UA" sz="1200" b="1" i="1" dirty="0"/>
              <a:t>В) 		     </a:t>
            </a:r>
            <a:r>
              <a:rPr lang="uk-UA" sz="1200" i="1" dirty="0"/>
              <a:t>;</a:t>
            </a:r>
            <a:br>
              <a:rPr lang="uk-UA" sz="1200" i="1" dirty="0"/>
            </a:br>
            <a:r>
              <a:rPr lang="uk-UA" sz="1200" b="1" i="1" dirty="0"/>
              <a:t>Г)		    </a:t>
            </a:r>
            <a:r>
              <a:rPr lang="uk-UA" sz="1200" i="1" dirty="0"/>
              <a:t>.</a:t>
            </a:r>
            <a:br>
              <a:rPr lang="uk-UA" dirty="0"/>
            </a:br>
            <a:endParaRPr lang="ru-RU" dirty="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410" y="4929198"/>
            <a:ext cx="1695450" cy="190500"/>
          </a:xfrm>
          <a:prstGeom prst="rect">
            <a:avLst/>
          </a:prstGeom>
          <a:noFill/>
        </p:spPr>
      </p:pic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072074"/>
            <a:ext cx="1695450" cy="190500"/>
          </a:xfrm>
          <a:prstGeom prst="rect">
            <a:avLst/>
          </a:prstGeom>
          <a:noFill/>
        </p:spPr>
      </p:pic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286388"/>
            <a:ext cx="1704975" cy="190500"/>
          </a:xfrm>
          <a:prstGeom prst="rect">
            <a:avLst/>
          </a:prstGeom>
          <a:noFill/>
        </p:spPr>
      </p:pic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500702"/>
            <a:ext cx="1695450" cy="19050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357158" y="5786454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200" dirty="0"/>
              <a:t>У деякої змінної зорі блиск змінюється від мінімуму до максимуму на 7 зоряних величин. У скільки разів зростає при цьому блиск зорі?</a:t>
            </a:r>
            <a:br>
              <a:rPr lang="uk-UA" sz="1200" dirty="0"/>
            </a:br>
            <a:r>
              <a:rPr lang="uk-UA" sz="1200" b="1" i="1" dirty="0"/>
              <a:t>А) </a:t>
            </a:r>
            <a:r>
              <a:rPr lang="uk-UA" sz="1200" i="1" dirty="0"/>
              <a:t>6,3;   </a:t>
            </a:r>
            <a:r>
              <a:rPr lang="uk-UA" sz="1200" b="1" i="1" dirty="0"/>
              <a:t>Б)</a:t>
            </a:r>
            <a:r>
              <a:rPr lang="uk-UA" sz="1200" i="1" dirty="0"/>
              <a:t> 63;   </a:t>
            </a:r>
            <a:r>
              <a:rPr lang="uk-UA" sz="1200" b="1" i="1" dirty="0"/>
              <a:t>В)</a:t>
            </a:r>
            <a:r>
              <a:rPr lang="uk-UA" sz="1200" i="1" dirty="0"/>
              <a:t> 630;   </a:t>
            </a:r>
            <a:r>
              <a:rPr lang="uk-UA" sz="1200" b="1" i="1" dirty="0"/>
              <a:t>Г)</a:t>
            </a:r>
            <a:r>
              <a:rPr lang="uk-UA" sz="1200" i="1" dirty="0"/>
              <a:t> 6300.</a:t>
            </a:r>
            <a:br>
              <a:rPr lang="uk-UA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71472" y="4286256"/>
            <a:ext cx="62865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Найяскравішою зіркою нічного неба …</a:t>
            </a: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Рисунок 9"/>
          <p:cNvPicPr>
            <a:picLocks noChangeAspect="1" noChangeArrowheads="1"/>
          </p:cNvPicPr>
          <p:nvPr/>
        </p:nvPicPr>
        <p:blipFill>
          <a:blip r:embed="rId2"/>
          <a:srcRect b="26666"/>
          <a:stretch>
            <a:fillRect/>
          </a:stretch>
        </p:blipFill>
        <p:spPr bwMode="auto">
          <a:xfrm>
            <a:off x="714348" y="4572008"/>
            <a:ext cx="1857388" cy="2047446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857488" y="5965448"/>
            <a:ext cx="320619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Регул;   </a:t>
            </a: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)Бетельгейзе;   </a:t>
            </a: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Вега;   </a:t>
            </a: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Сиріус.</a:t>
            </a: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28596" y="214290"/>
            <a:ext cx="3467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Найбільшою планетою Сонячної системи є …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Рисунок 10" descr="ÐÐ°ÑÑÐ¸Ð½ÐºÐ¸ Ð¿Ð¾ Ð·Ð°Ð¿ÑÐ¾ÑÑ ÑÐ¿ÑÑÐµÑ"/>
          <p:cNvPicPr>
            <a:picLocks noChangeAspect="1" noChangeArrowheads="1"/>
          </p:cNvPicPr>
          <p:nvPr/>
        </p:nvPicPr>
        <p:blipFill>
          <a:blip r:embed="rId3"/>
          <a:srcRect l="15387" r="15665"/>
          <a:stretch>
            <a:fillRect/>
          </a:stretch>
        </p:blipFill>
        <p:spPr bwMode="auto">
          <a:xfrm>
            <a:off x="642910" y="500042"/>
            <a:ext cx="2002752" cy="1643074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714612" y="1357298"/>
            <a:ext cx="315958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Юпітер;   </a:t>
            </a: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Сатурн;   </a:t>
            </a: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В)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Уран   </a:t>
            </a: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Нептун.</a:t>
            </a:r>
            <a:endParaRPr kumimoji="0" lang="uk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42910" y="2214554"/>
            <a:ext cx="33677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Найменшою планетою Сонячної </a:t>
            </a:r>
            <a:r>
              <a:rPr kumimoji="0" lang="uk-UA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систми</a:t>
            </a: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є …</a:t>
            </a: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1" name="Рисунок 22" descr="ÐÐ°ÑÑÐ¸Ð½ÐºÐ¸ Ð¿Ð¾ Ð·Ð°Ð¿ÑÐ¾ÑÑ Ð¼ÐµÑÐºÑÑÑÐ¹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14348" y="2500306"/>
            <a:ext cx="1714512" cy="1699339"/>
          </a:xfrm>
          <a:prstGeom prst="rect">
            <a:avLst/>
          </a:prstGeom>
          <a:noFill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428860" y="3286124"/>
            <a:ext cx="354308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Меркурій;   </a:t>
            </a: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Б)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Венера;   </a:t>
            </a: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Місяць;   </a:t>
            </a: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kumimoji="0" lang="uk-UA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Марс.</a:t>
            </a: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42910" y="357166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Найяскравішою у сузір’ї Південна Риба є навігаційна зоря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Фомальгаут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У перекладі її назва означає …</a:t>
            </a: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2133600" cy="2228850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428992" y="1571612"/>
            <a:ext cx="4500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Рот Риби;   </a:t>
            </a:r>
            <a:r>
              <a:rPr kumimoji="0" lang="uk-UA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Хвіст Риби;   </a:t>
            </a:r>
            <a:r>
              <a:rPr kumimoji="0" lang="uk-UA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В)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Плавник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Рби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  </a:t>
            </a:r>
            <a:r>
              <a:rPr kumimoji="0" lang="uk-UA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Г)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Луска Риби.</a:t>
            </a: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42910" y="3357562"/>
            <a:ext cx="5429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 символізує зодіакальне сузір’я Терезів?</a:t>
            </a: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3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371725" cy="2543175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500430" y="4500570"/>
            <a:ext cx="48567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зиму і літо;   </a:t>
            </a:r>
            <a:r>
              <a:rPr kumimoji="0" lang="uk-UA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день і ніч;   </a:t>
            </a:r>
            <a:r>
              <a:rPr kumimoji="0" lang="uk-UA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В)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небо і землю;   </a:t>
            </a:r>
            <a:r>
              <a:rPr kumimoji="0" lang="uk-UA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Г)</a:t>
            </a: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рух </a:t>
            </a:r>
            <a:r>
              <a:rPr kumimoji="0" lang="uk-UA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іспокій</a:t>
            </a: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00034" y="214290"/>
            <a:ext cx="7572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Яке сузір’я, запропоноване німецьким астрономом І. </a:t>
            </a:r>
            <a:r>
              <a:rPr kumimoji="0" lang="uk-UA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Боде</a:t>
            </a: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 1801 році на честь 350-річчя винаходу </a:t>
            </a:r>
            <a:r>
              <a:rPr kumimoji="0" lang="uk-UA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Гутенберга</a:t>
            </a: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було пізніше відміненим?</a:t>
            </a: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2743200" cy="18288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500430" y="1285860"/>
            <a:ext cx="3643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Ткацький Верстат;   </a:t>
            </a:r>
            <a:b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 )</a:t>
            </a:r>
            <a: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Токарний </a:t>
            </a:r>
            <a:r>
              <a:rPr lang="uk-UA" sz="11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Верстат</a:t>
            </a:r>
            <a: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  </a:t>
            </a:r>
            <a:b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Типографський </a:t>
            </a:r>
            <a:r>
              <a:rPr lang="uk-UA" sz="11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Верстат;</a:t>
            </a:r>
            <a: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b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1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Логарифмічна Лінійка.</a:t>
            </a:r>
            <a:br>
              <a:rPr kumimoji="0" lang="uk-UA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85720" y="3214686"/>
            <a:ext cx="78581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Винайдення цього приладу (назвати прилад)  дало можливість ...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Рисунок 24" descr="хронометр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71472" y="3643314"/>
            <a:ext cx="2271989" cy="2500330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928926" y="4643446"/>
            <a:ext cx="52002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 хронометр;  значно підвищити точність визначення географічної довготи;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б) астролябія;   значно підвищити точність визначення географічної широти;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в) екліметр;  визначити кут нахилу земної осі до екліптики;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г) секстант;   визначити довжину дуги земного меридіана величиною в 1º.</a:t>
            </a: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b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Описание: totality_closeu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3" name="Рисунок 1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14282" y="785794"/>
            <a:ext cx="1940008" cy="1285884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58" y="214290"/>
            <a:ext cx="821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Під час повного сонячного затемнення наш природний 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суптник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перебуває у фазі Повного Місяця і повернутий до Землі своїм нічним боком. Чому ж на 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астросвітлині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Ніколя </a:t>
            </a:r>
            <a:r>
              <a:rPr kumimoji="0" lang="uk-UA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Лефо</a:t>
            </a: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ми можемо бачити деталі місячної поверхні?</a:t>
            </a: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357422" y="1000108"/>
            <a:ext cx="617348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</a:t>
            </a: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Материкові породи на Місяці випромінюють світло;</a:t>
            </a:r>
            <a:b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Б)</a:t>
            </a: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Поверхня освітлюється сонячним світлом, яке </a:t>
            </a:r>
            <a:r>
              <a:rPr kumimoji="0" lang="uk-UA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дифрагувало</a:t>
            </a: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 краю місячного диску;</a:t>
            </a:r>
            <a:b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В)</a:t>
            </a: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Нічний бік Місяця </a:t>
            </a:r>
            <a:r>
              <a:rPr kumimoji="0" lang="uk-UA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осітлюється</a:t>
            </a: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сонячними променями, відбитими від земної поверхні;</a:t>
            </a:r>
            <a:b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Г)</a:t>
            </a:r>
            <a:r>
              <a:rPr kumimoji="0" lang="uk-UA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Це дефект фотозйомки.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214554"/>
            <a:ext cx="7176860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uk-UA" sz="2400" dirty="0"/>
              <a:t>Уважно розгляньте фрагмент  карти зоряного неба і дайте відповіді на наступні запитання: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темнення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8501122" cy="5786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1391</TotalTime>
  <Words>3829</Words>
  <Application>Microsoft Office PowerPoint</Application>
  <PresentationFormat>Екран (4:3)</PresentationFormat>
  <Paragraphs>129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1_Тема Office</vt:lpstr>
      <vt:lpstr>«МАН-Юніор Ерудит»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Уважно розгляньте фрагмент  карти зоряного неба і дайте відповіді на наступні запитання:</vt:lpstr>
      <vt:lpstr>Презентація PowerPoint</vt:lpstr>
      <vt:lpstr>На малюнку зображено фрагмент небесної сфери з нанесеними на неї зорями, планетами  та межами деяких сузір’їв. Також відтворено протікання деякого астрономічного явища.  </vt:lpstr>
      <vt:lpstr>Скориставшись картою зоряного неба, дайте відповіді на наступні запитання: </vt:lpstr>
      <vt:lpstr>Презентація PowerPoint</vt:lpstr>
      <vt:lpstr>Уважно розгляньте фрагмент німої карти зоряного неба і дайте відповіді на наступні запитання:</vt:lpstr>
      <vt:lpstr>Презентація PowerPoint</vt:lpstr>
      <vt:lpstr>Розгляньте  ілюстрацію з книги «Живописная астрономия (Astronomie Populaire) К. Фламмаріона, Петербург 1900» та дайте відповіді на наступні запитання </vt:lpstr>
      <vt:lpstr>Презентація PowerPoint</vt:lpstr>
      <vt:lpstr>Презентація PowerPoint</vt:lpstr>
      <vt:lpstr>На світлині – ефектне затемнення Сонця, яке відбулося у 2010 році. Воно було найтривалішим на все наступне тисячоліття. Уважно розгляньте це зображення та дайте відповіді на запитання.</vt:lpstr>
      <vt:lpstr>Презентація PowerPoint</vt:lpstr>
      <vt:lpstr>Презентація PowerPoint</vt:lpstr>
      <vt:lpstr>Нічна варта</vt:lpstr>
      <vt:lpstr>Презентація PowerPoint</vt:lpstr>
      <vt:lpstr>“Подвійне”  затемнення 20 серпня 2017 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Місячний «живопис»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UNICEF</cp:lastModifiedBy>
  <cp:revision>48</cp:revision>
  <dcterms:created xsi:type="dcterms:W3CDTF">2017-10-08T12:42:29Z</dcterms:created>
  <dcterms:modified xsi:type="dcterms:W3CDTF">2022-10-18T08:07:50Z</dcterms:modified>
</cp:coreProperties>
</file>