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A66149-15E5-4F58-9CBF-A81FAA533B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42F18F5-7165-429E-9FA2-CF8336F0DE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70BCD9F-C4F8-443C-BE6E-870B39CB7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E88D7-80A4-4F83-A963-7DFF57AD7074}" type="datetimeFigureOut">
              <a:rPr lang="ru-UA" smtClean="0"/>
              <a:t>15.10.2022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A7343B-B24E-4FDA-B353-42BD5B2FE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A28FCF6-B5AE-496B-A40B-09269B713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D7F1C-C7F5-4859-8825-15271D56DA4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422697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D0D1B6-5D51-4AAE-A572-6A08CD637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999F76-7BF5-4F65-AB17-99918EDC9A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7FAC4D-09F3-426E-9AB7-200155457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E88D7-80A4-4F83-A963-7DFF57AD7074}" type="datetimeFigureOut">
              <a:rPr lang="ru-UA" smtClean="0"/>
              <a:t>15.10.2022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368EE9-F230-4BC3-9CC2-75A29D985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5A9D3B-AEA5-4D28-90B1-930D9C647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D7F1C-C7F5-4859-8825-15271D56DA4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435901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7FA647-99A8-4EE3-BD0C-B2610A12B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C945078-D55A-4187-BA91-8F337FA9D2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B52547E-47BD-4833-B704-F904288CE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E88D7-80A4-4F83-A963-7DFF57AD7074}" type="datetimeFigureOut">
              <a:rPr lang="ru-UA" smtClean="0"/>
              <a:t>15.10.2022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683B62C-655F-48AA-839C-43A56E2DD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75AFAF3-71CE-40C3-BA79-F419651DA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D7F1C-C7F5-4859-8825-15271D56DA4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695196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6CFC5-C0E6-4B52-AF82-6D60481FE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4D91F1F-740E-486A-B283-47B2825F5E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A000758-78E0-460E-9976-84BF0C2281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B17ACE1-9917-42EE-8F34-4918167AF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E88D7-80A4-4F83-A963-7DFF57AD7074}" type="datetimeFigureOut">
              <a:rPr lang="ru-UA" smtClean="0"/>
              <a:t>15.10.2022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14A700D-739C-402C-8E61-D50720F37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2A83986-26CB-4A4D-9585-02F2DDD48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D7F1C-C7F5-4859-8825-15271D56DA4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513582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E95562-6DCB-4A9A-9681-C9ADE22E5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66E3E73-7C88-4C4D-A3CF-A447A93162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CFF601B-5B09-4963-AF1B-7C49B5FFEB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E87C228-1A9F-4382-84E2-A8825DE236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0ECF714-D55B-41E6-9E71-15319821A6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68F0AEF-BCD1-4715-A802-E21ACF196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E88D7-80A4-4F83-A963-7DFF57AD7074}" type="datetimeFigureOut">
              <a:rPr lang="ru-UA" smtClean="0"/>
              <a:t>15.10.2022</a:t>
            </a:fld>
            <a:endParaRPr lang="ru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37F94B2-0989-40F7-B3DA-5A6DA93E4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FED7686-442B-4F8B-BB51-0EF3E281C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D7F1C-C7F5-4859-8825-15271D56DA4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702496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226C7D-7A05-4DDE-ACBE-9DF35FA88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4AA2A52-7BE1-4D7F-B815-574446CEA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E88D7-80A4-4F83-A963-7DFF57AD7074}" type="datetimeFigureOut">
              <a:rPr lang="ru-UA" smtClean="0"/>
              <a:t>15.10.2022</a:t>
            </a:fld>
            <a:endParaRPr lang="ru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CA66671-5FD3-4FC4-97FF-C43FEF940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477599B-6867-4321-98CC-F5F70E86E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D7F1C-C7F5-4859-8825-15271D56DA4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094005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87B4859-B484-4B62-98C5-0F81F189A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E88D7-80A4-4F83-A963-7DFF57AD7074}" type="datetimeFigureOut">
              <a:rPr lang="ru-UA" smtClean="0"/>
              <a:t>15.10.2022</a:t>
            </a:fld>
            <a:endParaRPr lang="ru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6A6630A-A72D-4D83-8B47-7BB1DB825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6A590D8-F5D0-44A2-8E2C-471E92586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D7F1C-C7F5-4859-8825-15271D56DA4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76322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313206-DB8F-4F88-93A0-8FA9317A7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A5BE14-1F7C-40F3-BD43-A4F3BBDEA1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526B846-F59F-4474-ACFC-73D52E9C6A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3A0428F-7ADF-4F2A-9AB9-A7BD8710F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E88D7-80A4-4F83-A963-7DFF57AD7074}" type="datetimeFigureOut">
              <a:rPr lang="ru-UA" smtClean="0"/>
              <a:t>15.10.2022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7909154-2CA2-42AE-8AA1-72807B349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47A014A-6983-405B-99C8-F10C2C48A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D7F1C-C7F5-4859-8825-15271D56DA4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645604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9FF463-22B8-47B6-AEA1-097FB0B48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E248FBC-C356-4B8B-A17C-32AD599273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523DDAB-3339-4C0B-8E01-22197F337F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FEFC5B2-FBEC-4AE6-B74B-DB9A60FCB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E88D7-80A4-4F83-A963-7DFF57AD7074}" type="datetimeFigureOut">
              <a:rPr lang="ru-UA" smtClean="0"/>
              <a:t>15.10.2022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370A3ED-A66C-468B-A7AD-D436863B0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3A57A4A-CD0D-471B-811A-155D70064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D7F1C-C7F5-4859-8825-15271D56DA4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860492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7BB171-F68E-4657-B56C-63E1425E8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895D76E-FB81-4A14-AB56-66DC7BF75B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06AD61-E2EF-4A67-A863-92879FE1D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E88D7-80A4-4F83-A963-7DFF57AD7074}" type="datetimeFigureOut">
              <a:rPr lang="ru-UA" smtClean="0"/>
              <a:t>15.10.2022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E2AFA3-F3BD-40CD-A533-FA73A0088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E99220-8C15-40DD-9A21-017BB1083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D7F1C-C7F5-4859-8825-15271D56DA4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038154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7586CE4-F274-4F69-A644-3D92F8D490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5FC6B00-D82D-454F-A505-B8D7901989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1A0B30-DFCD-4B49-A041-948E5BFA5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E88D7-80A4-4F83-A963-7DFF57AD7074}" type="datetimeFigureOut">
              <a:rPr lang="ru-UA" smtClean="0"/>
              <a:t>15.10.2022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D99A10B-D5A3-446D-8C50-F1FF4D754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0F49DF-71DD-42CC-A2E7-3EBD2F796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D7F1C-C7F5-4859-8825-15271D56DA4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672192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2C1D8B-ED47-4980-AE0B-06D1E1751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982CC43-4DC6-4D35-8A75-0ACDD8DAE5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3D481F-3B44-4718-AEB3-4B2CAB03F5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CE88D7-80A4-4F83-A963-7DFF57AD7074}" type="datetimeFigureOut">
              <a:rPr lang="ru-UA" smtClean="0"/>
              <a:t>15.10.2022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722DDEA-E9B2-46C1-804F-D208EAEE76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4E4DDEC-0CD6-4855-A78B-5B8D721775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0D7F1C-C7F5-4859-8825-15271D56DA4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20773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gate.net/scientific-contributions/Masako-Nomaguchi-38422601?_sg%5B0%5D=SY5Qk6OdxlXVw1ShofA9Y5dV4pg6HcI1u8fy6BkbSbOKp8b3nDsxiFC3wH8bYFZl-gA-Dmg.vcr25Rx2TmDTEpywQ_lm58iH_Gwy0yqg7BCng6OSAk0aBWY-NwsVoR07cxxBuzm6vflBfk3hXB5_gDfOJ5RvHQ&amp;_sg%5B1%5D=VN_62UTgx7zmxXpk9aeQVDjNU00pHWL57vB0Q2Y-uHwRAz20vv-ulbr7rFjDJKxZh3MtK24.3cbfgy5HEAKIUUU3nYaG7DgvKlcrwD--StJCc1W-iG2w6K6bKobmkKlMpxhDqRpygirmPP84xF32SpExThhPIw" TargetMode="External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researchgate.net/scientific-contributions/Yui-Matsumoto-84380057?_sg%5B0%5D=SY5Qk6OdxlXVw1ShofA9Y5dV4pg6HcI1u8fy6BkbSbOKp8b3nDsxiFC3wH8bYFZl-gA-Dmg.vcr25Rx2TmDTEpywQ_lm58iH_Gwy0yqg7BCng6OSAk0aBWY-NwsVoR07cxxBuzm6vflBfk3hXB5_gDfOJ5RvHQ&amp;_sg%5B1%5D=VN_62UTgx7zmxXpk9aeQVDjNU00pHWL57vB0Q2Y-uHwRAz20vv-ulbr7rFjDJKxZh3MtK24.3cbfgy5HEAKIUUU3nYaG7DgvKlcrwD--StJCc1W-iG2w6K6bKobmkKlMpxhDqRpygirmPP84xF32SpExThhPIw" TargetMode="External"/><Relationship Id="rId4" Type="http://schemas.openxmlformats.org/officeDocument/2006/relationships/hyperlink" Target="https://www.researchgate.net/scientific-contributions/Naoya-Doi-38758298?_sg%5B0%5D=SY5Qk6OdxlXVw1ShofA9Y5dV4pg6HcI1u8fy6BkbSbOKp8b3nDsxiFC3wH8bYFZl-gA-Dmg.vcr25Rx2TmDTEpywQ_lm58iH_Gwy0yqg7BCng6OSAk0aBWY-NwsVoR07cxxBuzm6vflBfk3hXB5_gDfOJ5RvHQ&amp;_sg%5B1%5D=VN_62UTgx7zmxXpk9aeQVDjNU00pHWL57vB0Q2Y-uHwRAz20vv-ulbr7rFjDJKxZh3MtK24.3cbfgy5HEAKIUUU3nYaG7DgvKlcrwD--StJCc1W-iG2w6K6bKobmkKlMpxhDqRpygirmPP84xF32SpExThhPIw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8D0D6D3E-D7F9-4591-9CA9-DDF4DB1F73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BC46AF-6079-4894-8C3F-A93EAE947D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5135" y="1012536"/>
            <a:ext cx="4613300" cy="3163224"/>
          </a:xfrm>
        </p:spPr>
        <p:txBody>
          <a:bodyPr anchor="t">
            <a:normAutofit/>
          </a:bodyPr>
          <a:lstStyle/>
          <a:p>
            <a:pPr algn="l"/>
            <a:r>
              <a:rPr lang="uk-UA" sz="2000" b="1" dirty="0"/>
              <a:t>Семінар-практикум</a:t>
            </a:r>
            <a:br>
              <a:rPr lang="uk-UA" sz="2000" b="1" dirty="0"/>
            </a:br>
            <a:r>
              <a:rPr lang="uk-UA" sz="2000" b="1" dirty="0"/>
              <a:t>для педагогічних працівників обласних малих академій наук</a:t>
            </a:r>
            <a:br>
              <a:rPr lang="uk-UA" sz="2000" b="1" dirty="0"/>
            </a:br>
            <a:r>
              <a:rPr lang="uk-UA" sz="2000" b="1" dirty="0"/>
              <a:t>учнівської молоді – координаторів конкурсів</a:t>
            </a:r>
            <a:br>
              <a:rPr lang="uk-UA" sz="2000" b="1" dirty="0"/>
            </a:br>
            <a:r>
              <a:rPr lang="uk-UA" sz="2000" b="1" dirty="0"/>
              <a:t>«МАН-Юніор Ерудит» і «МАН-Юніор Дослідник»</a:t>
            </a:r>
            <a:br>
              <a:rPr lang="uk-UA" sz="2000" b="1" dirty="0"/>
            </a:br>
            <a:r>
              <a:rPr lang="uk-UA" sz="2000" b="1" dirty="0"/>
              <a:t>«Організація навчально-дослідницької діяльності учнів – членів</a:t>
            </a:r>
            <a:br>
              <a:rPr lang="uk-UA" sz="2000" b="1" dirty="0"/>
            </a:br>
            <a:r>
              <a:rPr lang="uk-UA" sz="2000" b="1" dirty="0"/>
              <a:t>МАН України на засадах </a:t>
            </a:r>
            <a:r>
              <a:rPr lang="en-US" sz="2000" b="1" dirty="0"/>
              <a:t>STEM-</a:t>
            </a:r>
            <a:r>
              <a:rPr lang="uk-UA" sz="2000" b="1" dirty="0"/>
              <a:t>освіти в умовах воєнного стану»</a:t>
            </a:r>
            <a:endParaRPr lang="ru-UA" sz="2000" b="1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D8F267C-A03F-4C6E-BFE4-D1A6DB3C43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5135" y="5249056"/>
            <a:ext cx="4408228" cy="1192815"/>
          </a:xfrm>
        </p:spPr>
        <p:txBody>
          <a:bodyPr anchor="b">
            <a:noAutofit/>
          </a:bodyPr>
          <a:lstStyle/>
          <a:p>
            <a:pPr algn="l"/>
            <a:r>
              <a:rPr lang="uk-UA" sz="1600" dirty="0"/>
              <a:t>Особливості завдань у номінації «Екологія» у 2022 році</a:t>
            </a:r>
          </a:p>
          <a:p>
            <a:pPr algn="l"/>
            <a:r>
              <a:rPr lang="uk-UA" sz="1600" b="1" dirty="0"/>
              <a:t>Кристина Крупєй</a:t>
            </a:r>
            <a:r>
              <a:rPr lang="uk-UA" sz="1600" dirty="0"/>
              <a:t>, старша викладачка кафедри мікробіології, вірусології та імунології Запорізького державного медичного університету, кандидатка біологічних наук</a:t>
            </a:r>
            <a:endParaRPr lang="ru-UA" sz="1600" dirty="0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23336" y="-3"/>
            <a:ext cx="4068664" cy="6858000"/>
          </a:xfrm>
          <a:prstGeom prst="rect">
            <a:avLst/>
          </a:prstGeom>
          <a:gradFill>
            <a:gsLst>
              <a:gs pos="26000">
                <a:srgbClr val="000000"/>
              </a:gs>
              <a:gs pos="100000">
                <a:schemeClr val="accent1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23336" y="-3"/>
            <a:ext cx="3611463" cy="6858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6000"/>
                </a:schemeClr>
              </a:gs>
              <a:gs pos="100000">
                <a:srgbClr val="000000">
                  <a:alpha val="52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230721" y="-107390"/>
            <a:ext cx="3853890" cy="4068665"/>
          </a:xfrm>
          <a:prstGeom prst="rect">
            <a:avLst/>
          </a:prstGeom>
          <a:gradFill>
            <a:gsLst>
              <a:gs pos="0">
                <a:srgbClr val="000000">
                  <a:alpha val="34000"/>
                </a:srgbClr>
              </a:gs>
              <a:gs pos="96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ЗДМУ Запорізький державний медичний університет - YouTube">
            <a:extLst>
              <a:ext uri="{FF2B5EF4-FFF2-40B4-BE49-F238E27FC236}">
                <a16:creationId xmlns:a16="http://schemas.microsoft.com/office/drawing/2014/main" id="{6C69F363-A2B5-4C22-8D1C-9659712E84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-3"/>
          <a:stretch/>
        </p:blipFill>
        <p:spPr bwMode="auto">
          <a:xfrm>
            <a:off x="6096000" y="1012536"/>
            <a:ext cx="4756162" cy="4756162"/>
          </a:xfrm>
          <a:custGeom>
            <a:avLst/>
            <a:gdLst/>
            <a:ahLst/>
            <a:cxnLst/>
            <a:rect l="l" t="t" r="r" b="b"/>
            <a:pathLst>
              <a:path w="5031136" h="5031136">
                <a:moveTo>
                  <a:pt x="2515568" y="0"/>
                </a:moveTo>
                <a:cubicBezTo>
                  <a:pt x="3904878" y="0"/>
                  <a:pt x="5031136" y="1126258"/>
                  <a:pt x="5031136" y="2515568"/>
                </a:cubicBezTo>
                <a:cubicBezTo>
                  <a:pt x="5031136" y="3904878"/>
                  <a:pt x="3904878" y="5031136"/>
                  <a:pt x="2515568" y="5031136"/>
                </a:cubicBezTo>
                <a:cubicBezTo>
                  <a:pt x="1126258" y="5031136"/>
                  <a:pt x="0" y="3904878"/>
                  <a:pt x="0" y="2515568"/>
                </a:cubicBezTo>
                <a:cubicBezTo>
                  <a:pt x="0" y="1126258"/>
                  <a:pt x="1126258" y="0"/>
                  <a:pt x="251556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432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05807E-9A46-4302-8453-5AAB38BEF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r>
              <a:rPr lang="uk-UA" sz="25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РОЗБІР ДЕЯКИХ ТЕСТОВИХ ЗАВДАНЬ</a:t>
            </a:r>
            <a:br>
              <a:rPr lang="uk-UA" sz="25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25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 ЕКОЛОГ-ЮНІОР ЕРУДИТ-2022: ЗАВДАННЯ ДЛЯ 5-7 КЛАСІВ</a:t>
            </a:r>
            <a:endParaRPr lang="ru-UA" sz="25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E8A39B1-B4D1-4DB6-8CD4-07571690FF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160" y="1620226"/>
            <a:ext cx="4008384" cy="143784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У Маріанській западині в умовах високого тиску мешкають дивні восьминоги, які мають своєрідну будову, оскільки у них відсутні…</a:t>
            </a:r>
            <a:endParaRPr lang="ru-UA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UA" sz="2000" dirty="0"/>
          </a:p>
        </p:txBody>
      </p:sp>
      <p:grpSp>
        <p:nvGrpSpPr>
          <p:cNvPr id="2057" name="Group 2056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2058" name="Isosceles Triangle 2057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9" name="Rectangle 2058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050" name="Picture 2" descr="Презентація &quot;Пристосування організмів до періодичних змін умов середовища&quot;">
            <a:extLst>
              <a:ext uri="{FF2B5EF4-FFF2-40B4-BE49-F238E27FC236}">
                <a16:creationId xmlns:a16="http://schemas.microsoft.com/office/drawing/2014/main" id="{53AAE38D-F621-4121-BBA8-8EF623B3F6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2426" y="3286851"/>
            <a:ext cx="4557852" cy="3418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61" name="Group 2060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2062" name="Rectangle 2061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3" name="Isosceles Triangle 2062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052" name="Picture 4" descr="Презентація &quot;Пристосування організмів до періодичних змін умов середовища&quot;">
            <a:extLst>
              <a:ext uri="{FF2B5EF4-FFF2-40B4-BE49-F238E27FC236}">
                <a16:creationId xmlns:a16="http://schemas.microsoft.com/office/drawing/2014/main" id="{A0C846EF-3AB6-4E9B-B7D5-F83CD13995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9848" y="1620226"/>
            <a:ext cx="6512582" cy="4563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178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" name="Freeform: Shape 3091">
            <a:extLst>
              <a:ext uri="{FF2B5EF4-FFF2-40B4-BE49-F238E27FC236}">
                <a16:creationId xmlns:a16="http://schemas.microsoft.com/office/drawing/2014/main" id="{2EEE8F11-3582-44B7-9869-F2D26D7DD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133221" cy="3548529"/>
          </a:xfrm>
          <a:custGeom>
            <a:avLst/>
            <a:gdLst>
              <a:gd name="connsiteX0" fmla="*/ 0 w 4133221"/>
              <a:gd name="connsiteY0" fmla="*/ 0 h 3548529"/>
              <a:gd name="connsiteX1" fmla="*/ 3798429 w 4133221"/>
              <a:gd name="connsiteY1" fmla="*/ 0 h 3548529"/>
              <a:gd name="connsiteX2" fmla="*/ 3850140 w 4133221"/>
              <a:gd name="connsiteY2" fmla="*/ 85119 h 3548529"/>
              <a:gd name="connsiteX3" fmla="*/ 4133221 w 4133221"/>
              <a:gd name="connsiteY3" fmla="*/ 1203093 h 3548529"/>
              <a:gd name="connsiteX4" fmla="*/ 1787785 w 4133221"/>
              <a:gd name="connsiteY4" fmla="*/ 3548529 h 3548529"/>
              <a:gd name="connsiteX5" fmla="*/ 129311 w 4133221"/>
              <a:gd name="connsiteY5" fmla="*/ 2861567 h 3548529"/>
              <a:gd name="connsiteX6" fmla="*/ 0 w 4133221"/>
              <a:gd name="connsiteY6" fmla="*/ 2719289 h 3548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33221" h="3548529">
                <a:moveTo>
                  <a:pt x="0" y="0"/>
                </a:moveTo>
                <a:lnTo>
                  <a:pt x="3798429" y="0"/>
                </a:lnTo>
                <a:lnTo>
                  <a:pt x="3850140" y="85119"/>
                </a:lnTo>
                <a:cubicBezTo>
                  <a:pt x="4030674" y="417451"/>
                  <a:pt x="4133221" y="798296"/>
                  <a:pt x="4133221" y="1203093"/>
                </a:cubicBezTo>
                <a:cubicBezTo>
                  <a:pt x="4133221" y="2498442"/>
                  <a:pt x="3083134" y="3548529"/>
                  <a:pt x="1787785" y="3548529"/>
                </a:cubicBezTo>
                <a:cubicBezTo>
                  <a:pt x="1140111" y="3548529"/>
                  <a:pt x="553752" y="3286007"/>
                  <a:pt x="129311" y="2861567"/>
                </a:cubicBezTo>
                <a:lnTo>
                  <a:pt x="0" y="271928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94" name="Freeform: Shape 3093">
            <a:extLst>
              <a:ext uri="{FF2B5EF4-FFF2-40B4-BE49-F238E27FC236}">
                <a16:creationId xmlns:a16="http://schemas.microsoft.com/office/drawing/2014/main" id="{2141F1CC-6A53-4BCF-9127-AABB52E249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1" y="3842187"/>
            <a:ext cx="3321156" cy="3015812"/>
          </a:xfrm>
          <a:custGeom>
            <a:avLst/>
            <a:gdLst>
              <a:gd name="connsiteX0" fmla="*/ 1359768 w 3321156"/>
              <a:gd name="connsiteY0" fmla="*/ 0 h 3015812"/>
              <a:gd name="connsiteX1" fmla="*/ 3321156 w 3321156"/>
              <a:gd name="connsiteY1" fmla="*/ 1961388 h 3015812"/>
              <a:gd name="connsiteX2" fmla="*/ 3084427 w 3321156"/>
              <a:gd name="connsiteY2" fmla="*/ 2896302 h 3015812"/>
              <a:gd name="connsiteX3" fmla="*/ 3011823 w 3321156"/>
              <a:gd name="connsiteY3" fmla="*/ 3015812 h 3015812"/>
              <a:gd name="connsiteX4" fmla="*/ 0 w 3321156"/>
              <a:gd name="connsiteY4" fmla="*/ 3015812 h 3015812"/>
              <a:gd name="connsiteX5" fmla="*/ 0 w 3321156"/>
              <a:gd name="connsiteY5" fmla="*/ 549808 h 3015812"/>
              <a:gd name="connsiteX6" fmla="*/ 112143 w 3321156"/>
              <a:gd name="connsiteY6" fmla="*/ 447886 h 3015812"/>
              <a:gd name="connsiteX7" fmla="*/ 1359768 w 3321156"/>
              <a:gd name="connsiteY7" fmla="*/ 0 h 3015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21156" h="3015812">
                <a:moveTo>
                  <a:pt x="1359768" y="0"/>
                </a:moveTo>
                <a:cubicBezTo>
                  <a:pt x="2443013" y="0"/>
                  <a:pt x="3321156" y="878143"/>
                  <a:pt x="3321156" y="1961388"/>
                </a:cubicBezTo>
                <a:cubicBezTo>
                  <a:pt x="3321156" y="2299902"/>
                  <a:pt x="3235400" y="2618387"/>
                  <a:pt x="3084427" y="2896302"/>
                </a:cubicBezTo>
                <a:lnTo>
                  <a:pt x="3011823" y="3015812"/>
                </a:lnTo>
                <a:lnTo>
                  <a:pt x="0" y="3015812"/>
                </a:lnTo>
                <a:lnTo>
                  <a:pt x="0" y="549808"/>
                </a:lnTo>
                <a:lnTo>
                  <a:pt x="112143" y="447886"/>
                </a:lnTo>
                <a:cubicBezTo>
                  <a:pt x="451187" y="168082"/>
                  <a:pt x="885848" y="0"/>
                  <a:pt x="1359768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96" name="Oval 3095">
            <a:extLst>
              <a:ext uri="{FF2B5EF4-FFF2-40B4-BE49-F238E27FC236}">
                <a16:creationId xmlns:a16="http://schemas.microsoft.com/office/drawing/2014/main" id="{561B2B49-7142-4CA8-A929-4671548E6A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94530" y="2496668"/>
            <a:ext cx="3118104" cy="311810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76" name="Picture 4" descr="Антагонизм в мире микробов [1974 - - Жизнь растений. Том 1. Введение.  Бактерии и актиномицеты]">
            <a:extLst>
              <a:ext uri="{FF2B5EF4-FFF2-40B4-BE49-F238E27FC236}">
                <a16:creationId xmlns:a16="http://schemas.microsoft.com/office/drawing/2014/main" id="{F8452BAE-F32D-45FF-868F-51B2A0E328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6" r="4" b="1267"/>
          <a:stretch/>
        </p:blipFill>
        <p:spPr bwMode="auto">
          <a:xfrm>
            <a:off x="3559122" y="2661260"/>
            <a:ext cx="2788920" cy="2788920"/>
          </a:xfrm>
          <a:custGeom>
            <a:avLst/>
            <a:gdLst/>
            <a:ahLst/>
            <a:cxnLst/>
            <a:rect l="l" t="t" r="r" b="b"/>
            <a:pathLst>
              <a:path w="2880360" h="2880360">
                <a:moveTo>
                  <a:pt x="1440180" y="0"/>
                </a:moveTo>
                <a:cubicBezTo>
                  <a:pt x="2235569" y="0"/>
                  <a:pt x="2880360" y="644791"/>
                  <a:pt x="2880360" y="1440180"/>
                </a:cubicBezTo>
                <a:cubicBezTo>
                  <a:pt x="2880360" y="2235569"/>
                  <a:pt x="2235569" y="2880360"/>
                  <a:pt x="1440180" y="2880360"/>
                </a:cubicBezTo>
                <a:cubicBezTo>
                  <a:pt x="644791" y="2880360"/>
                  <a:pt x="0" y="2235569"/>
                  <a:pt x="0" y="1440180"/>
                </a:cubicBezTo>
                <a:cubicBezTo>
                  <a:pt x="0" y="644791"/>
                  <a:pt x="644791" y="0"/>
                  <a:pt x="144018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Презентация на тему: Экология микроорганизмов">
            <a:extLst>
              <a:ext uri="{FF2B5EF4-FFF2-40B4-BE49-F238E27FC236}">
                <a16:creationId xmlns:a16="http://schemas.microsoft.com/office/drawing/2014/main" id="{318484FA-AE9A-4D77-A156-5F7825009D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0" r="5482" b="4"/>
          <a:stretch/>
        </p:blipFill>
        <p:spPr bwMode="auto">
          <a:xfrm>
            <a:off x="20" y="10"/>
            <a:ext cx="3967953" cy="3383270"/>
          </a:xfrm>
          <a:custGeom>
            <a:avLst/>
            <a:gdLst/>
            <a:ahLst/>
            <a:cxnLst/>
            <a:rect l="l" t="t" r="r" b="b"/>
            <a:pathLst>
              <a:path w="3967973" h="3383280">
                <a:moveTo>
                  <a:pt x="0" y="0"/>
                </a:moveTo>
                <a:lnTo>
                  <a:pt x="3605273" y="0"/>
                </a:lnTo>
                <a:lnTo>
                  <a:pt x="3704836" y="163887"/>
                </a:lnTo>
                <a:cubicBezTo>
                  <a:pt x="3872651" y="472804"/>
                  <a:pt x="3967973" y="826817"/>
                  <a:pt x="3967973" y="1203093"/>
                </a:cubicBezTo>
                <a:cubicBezTo>
                  <a:pt x="3967973" y="2407177"/>
                  <a:pt x="2991870" y="3383280"/>
                  <a:pt x="1787786" y="3383280"/>
                </a:cubicBezTo>
                <a:cubicBezTo>
                  <a:pt x="1110489" y="3383280"/>
                  <a:pt x="505326" y="3074435"/>
                  <a:pt x="105448" y="2589894"/>
                </a:cubicBezTo>
                <a:lnTo>
                  <a:pt x="0" y="244888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86 лет назад Александр Флеминг впервые явил публике свое открытие —  пенициллин - «Qazaqstan» Ұлттық телеарнасы">
            <a:extLst>
              <a:ext uri="{FF2B5EF4-FFF2-40B4-BE49-F238E27FC236}">
                <a16:creationId xmlns:a16="http://schemas.microsoft.com/office/drawing/2014/main" id="{9BB4B81B-0170-47B4-B10A-B7E613E880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5" r="30060"/>
          <a:stretch/>
        </p:blipFill>
        <p:spPr bwMode="auto">
          <a:xfrm>
            <a:off x="4825" y="4007260"/>
            <a:ext cx="3155071" cy="2850749"/>
          </a:xfrm>
          <a:custGeom>
            <a:avLst/>
            <a:gdLst/>
            <a:ahLst/>
            <a:cxnLst/>
            <a:rect l="l" t="t" r="r" b="b"/>
            <a:pathLst>
              <a:path w="3155071" h="2850749">
                <a:moveTo>
                  <a:pt x="1358746" y="0"/>
                </a:moveTo>
                <a:cubicBezTo>
                  <a:pt x="2350829" y="0"/>
                  <a:pt x="3155071" y="804242"/>
                  <a:pt x="3155071" y="1796325"/>
                </a:cubicBezTo>
                <a:cubicBezTo>
                  <a:pt x="3155071" y="2168356"/>
                  <a:pt x="3041975" y="2513972"/>
                  <a:pt x="2848287" y="2800668"/>
                </a:cubicBezTo>
                <a:lnTo>
                  <a:pt x="2810837" y="2850749"/>
                </a:lnTo>
                <a:lnTo>
                  <a:pt x="0" y="2850749"/>
                </a:lnTo>
                <a:lnTo>
                  <a:pt x="0" y="623564"/>
                </a:lnTo>
                <a:lnTo>
                  <a:pt x="88552" y="526132"/>
                </a:lnTo>
                <a:cubicBezTo>
                  <a:pt x="413623" y="201061"/>
                  <a:pt x="862705" y="0"/>
                  <a:pt x="1358746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3DCA2883-41EE-41E6-ACD3-2BB880CAB3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1312" y="2108337"/>
            <a:ext cx="4668256" cy="3894766"/>
          </a:xfrm>
        </p:spPr>
        <p:txBody>
          <a:bodyPr anchor="t">
            <a:normAutofit fontScale="92500" lnSpcReduction="20000"/>
          </a:bodyPr>
          <a:lstStyle/>
          <a:p>
            <a:pPr marL="0" indent="0">
              <a:buNone/>
            </a:pPr>
            <a:r>
              <a:rPr lang="uk-UA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На початку 20 ст. відомий британський мікробіолог (першовідкривач антибіотика пеніциліну) Олександр Флемінг випадково помітив, що в чашці Петрі, де у нього росли бактерії золотистого стафілокока залетіли та проросли плісняві гриби, а навколо пухнастих колоній грибів стафілококи не росли, їх ріст пригнічувався. Як в біології називається це явище?</a:t>
            </a:r>
            <a:endParaRPr lang="ru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UA" sz="1800" dirty="0"/>
          </a:p>
        </p:txBody>
      </p:sp>
    </p:spTree>
    <p:extLst>
      <p:ext uri="{BB962C8B-B14F-4D97-AF65-F5344CB8AC3E}">
        <p14:creationId xmlns:p14="http://schemas.microsoft.com/office/powerpoint/2010/main" val="42068835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F17BA6-0404-4947-8009-7F2037526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4015414" cy="3573516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2200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Аменсалізм</a:t>
            </a:r>
            <a:r>
              <a:rPr lang="en-US" sz="22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- </a:t>
            </a:r>
            <a:r>
              <a:rPr lang="en-US" sz="2200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це</a:t>
            </a:r>
            <a:r>
              <a:rPr lang="en-US" sz="22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тип</a:t>
            </a:r>
            <a:r>
              <a:rPr lang="en-US" sz="22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негативної</a:t>
            </a:r>
            <a:r>
              <a:rPr lang="en-US" sz="22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екологічної</a:t>
            </a:r>
            <a:r>
              <a:rPr lang="en-US" sz="22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взаємодії</a:t>
            </a:r>
            <a:r>
              <a:rPr lang="en-US" sz="22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, </a:t>
            </a:r>
            <a:r>
              <a:rPr lang="en-US" sz="2200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коли</a:t>
            </a:r>
            <a:r>
              <a:rPr lang="en-US" sz="22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одному</a:t>
            </a:r>
            <a:r>
              <a:rPr lang="en-US" sz="22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з </a:t>
            </a:r>
            <a:r>
              <a:rPr lang="en-US" sz="2200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видів</a:t>
            </a:r>
            <a:r>
              <a:rPr lang="en-US" sz="22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завдається</a:t>
            </a:r>
            <a:r>
              <a:rPr lang="en-US" sz="22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шкода</a:t>
            </a:r>
            <a:r>
              <a:rPr lang="en-US" sz="22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або</a:t>
            </a:r>
            <a:r>
              <a:rPr lang="en-US" sz="22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uk-UA" sz="22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він </a:t>
            </a:r>
            <a:r>
              <a:rPr lang="en-US" sz="2200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знищується</a:t>
            </a:r>
            <a:r>
              <a:rPr lang="en-US" sz="22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, </a:t>
            </a:r>
            <a:r>
              <a:rPr lang="en-US" sz="2200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тоді</a:t>
            </a:r>
            <a:r>
              <a:rPr lang="en-US" sz="22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як</a:t>
            </a:r>
            <a:r>
              <a:rPr lang="en-US" sz="22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інший</a:t>
            </a:r>
            <a:r>
              <a:rPr lang="en-US" sz="22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uk-UA" sz="22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вид </a:t>
            </a:r>
            <a:r>
              <a:rPr lang="en-US" sz="2200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або</a:t>
            </a:r>
            <a:r>
              <a:rPr lang="en-US" sz="22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отримує</a:t>
            </a:r>
            <a:r>
              <a:rPr lang="en-US" sz="22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користь</a:t>
            </a:r>
            <a:r>
              <a:rPr lang="en-US" sz="22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, </a:t>
            </a:r>
            <a:r>
              <a:rPr lang="en-US" sz="2200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або</a:t>
            </a:r>
            <a:r>
              <a:rPr lang="en-US" sz="22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залишається</a:t>
            </a:r>
            <a:r>
              <a:rPr lang="en-US" sz="22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незмінним</a:t>
            </a:r>
            <a:r>
              <a:rPr lang="en-US" sz="22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. </a:t>
            </a:r>
            <a:r>
              <a:rPr lang="en-US" sz="2200" b="1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Антагонізм</a:t>
            </a:r>
            <a:r>
              <a:rPr lang="en-US" sz="2200" b="1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b="1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часто</a:t>
            </a:r>
            <a:r>
              <a:rPr lang="en-US" sz="2200" b="1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b="1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використовується</a:t>
            </a:r>
            <a:r>
              <a:rPr lang="en-US" sz="2200" b="1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b="1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як</a:t>
            </a:r>
            <a:r>
              <a:rPr lang="en-US" sz="2200" b="1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b="1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синонім</a:t>
            </a:r>
            <a:r>
              <a:rPr lang="en-US" sz="2200" b="1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b="1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аменсалізму</a:t>
            </a:r>
            <a:r>
              <a:rPr lang="en-US" sz="22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, </a:t>
            </a:r>
            <a:r>
              <a:rPr lang="en-US" sz="2200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проте</a:t>
            </a:r>
            <a:r>
              <a:rPr lang="en-US" sz="22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у </a:t>
            </a:r>
            <a:r>
              <a:rPr lang="en-US" sz="2200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антагоністичних</a:t>
            </a:r>
            <a:r>
              <a:rPr lang="en-US" sz="22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взаємодіях</a:t>
            </a:r>
            <a:r>
              <a:rPr lang="en-US" sz="22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один</a:t>
            </a:r>
            <a:r>
              <a:rPr lang="en-US" sz="22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із</a:t>
            </a:r>
            <a:r>
              <a:rPr lang="en-US" sz="22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видів</a:t>
            </a:r>
            <a:r>
              <a:rPr lang="en-US" sz="22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uk-UA" sz="22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може </a:t>
            </a:r>
            <a:r>
              <a:rPr lang="en-US" sz="2200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отриму</a:t>
            </a:r>
            <a:r>
              <a:rPr lang="uk-UA" sz="22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вати</a:t>
            </a:r>
            <a:r>
              <a:rPr lang="en-US" sz="22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вигіду</a:t>
            </a:r>
            <a:r>
              <a:rPr lang="en-US" sz="22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</a:t>
            </a:r>
            <a:r>
              <a:rPr lang="en-US" sz="22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рахунок</a:t>
            </a:r>
            <a:r>
              <a:rPr lang="en-US" sz="22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200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іншого</a:t>
            </a:r>
            <a:r>
              <a:rPr lang="en-US" sz="2200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.</a:t>
            </a:r>
            <a:endParaRPr lang="en-US" sz="22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105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Симбіоз та його форми - Підручник з Біології і екології (рівень стандарту).  11 клас. Остапченко - Нова програма">
            <a:extLst>
              <a:ext uri="{FF2B5EF4-FFF2-40B4-BE49-F238E27FC236}">
                <a16:creationId xmlns:a16="http://schemas.microsoft.com/office/drawing/2014/main" id="{186257F4-7A25-412D-A4A3-232D702BE26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15840" y="639193"/>
            <a:ext cx="7214616" cy="2957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Презентація з біології для учнів 11 класу &quot;Симбіоз та його форми&quot;">
            <a:extLst>
              <a:ext uri="{FF2B5EF4-FFF2-40B4-BE49-F238E27FC236}">
                <a16:creationId xmlns:a16="http://schemas.microsoft.com/office/drawing/2014/main" id="{382E02F6-BD34-45FE-8841-3914BF6684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651" y="3721812"/>
            <a:ext cx="4015414" cy="3011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9252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03427C-D061-4533-9532-6A0F2FA32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8171" y="400930"/>
            <a:ext cx="5028028" cy="816561"/>
          </a:xfrm>
        </p:spPr>
        <p:txBody>
          <a:bodyPr>
            <a:normAutofit/>
          </a:bodyPr>
          <a:lstStyle/>
          <a:p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До </a:t>
            </a:r>
            <a:r>
              <a:rPr lang="uk-UA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мікроекосистем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відносять:</a:t>
            </a:r>
            <a:endParaRPr lang="ru-UA" dirty="0"/>
          </a:p>
        </p:txBody>
      </p:sp>
      <p:pic>
        <p:nvPicPr>
          <p:cNvPr id="5122" name="Picture 2" descr="Екосистема основне поняття екології Екосистемою називають">
            <a:extLst>
              <a:ext uri="{FF2B5EF4-FFF2-40B4-BE49-F238E27FC236}">
                <a16:creationId xmlns:a16="http://schemas.microsoft.com/office/drawing/2014/main" id="{1529922D-CD5E-4340-882B-0C7E07C1388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9816" y="582564"/>
            <a:ext cx="3374505" cy="2530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Презентація до уроку &quot;Екосистема. Різноманітність екосистем&quot;">
            <a:extLst>
              <a:ext uri="{FF2B5EF4-FFF2-40B4-BE49-F238E27FC236}">
                <a16:creationId xmlns:a16="http://schemas.microsoft.com/office/drawing/2014/main" id="{545B6A31-E035-4E16-8F86-1CFCF3EF7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018" y="1690688"/>
            <a:ext cx="7943332" cy="4470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1011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8259812-4E53-423C-91C9-181D315028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548" y="2208305"/>
            <a:ext cx="4245428" cy="3181684"/>
          </a:xfrm>
        </p:spPr>
        <p:txBody>
          <a:bodyPr anchor="t">
            <a:normAutofit fontScale="92500" lnSpcReduction="20000"/>
          </a:bodyPr>
          <a:lstStyle/>
          <a:p>
            <a:pPr marL="0" indent="0">
              <a:buNone/>
            </a:pPr>
            <a:r>
              <a:rPr lang="uk-UA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Ці природні органічні пігменти можуть виробляти деякі бактерії, гриби, водорості, рослини, проте організм тварини не здатний їх синтезувати, але обов’язково потребує ці пігменти у раціоні, оскільки з них утворюється вітамін А. Цей пігмент називається:</a:t>
            </a:r>
            <a:endParaRPr lang="ru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UA" sz="1800" dirty="0"/>
          </a:p>
        </p:txBody>
      </p:sp>
      <p:sp>
        <p:nvSpPr>
          <p:cNvPr id="6158" name="Freeform: Shape 6157">
            <a:extLst>
              <a:ext uri="{FF2B5EF4-FFF2-40B4-BE49-F238E27FC236}">
                <a16:creationId xmlns:a16="http://schemas.microsoft.com/office/drawing/2014/main" id="{A86541C6-61B1-4DAA-B57A-EAF3F24F04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933310" y="1"/>
            <a:ext cx="6488456" cy="3036711"/>
          </a:xfrm>
          <a:custGeom>
            <a:avLst/>
            <a:gdLst>
              <a:gd name="connsiteX0" fmla="*/ 0 w 6488456"/>
              <a:gd name="connsiteY0" fmla="*/ 0 h 3036711"/>
              <a:gd name="connsiteX1" fmla="*/ 6488456 w 6488456"/>
              <a:gd name="connsiteY1" fmla="*/ 0 h 3036711"/>
              <a:gd name="connsiteX2" fmla="*/ 6482686 w 6488456"/>
              <a:gd name="connsiteY2" fmla="*/ 114279 h 3036711"/>
              <a:gd name="connsiteX3" fmla="*/ 3244228 w 6488456"/>
              <a:gd name="connsiteY3" fmla="*/ 3036711 h 3036711"/>
              <a:gd name="connsiteX4" fmla="*/ 5771 w 6488456"/>
              <a:gd name="connsiteY4" fmla="*/ 114279 h 3036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8456" h="3036711">
                <a:moveTo>
                  <a:pt x="0" y="0"/>
                </a:moveTo>
                <a:lnTo>
                  <a:pt x="6488456" y="0"/>
                </a:lnTo>
                <a:lnTo>
                  <a:pt x="6482686" y="114279"/>
                </a:lnTo>
                <a:cubicBezTo>
                  <a:pt x="6315984" y="1755766"/>
                  <a:pt x="4929697" y="3036711"/>
                  <a:pt x="3244228" y="3036711"/>
                </a:cubicBezTo>
                <a:cubicBezTo>
                  <a:pt x="1558760" y="3036711"/>
                  <a:pt x="172473" y="1755766"/>
                  <a:pt x="5771" y="114279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146" name="Picture 2" descr="Каротиноїди - яскраві та корисні - BioMax — Інтернет-магазин вітамінів і  харчових добавок. Ціна і якість - наш пріоритет">
            <a:extLst>
              <a:ext uri="{FF2B5EF4-FFF2-40B4-BE49-F238E27FC236}">
                <a16:creationId xmlns:a16="http://schemas.microsoft.com/office/drawing/2014/main" id="{077144B8-84A9-45A6-91EF-FED56C60CA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06" r="-1" b="-1"/>
          <a:stretch/>
        </p:blipFill>
        <p:spPr bwMode="auto">
          <a:xfrm>
            <a:off x="5142944" y="3"/>
            <a:ext cx="6069184" cy="2839783"/>
          </a:xfrm>
          <a:custGeom>
            <a:avLst/>
            <a:gdLst/>
            <a:ahLst/>
            <a:cxnLst/>
            <a:rect l="l" t="t" r="r" b="b"/>
            <a:pathLst>
              <a:path w="6069184" h="2839783">
                <a:moveTo>
                  <a:pt x="0" y="0"/>
                </a:moveTo>
                <a:lnTo>
                  <a:pt x="6069184" y="0"/>
                </a:lnTo>
                <a:lnTo>
                  <a:pt x="6063823" y="106160"/>
                </a:lnTo>
                <a:cubicBezTo>
                  <a:pt x="5907891" y="1641596"/>
                  <a:pt x="4611168" y="2839783"/>
                  <a:pt x="3034592" y="2839783"/>
                </a:cubicBezTo>
                <a:cubicBezTo>
                  <a:pt x="1458016" y="2839783"/>
                  <a:pt x="161292" y="1641596"/>
                  <a:pt x="5360" y="10616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60" name="Freeform: Shape 6159">
            <a:extLst>
              <a:ext uri="{FF2B5EF4-FFF2-40B4-BE49-F238E27FC236}">
                <a16:creationId xmlns:a16="http://schemas.microsoft.com/office/drawing/2014/main" id="{71750011-2006-46BB-AFDE-C6E461752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93989" y="2900758"/>
            <a:ext cx="5198011" cy="3957242"/>
          </a:xfrm>
          <a:custGeom>
            <a:avLst/>
            <a:gdLst>
              <a:gd name="connsiteX0" fmla="*/ 1942747 w 5198011"/>
              <a:gd name="connsiteY0" fmla="*/ 0 h 3957242"/>
              <a:gd name="connsiteX1" fmla="*/ 5198011 w 5198011"/>
              <a:gd name="connsiteY1" fmla="*/ 3255264 h 3957242"/>
              <a:gd name="connsiteX2" fmla="*/ 5131876 w 5198011"/>
              <a:gd name="connsiteY2" fmla="*/ 3911314 h 3957242"/>
              <a:gd name="connsiteX3" fmla="*/ 5120066 w 5198011"/>
              <a:gd name="connsiteY3" fmla="*/ 3957242 h 3957242"/>
              <a:gd name="connsiteX4" fmla="*/ 0 w 5198011"/>
              <a:gd name="connsiteY4" fmla="*/ 3957242 h 3957242"/>
              <a:gd name="connsiteX5" fmla="*/ 0 w 5198011"/>
              <a:gd name="connsiteY5" fmla="*/ 647700 h 3957242"/>
              <a:gd name="connsiteX6" fmla="*/ 122698 w 5198011"/>
              <a:gd name="connsiteY6" fmla="*/ 555948 h 3957242"/>
              <a:gd name="connsiteX7" fmla="*/ 1942747 w 5198011"/>
              <a:gd name="connsiteY7" fmla="*/ 0 h 3957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8011" h="3957242">
                <a:moveTo>
                  <a:pt x="1942747" y="0"/>
                </a:moveTo>
                <a:cubicBezTo>
                  <a:pt x="3740580" y="0"/>
                  <a:pt x="5198011" y="1457431"/>
                  <a:pt x="5198011" y="3255264"/>
                </a:cubicBezTo>
                <a:cubicBezTo>
                  <a:pt x="5198011" y="3479993"/>
                  <a:pt x="5175239" y="3699404"/>
                  <a:pt x="5131876" y="3911314"/>
                </a:cubicBezTo>
                <a:lnTo>
                  <a:pt x="5120066" y="3957242"/>
                </a:lnTo>
                <a:lnTo>
                  <a:pt x="0" y="3957242"/>
                </a:lnTo>
                <a:lnTo>
                  <a:pt x="0" y="647700"/>
                </a:lnTo>
                <a:lnTo>
                  <a:pt x="122698" y="555948"/>
                </a:lnTo>
                <a:cubicBezTo>
                  <a:pt x="642241" y="204951"/>
                  <a:pt x="1268560" y="0"/>
                  <a:pt x="1942747" y="0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Рисунок 4" descr="Изображение выглядит как чашка&#10;&#10;Автоматически созданное описание">
            <a:extLst>
              <a:ext uri="{FF2B5EF4-FFF2-40B4-BE49-F238E27FC236}">
                <a16:creationId xmlns:a16="http://schemas.microsoft.com/office/drawing/2014/main" id="{B79F4F9B-B4F1-4EBC-B31D-C7F8081F699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8" r="8537" b="-1"/>
          <a:stretch/>
        </p:blipFill>
        <p:spPr>
          <a:xfrm>
            <a:off x="7190587" y="3124784"/>
            <a:ext cx="5001415" cy="3733214"/>
          </a:xfrm>
          <a:custGeom>
            <a:avLst/>
            <a:gdLst/>
            <a:ahLst/>
            <a:cxnLst/>
            <a:rect l="l" t="t" r="r" b="b"/>
            <a:pathLst>
              <a:path w="5001415" h="3733214">
                <a:moveTo>
                  <a:pt x="3044952" y="0"/>
                </a:moveTo>
                <a:cubicBezTo>
                  <a:pt x="3780687" y="0"/>
                  <a:pt x="4455477" y="260939"/>
                  <a:pt x="4981824" y="695319"/>
                </a:cubicBezTo>
                <a:lnTo>
                  <a:pt x="5001415" y="713124"/>
                </a:lnTo>
                <a:lnTo>
                  <a:pt x="5001415" y="3733214"/>
                </a:lnTo>
                <a:lnTo>
                  <a:pt x="81043" y="3733214"/>
                </a:lnTo>
                <a:lnTo>
                  <a:pt x="61862" y="3658617"/>
                </a:lnTo>
                <a:cubicBezTo>
                  <a:pt x="21301" y="3460397"/>
                  <a:pt x="0" y="3255162"/>
                  <a:pt x="0" y="3044952"/>
                </a:cubicBezTo>
                <a:cubicBezTo>
                  <a:pt x="0" y="1363271"/>
                  <a:pt x="1363271" y="0"/>
                  <a:pt x="3044952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601285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82" name="Rectangle 7181">
            <a:extLst>
              <a:ext uri="{FF2B5EF4-FFF2-40B4-BE49-F238E27FC236}">
                <a16:creationId xmlns:a16="http://schemas.microsoft.com/office/drawing/2014/main" id="{3B47FC9C-2ED3-4100-A4EF-E8CDFEE106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172" name="Picture 4" descr="Презентація &quot; Типи гетеротрофного живлення&quot; 10 клас(профільний рівень)">
            <a:extLst>
              <a:ext uri="{FF2B5EF4-FFF2-40B4-BE49-F238E27FC236}">
                <a16:creationId xmlns:a16="http://schemas.microsoft.com/office/drawing/2014/main" id="{15B6C00A-A5BE-4FC6-A6F8-C399D5823E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608" y="83169"/>
            <a:ext cx="4197542" cy="31095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Властивості та характеристики екосистем. Типи зв'язків між популяціями  різних видів в екосистемах.Екологічні сукцесії як процеси саморозвитку  екосистем. Причини сукцесій та їхні т">
            <a:extLst>
              <a:ext uri="{FF2B5EF4-FFF2-40B4-BE49-F238E27FC236}">
                <a16:creationId xmlns:a16="http://schemas.microsoft.com/office/drawing/2014/main" id="{F8D7F727-60BA-4C05-B5FF-E552AA2E199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208" y="3240087"/>
            <a:ext cx="5060630" cy="324511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Детритная пищевая цепь – звенья и примеры">
            <a:extLst>
              <a:ext uri="{FF2B5EF4-FFF2-40B4-BE49-F238E27FC236}">
                <a16:creationId xmlns:a16="http://schemas.microsoft.com/office/drawing/2014/main" id="{A4BCDA6A-4013-4F73-AFE4-1416922E3D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838" y="489257"/>
            <a:ext cx="6194425" cy="46291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7E8724-7AFB-43F3-8F3D-9C42E40A5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7486" y="5397916"/>
            <a:ext cx="4356475" cy="51742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3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Організми-детритофаги</a:t>
            </a:r>
            <a:endParaRPr lang="en-US" sz="32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485173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A9FCB555-22DF-4D9B-BFDA-FAB91F1EC28D}"/>
              </a:ext>
            </a:extLst>
          </p:cNvPr>
          <p:cNvSpPr txBox="1"/>
          <p:nvPr/>
        </p:nvSpPr>
        <p:spPr>
          <a:xfrm>
            <a:off x="304214" y="4741938"/>
            <a:ext cx="60984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Типи пошкоджень листків деревних рослин </a:t>
            </a:r>
            <a:r>
              <a:rPr lang="uk-UA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санітарно-захисних зони промислових підприємств м. Запоріжжя (фото – К.С. Крупєй, А.В. Скляренко, 2022).</a:t>
            </a:r>
            <a:endParaRPr lang="ru-UA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AC785E-23AB-44CE-9ACB-EAA113EE2E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2972"/>
            <a:ext cx="6934200" cy="3362325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текст, растение, другой&#10;&#10;Автоматически созданное описание">
            <a:extLst>
              <a:ext uri="{FF2B5EF4-FFF2-40B4-BE49-F238E27FC236}">
                <a16:creationId xmlns:a16="http://schemas.microsoft.com/office/drawing/2014/main" id="{F18341FD-3B19-4D93-9234-92C663C8FA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6645" y="1012972"/>
            <a:ext cx="5772150" cy="5544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5661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1C3282-5814-41D9-BE9E-A199D5883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089" y="1182117"/>
            <a:ext cx="3438144" cy="1124712"/>
          </a:xfrm>
        </p:spPr>
        <p:txBody>
          <a:bodyPr anchor="b">
            <a:noAutofit/>
          </a:bodyPr>
          <a:lstStyle/>
          <a:p>
            <a:r>
              <a:rPr lang="uk-UA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 ЕКОЛОГ-ЮНІОР ЕРУДИТ-2022: ЗАВДАННЯ ДЛЯ 8-9 КЛАСІВ</a:t>
            </a:r>
            <a:endParaRPr lang="ru-UA" sz="20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DFE8AB-A77D-4E88-8B52-06E78E9009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uk-UA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uk-UA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Інфекційні захворювання, які передаються до людини членистоногими (наприклад, через укус кліщів, комарів), мають назву:</a:t>
            </a:r>
            <a:endParaRPr lang="ru-UA" sz="17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UA" sz="17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872D65D-E9A8-4726-80A1-ED0519B080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238" y="1012552"/>
            <a:ext cx="8175158" cy="4596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8609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Rectangle 9222">
            <a:extLst>
              <a:ext uri="{FF2B5EF4-FFF2-40B4-BE49-F238E27FC236}">
                <a16:creationId xmlns:a16="http://schemas.microsoft.com/office/drawing/2014/main" id="{7CA0DAA6-33B8-4A25-810D-2F4D816FB4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54297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54E07B-55F3-482D-B4C0-76D047395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307" y="640081"/>
            <a:ext cx="3377183" cy="3681976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2. </a:t>
            </a:r>
            <a:r>
              <a:rPr lang="en-US" sz="28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Макрозообентос</a:t>
            </a:r>
            <a:r>
              <a:rPr lang="en-US" sz="2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- </a:t>
            </a:r>
            <a:r>
              <a:rPr lang="en-US" sz="2800" b="0" i="0" kern="1200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сукупність</a:t>
            </a:r>
            <a:r>
              <a:rPr lang="en-US" sz="2800" b="0" i="0" kern="120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800" b="0" i="0" kern="1200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безхребетних</a:t>
            </a:r>
            <a:r>
              <a:rPr lang="en-US" sz="2800" b="0" i="0" kern="120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з </a:t>
            </a:r>
            <a:r>
              <a:rPr lang="en-US" sz="2800" b="0" i="0" kern="1200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розміром</a:t>
            </a:r>
            <a:r>
              <a:rPr lang="en-US" sz="2800" b="0" i="0" kern="120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800" b="0" i="0" kern="1200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тіла</a:t>
            </a:r>
            <a:r>
              <a:rPr lang="en-US" sz="2800" b="0" i="0" kern="120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800" b="0" i="0" kern="1200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більше</a:t>
            </a:r>
            <a:r>
              <a:rPr lang="en-US" sz="2800" b="0" i="0" kern="120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2 </a:t>
            </a:r>
            <a:r>
              <a:rPr lang="en-US" sz="2800" b="0" i="0" kern="1200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мм</a:t>
            </a:r>
            <a:r>
              <a:rPr lang="en-US" sz="2800" b="0" i="0" kern="120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, </a:t>
            </a:r>
            <a:r>
              <a:rPr lang="en-US" sz="2800" b="0" i="0" kern="1200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які</a:t>
            </a:r>
            <a:r>
              <a:rPr lang="en-US" sz="2800" b="0" i="0" kern="120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800" b="0" i="0" kern="1200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населяють</a:t>
            </a:r>
            <a:r>
              <a:rPr lang="en-US" sz="2800" b="0" i="0" kern="120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800" b="0" i="0" kern="1200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дно</a:t>
            </a:r>
            <a:r>
              <a:rPr lang="en-US" sz="2800" b="0" i="0" kern="120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800" b="0" i="0" kern="1200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водоймищ</a:t>
            </a:r>
            <a:r>
              <a:rPr lang="en-US" sz="2800" b="0" i="0" kern="120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(</a:t>
            </a:r>
            <a:r>
              <a:rPr lang="en-US" sz="2800" b="0" i="0" kern="1200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або</a:t>
            </a:r>
            <a:r>
              <a:rPr lang="en-US" sz="2800" b="0" i="0" kern="120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800" b="0" i="0" kern="1200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бенталь</a:t>
            </a:r>
            <a:r>
              <a:rPr lang="en-US" sz="2800" b="0" i="0" kern="120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), </a:t>
            </a:r>
            <a:r>
              <a:rPr lang="en-US" sz="2800" b="0" i="0" kern="1200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водну</a:t>
            </a:r>
            <a:r>
              <a:rPr lang="en-US" sz="2800" b="0" i="0" kern="120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800" b="0" i="0" kern="1200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рослинність</a:t>
            </a:r>
            <a:r>
              <a:rPr lang="en-US" sz="2800" b="0" i="0" kern="120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, </a:t>
            </a:r>
            <a:r>
              <a:rPr lang="en-US" sz="2800" b="0" i="0" kern="1200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інші</a:t>
            </a:r>
            <a:r>
              <a:rPr lang="en-US" sz="2800" b="0" i="0" kern="120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800" b="0" i="0" kern="1200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субстрати</a:t>
            </a:r>
            <a:r>
              <a:rPr lang="en-US" sz="2800" b="0" i="0" kern="120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.</a:t>
            </a:r>
            <a:endParaRPr lang="en-US" sz="28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9218" name="Picture 2" descr="середовища 1снування - презентація з біології">
            <a:extLst>
              <a:ext uri="{FF2B5EF4-FFF2-40B4-BE49-F238E27FC236}">
                <a16:creationId xmlns:a16="http://schemas.microsoft.com/office/drawing/2014/main" id="{A070A524-4785-4522-9B24-0C0D7D8727F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40709" y="1045326"/>
            <a:ext cx="6356465" cy="4767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9019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E86FF0-8D35-440C-860C-6958B703D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0047"/>
            <a:ext cx="10515600" cy="647749"/>
          </a:xfrm>
        </p:spPr>
        <p:txBody>
          <a:bodyPr>
            <a:normAutofit fontScale="90000"/>
          </a:bodyPr>
          <a:lstStyle/>
          <a:p>
            <a:r>
              <a:rPr lang="uk-UA" dirty="0"/>
              <a:t>3. Вакцини</a:t>
            </a:r>
            <a:endParaRPr lang="ru-UA" dirty="0"/>
          </a:p>
        </p:txBody>
      </p:sp>
      <p:pic>
        <p:nvPicPr>
          <p:cNvPr id="10242" name="Picture 2" descr="Победитель оспы">
            <a:extLst>
              <a:ext uri="{FF2B5EF4-FFF2-40B4-BE49-F238E27FC236}">
                <a16:creationId xmlns:a16="http://schemas.microsoft.com/office/drawing/2014/main" id="{FF32C4AC-9360-4C65-928B-DAD739E1E2C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4011" y="230047"/>
            <a:ext cx="4322305" cy="2542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В Україні оновлено Національний календар профілактичних щеплень | Центр  громадського здоров'я">
            <a:extLst>
              <a:ext uri="{FF2B5EF4-FFF2-40B4-BE49-F238E27FC236}">
                <a16:creationId xmlns:a16="http://schemas.microsoft.com/office/drawing/2014/main" id="{B60BF375-9835-4160-A8A5-F3A96D4150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153" y="996546"/>
            <a:ext cx="6786367" cy="5631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96801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F1E6E9-3912-4F11-84B6-A9EEF1801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742969" cy="2452687"/>
          </a:xfrm>
        </p:spPr>
        <p:txBody>
          <a:bodyPr anchor="ctr">
            <a:normAutofit/>
          </a:bodyPr>
          <a:lstStyle/>
          <a:p>
            <a:r>
              <a:rPr lang="uk-UA" sz="3600" b="1" dirty="0"/>
              <a:t>4. Антиоксиданти</a:t>
            </a:r>
            <a:endParaRPr lang="ru-UA" sz="3600" b="1" dirty="0"/>
          </a:p>
        </p:txBody>
      </p:sp>
      <p:pic>
        <p:nvPicPr>
          <p:cNvPr id="11266" name="Picture 2" descr="Навіщо нам антиоксиданти та де їх варто шукати">
            <a:extLst>
              <a:ext uri="{FF2B5EF4-FFF2-40B4-BE49-F238E27FC236}">
                <a16:creationId xmlns:a16="http://schemas.microsoft.com/office/drawing/2014/main" id="{5A581E85-C72C-4432-AB5C-AD73EC08E2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86" b="44619"/>
          <a:stretch/>
        </p:blipFill>
        <p:spPr bwMode="auto"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3CDFCEAE-AA5D-4C35-9525-CA0F418D5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3982" y="3752850"/>
            <a:ext cx="7485413" cy="3105140"/>
          </a:xfrm>
        </p:spPr>
        <p:txBody>
          <a:bodyPr anchor="ctr">
            <a:normAutofit lnSpcReduction="10000"/>
          </a:bodyPr>
          <a:lstStyle/>
          <a:p>
            <a:r>
              <a:rPr lang="uk-UA" sz="1800" b="0" i="0" dirty="0">
                <a:effectLst/>
                <a:latin typeface="Open Sans" panose="020B0606030504020204" pitchFamily="34" charset="0"/>
              </a:rPr>
              <a:t>Антиоксиданти - це з'єднання, які мають загальний ефект захисту </a:t>
            </a:r>
            <a:r>
              <a:rPr lang="uk-UA" sz="1800" b="0" i="0" dirty="0" err="1">
                <a:effectLst/>
                <a:latin typeface="Open Sans" panose="020B0606030504020204" pitchFamily="34" charset="0"/>
              </a:rPr>
              <a:t>організма</a:t>
            </a:r>
            <a:r>
              <a:rPr lang="uk-UA" sz="1800" b="0" i="0" dirty="0">
                <a:effectLst/>
                <a:latin typeface="Open Sans" panose="020B0606030504020204" pitchFamily="34" charset="0"/>
              </a:rPr>
              <a:t> від дії вільних радикалів. Вони природним чином генеруються клітинами тіла, а також можуть надходити в нього з певних продуктів харчування. У рослин і тварин, а також у всіх інших форм життя є власний захист від вільних радикалів і окисного пошкодження. Отже, антиоксиданти містяться у всіх цілісних продуктах рослинного та тваринного походження.</a:t>
            </a:r>
            <a:br>
              <a:rPr lang="uk-UA" sz="1800" b="0" i="0" dirty="0">
                <a:effectLst/>
                <a:latin typeface="Open Sans" panose="020B0606030504020204" pitchFamily="34" charset="0"/>
              </a:rPr>
            </a:br>
            <a:endParaRPr lang="uk-UA" sz="1800" b="0" i="0" dirty="0">
              <a:effectLst/>
              <a:latin typeface="Open Sans" panose="020B0606030504020204" pitchFamily="34" charset="0"/>
            </a:endParaRPr>
          </a:p>
          <a:p>
            <a:r>
              <a:rPr lang="uk-UA" sz="1800" b="0" i="0" dirty="0">
                <a:effectLst/>
                <a:latin typeface="Open Sans" panose="020B0606030504020204" pitchFamily="34" charset="0"/>
              </a:rPr>
              <a:t>Термін «</a:t>
            </a:r>
            <a:r>
              <a:rPr lang="en-US" sz="1800" b="0" i="0" dirty="0" err="1">
                <a:effectLst/>
                <a:latin typeface="Open Sans" panose="020B0606030504020204" pitchFamily="34" charset="0"/>
              </a:rPr>
              <a:t>antioxidanti</a:t>
            </a:r>
            <a:r>
              <a:rPr lang="en-US" sz="1800" b="0" i="0" dirty="0">
                <a:effectLst/>
                <a:latin typeface="Open Sans" panose="020B0606030504020204" pitchFamily="34" charset="0"/>
              </a:rPr>
              <a:t>» </a:t>
            </a:r>
            <a:r>
              <a:rPr lang="uk-UA" sz="1800" b="0" i="0" dirty="0">
                <a:effectLst/>
                <a:latin typeface="Open Sans" panose="020B0606030504020204" pitchFamily="34" charset="0"/>
              </a:rPr>
              <a:t>включає певні вітаміни, мікроелементи, поживні мікроелементи та мікроелементи, які природним чином присутні в їжі.</a:t>
            </a:r>
          </a:p>
          <a:p>
            <a:endParaRPr lang="ru-UA" sz="1500" dirty="0"/>
          </a:p>
        </p:txBody>
      </p:sp>
    </p:spTree>
    <p:extLst>
      <p:ext uri="{BB962C8B-B14F-4D97-AF65-F5344CB8AC3E}">
        <p14:creationId xmlns:p14="http://schemas.microsoft.com/office/powerpoint/2010/main" val="34303454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297" name="Rectangle 12296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2299" name="Rectangle 12298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92"/>
            <a:ext cx="12191998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01" name="Rectangle 12300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35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03" name="Rectangle 12302">
            <a:extLst>
              <a:ext uri="{FF2B5EF4-FFF2-40B4-BE49-F238E27FC236}">
                <a16:creationId xmlns:a16="http://schemas.microsoft.com/office/drawing/2014/main" id="{D3539FEE-81D3-4406-802E-60B20B16F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8" y="-5307777"/>
            <a:ext cx="1576446" cy="12192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305" name="Rectangle 12304">
            <a:extLst>
              <a:ext uri="{FF2B5EF4-FFF2-40B4-BE49-F238E27FC236}">
                <a16:creationId xmlns:a16="http://schemas.microsoft.com/office/drawing/2014/main" id="{DC701763-729E-462F-A5A8-E0DEFEB1E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986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D84530-217A-40E4-A7EB-C7586C1A8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4" y="353160"/>
            <a:ext cx="7091300" cy="8985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Первинна і вторинна сукцесія</a:t>
            </a:r>
          </a:p>
        </p:txBody>
      </p:sp>
      <p:pic>
        <p:nvPicPr>
          <p:cNvPr id="12292" name="Picture 4" descr="Презентація &quot;Екологічні сукцесії як процеси саморозвитку екосистем&quot;">
            <a:extLst>
              <a:ext uri="{FF2B5EF4-FFF2-40B4-BE49-F238E27FC236}">
                <a16:creationId xmlns:a16="http://schemas.microsoft.com/office/drawing/2014/main" id="{A901EE59-4C7C-4272-8788-4DC9E4BEB6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2293065"/>
            <a:ext cx="5131088" cy="3848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Презентація &quot;Екологічні сукцесії як процеси саморозвитку екосистем&quot;">
            <a:extLst>
              <a:ext uri="{FF2B5EF4-FFF2-40B4-BE49-F238E27FC236}">
                <a16:creationId xmlns:a16="http://schemas.microsoft.com/office/drawing/2014/main" id="{15AD6456-25D9-451E-A2B5-0F217FDEF85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9714" y="2184116"/>
            <a:ext cx="5131087" cy="3848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80883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21" name="Rectangle 13320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3323" name="Rectangle 13322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92"/>
            <a:ext cx="12191998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25" name="Rectangle 13324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35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27" name="Rectangle 13326">
            <a:extLst>
              <a:ext uri="{FF2B5EF4-FFF2-40B4-BE49-F238E27FC236}">
                <a16:creationId xmlns:a16="http://schemas.microsoft.com/office/drawing/2014/main" id="{D3539FEE-81D3-4406-802E-60B20B16F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8" y="-5307777"/>
            <a:ext cx="1576446" cy="12192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329" name="Rectangle 13328">
            <a:extLst>
              <a:ext uri="{FF2B5EF4-FFF2-40B4-BE49-F238E27FC236}">
                <a16:creationId xmlns:a16="http://schemas.microsoft.com/office/drawing/2014/main" id="{DC701763-729E-462F-A5A8-E0DEFEB1E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986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B88CFC-A332-4209-87E5-4E1CA3AEB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4" y="353160"/>
            <a:ext cx="7091300" cy="8985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b="1">
                <a:solidFill>
                  <a:srgbClr val="FFFFFF"/>
                </a:solidFill>
                <a:effectLst/>
              </a:rPr>
              <a:t>КОНКУРС ЕКОЛОГ-ЮНІОР ЕРУДИТ-2022: ЗАВДАННЯ ДЛЯ 10-11 КЛАСІВ</a:t>
            </a:r>
            <a:endParaRPr lang="en-US" sz="2800">
              <a:solidFill>
                <a:srgbClr val="FFFFFF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F46980-58C1-4B6F-942E-BEB8473B38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1507" y="387224"/>
            <a:ext cx="3291839" cy="83045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FFFFFF"/>
                </a:solidFill>
              </a:rPr>
              <a:t>1. </a:t>
            </a:r>
            <a:r>
              <a:rPr lang="en-US" sz="2400" dirty="0" err="1">
                <a:solidFill>
                  <a:srgbClr val="FFFFFF"/>
                </a:solidFill>
              </a:rPr>
              <a:t>Екологічні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закони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13316" name="Picture 4" descr="Основні екологічні закони&quot; - презентація з екології">
            <a:extLst>
              <a:ext uri="{FF2B5EF4-FFF2-40B4-BE49-F238E27FC236}">
                <a16:creationId xmlns:a16="http://schemas.microsoft.com/office/drawing/2014/main" id="{2EBF002C-91FC-45EA-B6D0-13636A5CD4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5748" y="2256086"/>
            <a:ext cx="5131088" cy="3848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Основні екологічні закони&quot; - презентація з екології">
            <a:extLst>
              <a:ext uri="{FF2B5EF4-FFF2-40B4-BE49-F238E27FC236}">
                <a16:creationId xmlns:a16="http://schemas.microsoft.com/office/drawing/2014/main" id="{0DD1D769-0188-43AC-8620-B69C8EF8BE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45165" y="2292573"/>
            <a:ext cx="5131087" cy="3848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05418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7" name="Rectangle 14346">
            <a:extLst>
              <a:ext uri="{FF2B5EF4-FFF2-40B4-BE49-F238E27FC236}">
                <a16:creationId xmlns:a16="http://schemas.microsoft.com/office/drawing/2014/main" id="{BE95D989-81FA-4BAD-9AD5-E46CEDA91B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3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349" name="Rectangle 14348">
            <a:extLst>
              <a:ext uri="{FF2B5EF4-FFF2-40B4-BE49-F238E27FC236}">
                <a16:creationId xmlns:a16="http://schemas.microsoft.com/office/drawing/2014/main" id="{156189E5-8A3E-4CFD-B71B-CCD0F8495E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3" y="0"/>
            <a:ext cx="142074" cy="6858000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342" name="Picture 6" descr="Водоросль порфира - Веселая Кухня">
            <a:extLst>
              <a:ext uri="{FF2B5EF4-FFF2-40B4-BE49-F238E27FC236}">
                <a16:creationId xmlns:a16="http://schemas.microsoft.com/office/drawing/2014/main" id="{50FE74D0-279B-470B-BA68-9F6AC6AA2F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9413" y="649288"/>
            <a:ext cx="4083050" cy="269716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Агар-агар пищевой ТМ Приправка 8 г – отзывы покупателей | ROZETKA">
            <a:extLst>
              <a:ext uri="{FF2B5EF4-FFF2-40B4-BE49-F238E27FC236}">
                <a16:creationId xmlns:a16="http://schemas.microsoft.com/office/drawing/2014/main" id="{E1EF5142-0520-4762-9D09-4D0BA751FD3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9138" y="649288"/>
            <a:ext cx="1939925" cy="269716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Методы исследования в медицинской бактериологии - Стр 10">
            <a:extLst>
              <a:ext uri="{FF2B5EF4-FFF2-40B4-BE49-F238E27FC236}">
                <a16:creationId xmlns:a16="http://schemas.microsoft.com/office/drawing/2014/main" id="{0AAC0D27-41AB-4BB5-8443-F505EA62B6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9413" y="3414713"/>
            <a:ext cx="6089650" cy="2794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FE44AD-58A6-45D0-98FD-4F60AD6B9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937" y="753933"/>
            <a:ext cx="3749418" cy="5403370"/>
          </a:xfrm>
        </p:spPr>
        <p:txBody>
          <a:bodyPr>
            <a:normAutofit/>
          </a:bodyPr>
          <a:lstStyle/>
          <a:p>
            <a:r>
              <a:rPr lang="uk-UA" dirty="0">
                <a:solidFill>
                  <a:srgbClr val="FFFFFF"/>
                </a:solidFill>
              </a:rPr>
              <a:t>2. Продуценти агар-агару</a:t>
            </a:r>
            <a:endParaRPr lang="ru-UA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6178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369" name="Rectangle 15368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364" name="Picture 4" descr="Бактерії і людина — Бережіть здоров'я!">
            <a:extLst>
              <a:ext uri="{FF2B5EF4-FFF2-40B4-BE49-F238E27FC236}">
                <a16:creationId xmlns:a16="http://schemas.microsoft.com/office/drawing/2014/main" id="{1C217DD6-9EE5-4302-8C48-30BC964CD9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844675"/>
            <a:ext cx="5551488" cy="444976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Які види бактерій групи кишкової палички існують - характеристики збудника">
            <a:extLst>
              <a:ext uri="{FF2B5EF4-FFF2-40B4-BE49-F238E27FC236}">
                <a16:creationId xmlns:a16="http://schemas.microsoft.com/office/drawing/2014/main" id="{72083245-1494-493C-9C12-98B85C44D57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888" y="1844675"/>
            <a:ext cx="4624388" cy="444976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74E467-DCA1-4AA5-AFB2-01208737E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05"/>
            <a:ext cx="10515600" cy="150588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3. </a:t>
            </a:r>
            <a:r>
              <a:rPr lang="en-US" sz="4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С</a:t>
            </a:r>
            <a:r>
              <a:rPr lang="en-US" sz="480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анітарно-показові</a:t>
            </a:r>
            <a:r>
              <a:rPr lang="en-US" sz="48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480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мікроорганізми</a:t>
            </a:r>
            <a:r>
              <a:rPr lang="en-US" sz="48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480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фекального</a:t>
            </a:r>
            <a:r>
              <a:rPr lang="en-US" sz="48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480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забруднення</a:t>
            </a:r>
            <a:r>
              <a:rPr lang="en-US" sz="48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480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води</a:t>
            </a:r>
            <a:r>
              <a:rPr lang="en-US" sz="48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endParaRPr lang="en-US" sz="48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446539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391" name="Rectangle 16390">
            <a:extLst>
              <a:ext uri="{FF2B5EF4-FFF2-40B4-BE49-F238E27FC236}">
                <a16:creationId xmlns:a16="http://schemas.microsoft.com/office/drawing/2014/main" id="{0E91F5CA-B392-444C-88E3-BF5BAAEBD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93" name="Rectangle 16392">
            <a:extLst>
              <a:ext uri="{FF2B5EF4-FFF2-40B4-BE49-F238E27FC236}">
                <a16:creationId xmlns:a16="http://schemas.microsoft.com/office/drawing/2014/main" id="{0459807F-B6FA-44D3-9A53-C55B6B568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80681"/>
            <a:ext cx="12192000" cy="277731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2540EA-01F8-4435-A4FD-F7BD5D9D4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5060" y="5279511"/>
            <a:ext cx="9681882" cy="7398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uk-UA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4.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Бактеріофаги</a:t>
            </a: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6386" name="Picture 2" descr="Геном некоторых вирусов отличается от всего живого на Земле - Hi-News.ru">
            <a:extLst>
              <a:ext uri="{FF2B5EF4-FFF2-40B4-BE49-F238E27FC236}">
                <a16:creationId xmlns:a16="http://schemas.microsoft.com/office/drawing/2014/main" id="{0137AB5C-8E29-4A36-BECE-28EC6388C1E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65"/>
          <a:stretch/>
        </p:blipFill>
        <p:spPr bwMode="auto">
          <a:xfrm>
            <a:off x="20" y="10"/>
            <a:ext cx="12191979" cy="5886523"/>
          </a:xfrm>
          <a:custGeom>
            <a:avLst/>
            <a:gdLst/>
            <a:ahLst/>
            <a:cxnLst/>
            <a:rect l="l" t="t" r="r" b="b"/>
            <a:pathLst>
              <a:path w="12191999" h="5886533">
                <a:moveTo>
                  <a:pt x="4721173" y="4907914"/>
                </a:moveTo>
                <a:lnTo>
                  <a:pt x="4722109" y="4908125"/>
                </a:lnTo>
                <a:cubicBezTo>
                  <a:pt x="4721143" y="4908767"/>
                  <a:pt x="4718263" y="4909373"/>
                  <a:pt x="4717199" y="4909396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751311"/>
                </a:lnTo>
                <a:lnTo>
                  <a:pt x="12140860" y="5770509"/>
                </a:lnTo>
                <a:cubicBezTo>
                  <a:pt x="12126656" y="5772723"/>
                  <a:pt x="12093589" y="5827925"/>
                  <a:pt x="12080161" y="5826358"/>
                </a:cubicBezTo>
                <a:cubicBezTo>
                  <a:pt x="11978188" y="5850511"/>
                  <a:pt x="11967361" y="5873564"/>
                  <a:pt x="11917885" y="5861578"/>
                </a:cubicBezTo>
                <a:cubicBezTo>
                  <a:pt x="11872779" y="5859863"/>
                  <a:pt x="11928861" y="5896778"/>
                  <a:pt x="11894610" y="5883738"/>
                </a:cubicBezTo>
                <a:cubicBezTo>
                  <a:pt x="11860359" y="5870698"/>
                  <a:pt x="11736091" y="5807232"/>
                  <a:pt x="11712379" y="5783337"/>
                </a:cubicBezTo>
                <a:cubicBezTo>
                  <a:pt x="11688667" y="5759442"/>
                  <a:pt x="11627912" y="5782933"/>
                  <a:pt x="11585366" y="5740371"/>
                </a:cubicBezTo>
                <a:lnTo>
                  <a:pt x="11516470" y="5663679"/>
                </a:lnTo>
                <a:cubicBezTo>
                  <a:pt x="11468274" y="5661847"/>
                  <a:pt x="11507335" y="5626593"/>
                  <a:pt x="11462692" y="5610127"/>
                </a:cubicBezTo>
                <a:cubicBezTo>
                  <a:pt x="11417567" y="5608500"/>
                  <a:pt x="11408021" y="5556613"/>
                  <a:pt x="11369712" y="5548654"/>
                </a:cubicBezTo>
                <a:cubicBezTo>
                  <a:pt x="11354317" y="5554704"/>
                  <a:pt x="11288328" y="5499810"/>
                  <a:pt x="11273969" y="5488986"/>
                </a:cubicBezTo>
                <a:cubicBezTo>
                  <a:pt x="11231913" y="5490378"/>
                  <a:pt x="11221973" y="5480544"/>
                  <a:pt x="11195084" y="5467967"/>
                </a:cubicBezTo>
                <a:cubicBezTo>
                  <a:pt x="11164086" y="5497749"/>
                  <a:pt x="11171649" y="5471790"/>
                  <a:pt x="11143408" y="5468614"/>
                </a:cubicBezTo>
                <a:cubicBezTo>
                  <a:pt x="11125906" y="5464975"/>
                  <a:pt x="11102603" y="5460835"/>
                  <a:pt x="11085935" y="5459365"/>
                </a:cubicBezTo>
                <a:cubicBezTo>
                  <a:pt x="11057493" y="5459661"/>
                  <a:pt x="11029906" y="5441496"/>
                  <a:pt x="11030953" y="5456484"/>
                </a:cubicBezTo>
                <a:cubicBezTo>
                  <a:pt x="11007784" y="5459001"/>
                  <a:pt x="10982005" y="5463178"/>
                  <a:pt x="10951060" y="5461240"/>
                </a:cubicBezTo>
                <a:cubicBezTo>
                  <a:pt x="10885365" y="5424406"/>
                  <a:pt x="10915288" y="5460968"/>
                  <a:pt x="10857721" y="5448157"/>
                </a:cubicBezTo>
                <a:cubicBezTo>
                  <a:pt x="10806646" y="5435790"/>
                  <a:pt x="10707075" y="5402712"/>
                  <a:pt x="10644616" y="5387039"/>
                </a:cubicBezTo>
                <a:cubicBezTo>
                  <a:pt x="10616446" y="5382224"/>
                  <a:pt x="10558603" y="5371613"/>
                  <a:pt x="10519277" y="5366793"/>
                </a:cubicBezTo>
                <a:cubicBezTo>
                  <a:pt x="10495461" y="5368312"/>
                  <a:pt x="10473830" y="5354868"/>
                  <a:pt x="10445981" y="5364735"/>
                </a:cubicBezTo>
                <a:cubicBezTo>
                  <a:pt x="10436536" y="5368773"/>
                  <a:pt x="10409281" y="5367966"/>
                  <a:pt x="10383865" y="5360888"/>
                </a:cubicBezTo>
                <a:cubicBezTo>
                  <a:pt x="10374827" y="5369095"/>
                  <a:pt x="10347864" y="5360432"/>
                  <a:pt x="10336852" y="5360277"/>
                </a:cubicBezTo>
                <a:cubicBezTo>
                  <a:pt x="10323586" y="5366987"/>
                  <a:pt x="10274741" y="5357921"/>
                  <a:pt x="10261098" y="5350526"/>
                </a:cubicBezTo>
                <a:lnTo>
                  <a:pt x="10126497" y="5339011"/>
                </a:lnTo>
                <a:lnTo>
                  <a:pt x="10082166" y="5336916"/>
                </a:lnTo>
                <a:cubicBezTo>
                  <a:pt x="10074567" y="5338985"/>
                  <a:pt x="10046860" y="5337657"/>
                  <a:pt x="10039237" y="5338580"/>
                </a:cubicBezTo>
                <a:cubicBezTo>
                  <a:pt x="9998458" y="5328479"/>
                  <a:pt x="9984394" y="5327989"/>
                  <a:pt x="9960016" y="5323065"/>
                </a:cubicBezTo>
                <a:cubicBezTo>
                  <a:pt x="9918980" y="5322923"/>
                  <a:pt x="9888741" y="5326122"/>
                  <a:pt x="9847789" y="5316297"/>
                </a:cubicBezTo>
                <a:lnTo>
                  <a:pt x="9728306" y="5296090"/>
                </a:lnTo>
                <a:cubicBezTo>
                  <a:pt x="9675056" y="5305676"/>
                  <a:pt x="9602035" y="5297282"/>
                  <a:pt x="9584504" y="5284670"/>
                </a:cubicBezTo>
                <a:cubicBezTo>
                  <a:pt x="9518952" y="5270394"/>
                  <a:pt x="9415429" y="5244268"/>
                  <a:pt x="9343049" y="5238968"/>
                </a:cubicBezTo>
                <a:lnTo>
                  <a:pt x="9231367" y="5187063"/>
                </a:lnTo>
                <a:lnTo>
                  <a:pt x="9194807" y="5176984"/>
                </a:lnTo>
                <a:lnTo>
                  <a:pt x="9189243" y="5167745"/>
                </a:lnTo>
                <a:lnTo>
                  <a:pt x="9151229" y="5156543"/>
                </a:lnTo>
                <a:lnTo>
                  <a:pt x="9150207" y="5157608"/>
                </a:lnTo>
                <a:cubicBezTo>
                  <a:pt x="9147045" y="5159739"/>
                  <a:pt x="9143081" y="5160831"/>
                  <a:pt x="9137315" y="5159777"/>
                </a:cubicBezTo>
                <a:cubicBezTo>
                  <a:pt x="9138862" y="5179261"/>
                  <a:pt x="9130952" y="5165972"/>
                  <a:pt x="9113809" y="5161143"/>
                </a:cubicBezTo>
                <a:cubicBezTo>
                  <a:pt x="9112388" y="5190326"/>
                  <a:pt x="9068114" y="5155892"/>
                  <a:pt x="9053450" y="5169457"/>
                </a:cubicBezTo>
                <a:lnTo>
                  <a:pt x="9005483" y="5166172"/>
                </a:lnTo>
                <a:lnTo>
                  <a:pt x="9005198" y="5166412"/>
                </a:lnTo>
                <a:cubicBezTo>
                  <a:pt x="9003143" y="5166632"/>
                  <a:pt x="9000324" y="5166304"/>
                  <a:pt x="8996229" y="5165201"/>
                </a:cubicBezTo>
                <a:lnTo>
                  <a:pt x="8990391" y="5163140"/>
                </a:lnTo>
                <a:lnTo>
                  <a:pt x="8974334" y="5159914"/>
                </a:lnTo>
                <a:lnTo>
                  <a:pt x="8968008" y="5160614"/>
                </a:lnTo>
                <a:lnTo>
                  <a:pt x="8963045" y="5162839"/>
                </a:lnTo>
                <a:cubicBezTo>
                  <a:pt x="8954690" y="5154888"/>
                  <a:pt x="8955517" y="5145940"/>
                  <a:pt x="8928985" y="5166027"/>
                </a:cubicBezTo>
                <a:cubicBezTo>
                  <a:pt x="8898031" y="5165007"/>
                  <a:pt x="8789300" y="5150352"/>
                  <a:pt x="8752441" y="5146795"/>
                </a:cubicBezTo>
                <a:cubicBezTo>
                  <a:pt x="8719819" y="5136075"/>
                  <a:pt x="8748194" y="5149736"/>
                  <a:pt x="8707844" y="5144694"/>
                </a:cubicBezTo>
                <a:cubicBezTo>
                  <a:pt x="8671606" y="5125159"/>
                  <a:pt x="8639142" y="5141599"/>
                  <a:pt x="8596068" y="5136122"/>
                </a:cubicBezTo>
                <a:lnTo>
                  <a:pt x="8525227" y="5150964"/>
                </a:lnTo>
                <a:lnTo>
                  <a:pt x="8510980" y="5145049"/>
                </a:lnTo>
                <a:lnTo>
                  <a:pt x="8506164" y="5142048"/>
                </a:lnTo>
                <a:cubicBezTo>
                  <a:pt x="8502646" y="5140271"/>
                  <a:pt x="8500045" y="5139460"/>
                  <a:pt x="8497965" y="5139310"/>
                </a:cubicBezTo>
                <a:lnTo>
                  <a:pt x="8497591" y="5139489"/>
                </a:lnTo>
                <a:lnTo>
                  <a:pt x="8490246" y="5136439"/>
                </a:lnTo>
                <a:lnTo>
                  <a:pt x="8367179" y="5122397"/>
                </a:lnTo>
                <a:cubicBezTo>
                  <a:pt x="8362021" y="5120372"/>
                  <a:pt x="8357730" y="5120720"/>
                  <a:pt x="8353796" y="5122203"/>
                </a:cubicBezTo>
                <a:lnTo>
                  <a:pt x="8352369" y="5123043"/>
                </a:lnTo>
                <a:lnTo>
                  <a:pt x="8320101" y="5105625"/>
                </a:lnTo>
                <a:lnTo>
                  <a:pt x="8314429" y="5105299"/>
                </a:lnTo>
                <a:lnTo>
                  <a:pt x="8295170" y="5091404"/>
                </a:lnTo>
                <a:lnTo>
                  <a:pt x="8284273" y="5085581"/>
                </a:lnTo>
                <a:lnTo>
                  <a:pt x="8283146" y="5081138"/>
                </a:lnTo>
                <a:cubicBezTo>
                  <a:pt x="8280842" y="5077893"/>
                  <a:pt x="8276148" y="5075245"/>
                  <a:pt x="8266072" y="5073963"/>
                </a:cubicBezTo>
                <a:lnTo>
                  <a:pt x="8263373" y="5074193"/>
                </a:lnTo>
                <a:lnTo>
                  <a:pt x="8252030" y="5064350"/>
                </a:lnTo>
                <a:cubicBezTo>
                  <a:pt x="8248856" y="5060500"/>
                  <a:pt x="8246644" y="5056218"/>
                  <a:pt x="8245831" y="5051358"/>
                </a:cubicBezTo>
                <a:cubicBezTo>
                  <a:pt x="8181824" y="5054265"/>
                  <a:pt x="8147127" y="5020143"/>
                  <a:pt x="8090268" y="5005197"/>
                </a:cubicBezTo>
                <a:cubicBezTo>
                  <a:pt x="8025464" y="4982055"/>
                  <a:pt x="7967067" y="4960819"/>
                  <a:pt x="7905404" y="4963224"/>
                </a:cubicBezTo>
                <a:cubicBezTo>
                  <a:pt x="7835116" y="4948312"/>
                  <a:pt x="7780962" y="4946081"/>
                  <a:pt x="7718741" y="4937509"/>
                </a:cubicBezTo>
                <a:lnTo>
                  <a:pt x="7614343" y="4940980"/>
                </a:lnTo>
                <a:lnTo>
                  <a:pt x="7527539" y="4935152"/>
                </a:lnTo>
                <a:lnTo>
                  <a:pt x="7519567" y="4932599"/>
                </a:lnTo>
                <a:cubicBezTo>
                  <a:pt x="7513989" y="4931260"/>
                  <a:pt x="7510169" y="4930910"/>
                  <a:pt x="7507408" y="4931264"/>
                </a:cubicBezTo>
                <a:lnTo>
                  <a:pt x="7507036" y="4931591"/>
                </a:lnTo>
                <a:lnTo>
                  <a:pt x="7495791" y="4929639"/>
                </a:lnTo>
                <a:cubicBezTo>
                  <a:pt x="7476982" y="4925521"/>
                  <a:pt x="7422524" y="4942937"/>
                  <a:pt x="7405387" y="4937744"/>
                </a:cubicBezTo>
                <a:cubicBezTo>
                  <a:pt x="7374785" y="4940694"/>
                  <a:pt x="7333986" y="4941799"/>
                  <a:pt x="7312176" y="4947339"/>
                </a:cubicBezTo>
                <a:lnTo>
                  <a:pt x="7310849" y="4948781"/>
                </a:lnTo>
                <a:lnTo>
                  <a:pt x="7218556" y="4923532"/>
                </a:lnTo>
                <a:lnTo>
                  <a:pt x="7201098" y="4918982"/>
                </a:lnTo>
                <a:lnTo>
                  <a:pt x="7197000" y="4913624"/>
                </a:lnTo>
                <a:cubicBezTo>
                  <a:pt x="7192108" y="4910101"/>
                  <a:pt x="7184502" y="4907962"/>
                  <a:pt x="7170804" y="4908976"/>
                </a:cubicBezTo>
                <a:lnTo>
                  <a:pt x="7096984" y="4896748"/>
                </a:lnTo>
                <a:cubicBezTo>
                  <a:pt x="7061144" y="4895770"/>
                  <a:pt x="7050185" y="4894793"/>
                  <a:pt x="7018492" y="4897122"/>
                </a:cubicBezTo>
                <a:cubicBezTo>
                  <a:pt x="6937524" y="4886184"/>
                  <a:pt x="6943641" y="4862018"/>
                  <a:pt x="6904142" y="4867616"/>
                </a:cubicBezTo>
                <a:cubicBezTo>
                  <a:pt x="6871918" y="4872824"/>
                  <a:pt x="6787985" y="4853750"/>
                  <a:pt x="6708218" y="4839661"/>
                </a:cubicBezTo>
                <a:cubicBezTo>
                  <a:pt x="6649102" y="4830206"/>
                  <a:pt x="6628102" y="4816105"/>
                  <a:pt x="6549451" y="4810885"/>
                </a:cubicBezTo>
                <a:cubicBezTo>
                  <a:pt x="6472150" y="4766795"/>
                  <a:pt x="6409692" y="4790518"/>
                  <a:pt x="6317556" y="4764085"/>
                </a:cubicBezTo>
                <a:cubicBezTo>
                  <a:pt x="6297547" y="4748563"/>
                  <a:pt x="6209288" y="4765756"/>
                  <a:pt x="6168670" y="4761998"/>
                </a:cubicBezTo>
                <a:cubicBezTo>
                  <a:pt x="6128052" y="4758240"/>
                  <a:pt x="6090536" y="4744692"/>
                  <a:pt x="6073844" y="4741536"/>
                </a:cubicBezTo>
                <a:lnTo>
                  <a:pt x="6068526" y="4743073"/>
                </a:lnTo>
                <a:lnTo>
                  <a:pt x="6048634" y="4742390"/>
                </a:lnTo>
                <a:lnTo>
                  <a:pt x="6041279" y="4750739"/>
                </a:lnTo>
                <a:lnTo>
                  <a:pt x="6010088" y="4755832"/>
                </a:lnTo>
                <a:cubicBezTo>
                  <a:pt x="5998677" y="4756419"/>
                  <a:pt x="5970124" y="4755506"/>
                  <a:pt x="5957373" y="4752188"/>
                </a:cubicBezTo>
                <a:lnTo>
                  <a:pt x="5758915" y="4736496"/>
                </a:lnTo>
                <a:lnTo>
                  <a:pt x="5626957" y="4735473"/>
                </a:lnTo>
                <a:lnTo>
                  <a:pt x="5470902" y="4749493"/>
                </a:lnTo>
                <a:cubicBezTo>
                  <a:pt x="5478131" y="4762521"/>
                  <a:pt x="5439006" y="4748455"/>
                  <a:pt x="5432757" y="4760746"/>
                </a:cubicBezTo>
                <a:cubicBezTo>
                  <a:pt x="5429365" y="4770778"/>
                  <a:pt x="5391824" y="4775462"/>
                  <a:pt x="5381664" y="4778448"/>
                </a:cubicBezTo>
                <a:lnTo>
                  <a:pt x="5261760" y="4798865"/>
                </a:lnTo>
                <a:cubicBezTo>
                  <a:pt x="5251595" y="4799049"/>
                  <a:pt x="5230547" y="4807359"/>
                  <a:pt x="5222959" y="4809989"/>
                </a:cubicBezTo>
                <a:lnTo>
                  <a:pt x="5174657" y="4812979"/>
                </a:lnTo>
                <a:lnTo>
                  <a:pt x="5156551" y="4820202"/>
                </a:lnTo>
                <a:lnTo>
                  <a:pt x="5142595" y="4823602"/>
                </a:lnTo>
                <a:lnTo>
                  <a:pt x="5139593" y="4825703"/>
                </a:lnTo>
                <a:cubicBezTo>
                  <a:pt x="5133873" y="4829743"/>
                  <a:pt x="5128076" y="4833554"/>
                  <a:pt x="5121656" y="4836556"/>
                </a:cubicBezTo>
                <a:cubicBezTo>
                  <a:pt x="5108317" y="4807937"/>
                  <a:pt x="5064853" y="4857373"/>
                  <a:pt x="5065787" y="4829985"/>
                </a:cubicBezTo>
                <a:cubicBezTo>
                  <a:pt x="5028193" y="4841501"/>
                  <a:pt x="5038944" y="4812412"/>
                  <a:pt x="5011510" y="4846366"/>
                </a:cubicBezTo>
                <a:cubicBezTo>
                  <a:pt x="4937023" y="4845983"/>
                  <a:pt x="4916353" y="4832976"/>
                  <a:pt x="4840437" y="4870383"/>
                </a:cubicBezTo>
                <a:cubicBezTo>
                  <a:pt x="4806739" y="4887025"/>
                  <a:pt x="4784106" y="4898171"/>
                  <a:pt x="4762444" y="4898151"/>
                </a:cubicBezTo>
                <a:cubicBezTo>
                  <a:pt x="4741323" y="4902652"/>
                  <a:pt x="4729481" y="4905474"/>
                  <a:pt x="4723182" y="4907166"/>
                </a:cubicBezTo>
                <a:lnTo>
                  <a:pt x="4721173" y="4907914"/>
                </a:lnTo>
                <a:lnTo>
                  <a:pt x="4715524" y="4906639"/>
                </a:lnTo>
                <a:cubicBezTo>
                  <a:pt x="4680148" y="4913595"/>
                  <a:pt x="4524744" y="4914403"/>
                  <a:pt x="4515810" y="4916541"/>
                </a:cubicBezTo>
                <a:cubicBezTo>
                  <a:pt x="4457819" y="4929653"/>
                  <a:pt x="4462659" y="4930394"/>
                  <a:pt x="4428539" y="4927192"/>
                </a:cubicBezTo>
                <a:cubicBezTo>
                  <a:pt x="4423303" y="4923821"/>
                  <a:pt x="4368974" y="4930115"/>
                  <a:pt x="4362872" y="4928538"/>
                </a:cubicBezTo>
                <a:lnTo>
                  <a:pt x="4316962" y="4921923"/>
                </a:lnTo>
                <a:lnTo>
                  <a:pt x="4315106" y="4923264"/>
                </a:lnTo>
                <a:cubicBezTo>
                  <a:pt x="4306123" y="4926635"/>
                  <a:pt x="4299993" y="4926634"/>
                  <a:pt x="4295140" y="4925143"/>
                </a:cubicBezTo>
                <a:lnTo>
                  <a:pt x="4290059" y="4922226"/>
                </a:lnTo>
                <a:lnTo>
                  <a:pt x="4276138" y="4922472"/>
                </a:lnTo>
                <a:lnTo>
                  <a:pt x="4248113" y="4920148"/>
                </a:lnTo>
                <a:lnTo>
                  <a:pt x="4202046" y="4922943"/>
                </a:lnTo>
                <a:cubicBezTo>
                  <a:pt x="4201945" y="4923363"/>
                  <a:pt x="4201842" y="4923782"/>
                  <a:pt x="4201741" y="4924202"/>
                </a:cubicBezTo>
                <a:cubicBezTo>
                  <a:pt x="4200116" y="4927039"/>
                  <a:pt x="4197140" y="4929158"/>
                  <a:pt x="4191245" y="4929836"/>
                </a:cubicBezTo>
                <a:cubicBezTo>
                  <a:pt x="4204212" y="4947125"/>
                  <a:pt x="4161274" y="4945230"/>
                  <a:pt x="4142742" y="4945701"/>
                </a:cubicBezTo>
                <a:cubicBezTo>
                  <a:pt x="4124717" y="4952767"/>
                  <a:pt x="4099099" y="4966347"/>
                  <a:pt x="4083094" y="4972234"/>
                </a:cubicBezTo>
                <a:lnTo>
                  <a:pt x="4074543" y="4973069"/>
                </a:lnTo>
                <a:cubicBezTo>
                  <a:pt x="4074504" y="4973170"/>
                  <a:pt x="4074463" y="4973269"/>
                  <a:pt x="4074424" y="4973368"/>
                </a:cubicBezTo>
                <a:cubicBezTo>
                  <a:pt x="4072678" y="4974152"/>
                  <a:pt x="4069906" y="4974653"/>
                  <a:pt x="4065507" y="4974812"/>
                </a:cubicBezTo>
                <a:lnTo>
                  <a:pt x="4058951" y="4974594"/>
                </a:lnTo>
                <a:lnTo>
                  <a:pt x="4042361" y="4976215"/>
                </a:lnTo>
                <a:lnTo>
                  <a:pt x="4036993" y="4978649"/>
                </a:lnTo>
                <a:lnTo>
                  <a:pt x="4035360" y="4982316"/>
                </a:lnTo>
                <a:lnTo>
                  <a:pt x="4033775" y="4982081"/>
                </a:lnTo>
                <a:cubicBezTo>
                  <a:pt x="4021424" y="4977217"/>
                  <a:pt x="4016874" y="4968841"/>
                  <a:pt x="4004535" y="4994649"/>
                </a:cubicBezTo>
                <a:cubicBezTo>
                  <a:pt x="3976667" y="4987584"/>
                  <a:pt x="3972977" y="5002913"/>
                  <a:pt x="3936843" y="5012106"/>
                </a:cubicBezTo>
                <a:cubicBezTo>
                  <a:pt x="3920506" y="5004382"/>
                  <a:pt x="3908535" y="5009071"/>
                  <a:pt x="3897272" y="5017761"/>
                </a:cubicBezTo>
                <a:cubicBezTo>
                  <a:pt x="3861092" y="5017265"/>
                  <a:pt x="3829628" y="5031135"/>
                  <a:pt x="3789757" y="5037999"/>
                </a:cubicBezTo>
                <a:cubicBezTo>
                  <a:pt x="3741007" y="5052705"/>
                  <a:pt x="3725129" y="5054682"/>
                  <a:pt x="3682510" y="5061922"/>
                </a:cubicBezTo>
                <a:lnTo>
                  <a:pt x="3610032" y="5094193"/>
                </a:lnTo>
                <a:lnTo>
                  <a:pt x="3603852" y="5092831"/>
                </a:lnTo>
                <a:cubicBezTo>
                  <a:pt x="3599580" y="5092212"/>
                  <a:pt x="3596726" y="5092212"/>
                  <a:pt x="3594733" y="5092667"/>
                </a:cubicBezTo>
                <a:lnTo>
                  <a:pt x="3594498" y="5092936"/>
                </a:lnTo>
                <a:lnTo>
                  <a:pt x="3585975" y="5092246"/>
                </a:lnTo>
                <a:cubicBezTo>
                  <a:pt x="3571623" y="5090455"/>
                  <a:pt x="3549389" y="5104654"/>
                  <a:pt x="3536132" y="5101945"/>
                </a:cubicBezTo>
                <a:cubicBezTo>
                  <a:pt x="3513940" y="5106241"/>
                  <a:pt x="3488622" y="5099976"/>
                  <a:pt x="3473220" y="5105606"/>
                </a:cubicBezTo>
                <a:lnTo>
                  <a:pt x="3400725" y="5117654"/>
                </a:lnTo>
                <a:lnTo>
                  <a:pt x="3375935" y="5106247"/>
                </a:lnTo>
                <a:lnTo>
                  <a:pt x="3348219" y="5109860"/>
                </a:lnTo>
                <a:cubicBezTo>
                  <a:pt x="3337206" y="5110533"/>
                  <a:pt x="3327054" y="5111295"/>
                  <a:pt x="3319639" y="5114795"/>
                </a:cubicBezTo>
                <a:lnTo>
                  <a:pt x="3248529" y="5133347"/>
                </a:lnTo>
                <a:lnTo>
                  <a:pt x="3210308" y="5119794"/>
                </a:lnTo>
                <a:cubicBezTo>
                  <a:pt x="3206088" y="5117870"/>
                  <a:pt x="3200152" y="5117326"/>
                  <a:pt x="3190375" y="5119915"/>
                </a:cubicBezTo>
                <a:lnTo>
                  <a:pt x="3188145" y="5121096"/>
                </a:lnTo>
                <a:cubicBezTo>
                  <a:pt x="3182625" y="5119116"/>
                  <a:pt x="3141856" y="5121682"/>
                  <a:pt x="3108596" y="5122416"/>
                </a:cubicBezTo>
                <a:cubicBezTo>
                  <a:pt x="3055968" y="5124842"/>
                  <a:pt x="3048940" y="5117475"/>
                  <a:pt x="2988584" y="5125502"/>
                </a:cubicBezTo>
                <a:cubicBezTo>
                  <a:pt x="2928853" y="5129690"/>
                  <a:pt x="2917951" y="5124649"/>
                  <a:pt x="2876540" y="5133019"/>
                </a:cubicBezTo>
                <a:lnTo>
                  <a:pt x="2626864" y="5133771"/>
                </a:lnTo>
                <a:cubicBezTo>
                  <a:pt x="2562348" y="5111858"/>
                  <a:pt x="2563422" y="5142456"/>
                  <a:pt x="2491422" y="5135486"/>
                </a:cubicBezTo>
                <a:cubicBezTo>
                  <a:pt x="2433091" y="5200962"/>
                  <a:pt x="2455709" y="5160483"/>
                  <a:pt x="2415617" y="5168715"/>
                </a:cubicBezTo>
                <a:lnTo>
                  <a:pt x="2290098" y="5166151"/>
                </a:lnTo>
                <a:cubicBezTo>
                  <a:pt x="2257057" y="5152522"/>
                  <a:pt x="2202458" y="5187690"/>
                  <a:pt x="2161714" y="5169302"/>
                </a:cubicBezTo>
                <a:cubicBezTo>
                  <a:pt x="2122714" y="5172302"/>
                  <a:pt x="2080450" y="5180350"/>
                  <a:pt x="2056089" y="5184144"/>
                </a:cubicBezTo>
                <a:cubicBezTo>
                  <a:pt x="2019828" y="5191108"/>
                  <a:pt x="1978839" y="5203797"/>
                  <a:pt x="1944153" y="5211084"/>
                </a:cubicBezTo>
                <a:cubicBezTo>
                  <a:pt x="1925867" y="5199079"/>
                  <a:pt x="1896027" y="5224183"/>
                  <a:pt x="1847968" y="5227868"/>
                </a:cubicBezTo>
                <a:cubicBezTo>
                  <a:pt x="1827977" y="5213971"/>
                  <a:pt x="1815570" y="5230544"/>
                  <a:pt x="1777083" y="5212267"/>
                </a:cubicBezTo>
                <a:cubicBezTo>
                  <a:pt x="1775439" y="5214216"/>
                  <a:pt x="1773397" y="5216035"/>
                  <a:pt x="1771025" y="5217668"/>
                </a:cubicBezTo>
                <a:cubicBezTo>
                  <a:pt x="1757251" y="5227146"/>
                  <a:pt x="1735528" y="5228402"/>
                  <a:pt x="1722509" y="5220470"/>
                </a:cubicBezTo>
                <a:cubicBezTo>
                  <a:pt x="1691779" y="5208440"/>
                  <a:pt x="1662321" y="5203305"/>
                  <a:pt x="1633941" y="5200774"/>
                </a:cubicBezTo>
                <a:lnTo>
                  <a:pt x="1586145" y="5210184"/>
                </a:lnTo>
                <a:cubicBezTo>
                  <a:pt x="1567948" y="5215416"/>
                  <a:pt x="1545900" y="5226363"/>
                  <a:pt x="1524748" y="5232173"/>
                </a:cubicBezTo>
                <a:cubicBezTo>
                  <a:pt x="1502586" y="5235395"/>
                  <a:pt x="1478013" y="5230993"/>
                  <a:pt x="1459242" y="5245044"/>
                </a:cubicBezTo>
                <a:cubicBezTo>
                  <a:pt x="1421474" y="5260197"/>
                  <a:pt x="1374524" y="5244220"/>
                  <a:pt x="1349457" y="5280705"/>
                </a:cubicBezTo>
                <a:cubicBezTo>
                  <a:pt x="1273276" y="5302389"/>
                  <a:pt x="1121512" y="5336260"/>
                  <a:pt x="1009212" y="5361227"/>
                </a:cubicBezTo>
                <a:cubicBezTo>
                  <a:pt x="939016" y="5373529"/>
                  <a:pt x="866895" y="5370149"/>
                  <a:pt x="808572" y="5377024"/>
                </a:cubicBezTo>
                <a:cubicBezTo>
                  <a:pt x="802823" y="5374184"/>
                  <a:pt x="726016" y="5397963"/>
                  <a:pt x="719549" y="5396991"/>
                </a:cubicBezTo>
                <a:lnTo>
                  <a:pt x="698795" y="5397657"/>
                </a:lnTo>
                <a:cubicBezTo>
                  <a:pt x="689833" y="5401894"/>
                  <a:pt x="683492" y="5402495"/>
                  <a:pt x="678327" y="5401487"/>
                </a:cubicBezTo>
                <a:lnTo>
                  <a:pt x="672784" y="5399085"/>
                </a:lnTo>
                <a:lnTo>
                  <a:pt x="658406" y="5400696"/>
                </a:lnTo>
                <a:lnTo>
                  <a:pt x="629185" y="5401132"/>
                </a:lnTo>
                <a:lnTo>
                  <a:pt x="624558" y="5403782"/>
                </a:lnTo>
                <a:lnTo>
                  <a:pt x="581798" y="5408438"/>
                </a:lnTo>
                <a:cubicBezTo>
                  <a:pt x="581736" y="5408865"/>
                  <a:pt x="581671" y="5409294"/>
                  <a:pt x="581608" y="5409722"/>
                </a:cubicBezTo>
                <a:cubicBezTo>
                  <a:pt x="580204" y="5412704"/>
                  <a:pt x="577331" y="5415106"/>
                  <a:pt x="571299" y="5416358"/>
                </a:cubicBezTo>
                <a:cubicBezTo>
                  <a:pt x="551623" y="5426267"/>
                  <a:pt x="484499" y="5459654"/>
                  <a:pt x="463549" y="5469173"/>
                </a:cubicBezTo>
                <a:cubicBezTo>
                  <a:pt x="453136" y="5470720"/>
                  <a:pt x="449731" y="5472678"/>
                  <a:pt x="445606" y="5473465"/>
                </a:cubicBezTo>
                <a:lnTo>
                  <a:pt x="438799" y="5473893"/>
                </a:lnTo>
                <a:cubicBezTo>
                  <a:pt x="417222" y="5482183"/>
                  <a:pt x="343312" y="5513407"/>
                  <a:pt x="316138" y="5523213"/>
                </a:cubicBezTo>
                <a:cubicBezTo>
                  <a:pt x="298481" y="5517132"/>
                  <a:pt x="286556" y="5522972"/>
                  <a:pt x="275748" y="5532726"/>
                </a:cubicBezTo>
                <a:cubicBezTo>
                  <a:pt x="238274" y="5535784"/>
                  <a:pt x="207076" y="5552679"/>
                  <a:pt x="166496" y="5563424"/>
                </a:cubicBezTo>
                <a:lnTo>
                  <a:pt x="0" y="562988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14410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4DB17E-F1D3-4183-BE62-2FEB03FED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4613" y="1783959"/>
            <a:ext cx="4380383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uk-UA" sz="5000" dirty="0"/>
              <a:t>5. </a:t>
            </a:r>
            <a:r>
              <a:rPr lang="en-US" sz="5000" dirty="0" err="1"/>
              <a:t>Біоіндикація</a:t>
            </a:r>
            <a:r>
              <a:rPr lang="en-US" sz="5000" dirty="0"/>
              <a:t> </a:t>
            </a:r>
            <a:r>
              <a:rPr lang="en-US" sz="5000" dirty="0" err="1"/>
              <a:t>та</a:t>
            </a:r>
            <a:r>
              <a:rPr lang="en-US" sz="5000" dirty="0"/>
              <a:t> </a:t>
            </a:r>
            <a:r>
              <a:rPr lang="en-US" sz="5000" dirty="0" err="1"/>
              <a:t>біотестування</a:t>
            </a:r>
            <a:endParaRPr lang="en-US" sz="5000" dirty="0"/>
          </a:p>
        </p:txBody>
      </p:sp>
      <p:sp>
        <p:nvSpPr>
          <p:cNvPr id="17415" name="Freeform: Shape 17414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7410" name="Picture 2" descr="Водяные блохи, дафния Daphnia, моина Moina, размер движения дафний, ловля в  пруду луже, транспортировка хранение заморозка живой дафнии, орудия для  ловли дафнии, корма для аквариумных рыб">
            <a:extLst>
              <a:ext uri="{FF2B5EF4-FFF2-40B4-BE49-F238E27FC236}">
                <a16:creationId xmlns:a16="http://schemas.microsoft.com/office/drawing/2014/main" id="{09225731-CE47-42EE-8F8E-3FBFD5D581C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61" r="1" b="1"/>
          <a:stretch/>
        </p:blipFill>
        <p:spPr bwMode="auto"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36231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439" name="Rectangle 18438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41" name="Rectangle 18440">
            <a:extLst>
              <a:ext uri="{FF2B5EF4-FFF2-40B4-BE49-F238E27FC236}">
                <a16:creationId xmlns:a16="http://schemas.microsoft.com/office/drawing/2014/main" id="{3F0B8CEB-8279-4E5E-A0CE-1FC9F7173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782" y="0"/>
            <a:ext cx="7421217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4BA24B-516A-4BA4-9A6C-1D0E770DA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8767" y="609600"/>
            <a:ext cx="4140014" cy="1330839"/>
          </a:xfrm>
        </p:spPr>
        <p:txBody>
          <a:bodyPr>
            <a:normAutofit/>
          </a:bodyPr>
          <a:lstStyle/>
          <a:p>
            <a:r>
              <a:rPr lang="uk-UA" dirty="0"/>
              <a:t>6. Епідемії сучасності</a:t>
            </a:r>
            <a:endParaRPr lang="ru-UA" dirty="0"/>
          </a:p>
        </p:txBody>
      </p:sp>
      <p:pic>
        <p:nvPicPr>
          <p:cNvPr id="18434" name="Picture 2" descr="МОЗ: В Україні випадків захворювання на вірус мавпячої віспи не зафіксовано  | Кабінет Міністрів України">
            <a:extLst>
              <a:ext uri="{FF2B5EF4-FFF2-40B4-BE49-F238E27FC236}">
                <a16:creationId xmlns:a16="http://schemas.microsoft.com/office/drawing/2014/main" id="{84B782F2-D872-487D-AAB2-999E187043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632"/>
          <a:stretch/>
        </p:blipFill>
        <p:spPr bwMode="auto">
          <a:xfrm>
            <a:off x="20" y="10"/>
            <a:ext cx="6901711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10976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C8BD3591-4CC4-4444-9B9B-2E6C5F981E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547" y="991673"/>
            <a:ext cx="5944700" cy="4874654"/>
          </a:xfrm>
          <a:prstGeom prst="rect">
            <a:avLst/>
          </a:prstGeom>
        </p:spPr>
      </p:pic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A5B61F9-50A5-35D5-EEF9-537EBE14A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7023" y="1311945"/>
            <a:ext cx="3053039" cy="23104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15.09.22 – 1-й випадок мавпячої віспи в Україні,</a:t>
            </a:r>
          </a:p>
          <a:p>
            <a:pPr marL="0" indent="0">
              <a:buNone/>
            </a:pPr>
            <a:r>
              <a:rPr lang="uk-U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19.09.22 – 2-й,</a:t>
            </a:r>
          </a:p>
          <a:p>
            <a:pPr marL="0" indent="0">
              <a:buNone/>
            </a:pPr>
            <a:r>
              <a:rPr lang="uk-U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22.09.22 – 3-й 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4023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0" name="Rectangle 2054">
            <a:extLst>
              <a:ext uri="{FF2B5EF4-FFF2-40B4-BE49-F238E27FC236}">
                <a16:creationId xmlns:a16="http://schemas.microsoft.com/office/drawing/2014/main" id="{A81E7530-396C-45F0-92F4-A885648D16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Чи буде нова пандемія? Все, що відомо про віспу мавп - Главком">
            <a:extLst>
              <a:ext uri="{FF2B5EF4-FFF2-40B4-BE49-F238E27FC236}">
                <a16:creationId xmlns:a16="http://schemas.microsoft.com/office/drawing/2014/main" id="{528E4458-E381-4F83-9AF5-4CC81EBA02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1" r="1" b="1"/>
          <a:stretch/>
        </p:blipFill>
        <p:spPr bwMode="auto">
          <a:xfrm>
            <a:off x="603671" y="-1"/>
            <a:ext cx="1158832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82" name="Rectangle 2056">
            <a:extLst>
              <a:ext uri="{FF2B5EF4-FFF2-40B4-BE49-F238E27FC236}">
                <a16:creationId xmlns:a16="http://schemas.microsoft.com/office/drawing/2014/main" id="{7316481C-0A49-4796-812B-0D64F063B7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419898" cy="6858000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AFA6C5-7204-409E-A97B-2C96D54BA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6649" y="721805"/>
            <a:ext cx="3874686" cy="2147520"/>
          </a:xfrm>
        </p:spPr>
        <p:txBody>
          <a:bodyPr>
            <a:normAutofit/>
          </a:bodyPr>
          <a:lstStyle/>
          <a:p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Віруси мавпячої віспи (групи):</a:t>
            </a:r>
            <a:endParaRPr lang="ru-UA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61" name="Group 2060">
            <a:extLst>
              <a:ext uri="{FF2B5EF4-FFF2-40B4-BE49-F238E27FC236}">
                <a16:creationId xmlns:a16="http://schemas.microsoft.com/office/drawing/2014/main" id="{81DE8B58-F373-409E-A253-4380A66091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8720" y="73152"/>
            <a:ext cx="1178966" cy="232963"/>
            <a:chOff x="1188720" y="73152"/>
            <a:chExt cx="1178966" cy="232963"/>
          </a:xfrm>
        </p:grpSpPr>
        <p:sp>
          <p:nvSpPr>
            <p:cNvPr id="2062" name="Rectangle 64">
              <a:extLst>
                <a:ext uri="{FF2B5EF4-FFF2-40B4-BE49-F238E27FC236}">
                  <a16:creationId xmlns:a16="http://schemas.microsoft.com/office/drawing/2014/main" id="{F5ACE265-D22D-48CC-99DE-EB81AE9229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8541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3" name="Rectangle 66">
              <a:extLst>
                <a:ext uri="{FF2B5EF4-FFF2-40B4-BE49-F238E27FC236}">
                  <a16:creationId xmlns:a16="http://schemas.microsoft.com/office/drawing/2014/main" id="{6FE80EEA-F4ED-4436-8861-0BEAAEFE76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8541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4" name="Rectangle 64">
              <a:extLst>
                <a:ext uri="{FF2B5EF4-FFF2-40B4-BE49-F238E27FC236}">
                  <a16:creationId xmlns:a16="http://schemas.microsoft.com/office/drawing/2014/main" id="{C3642BC8-86E8-47D0-8846-3E4D49E4B4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3586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5" name="Rectangle 66">
              <a:extLst>
                <a:ext uri="{FF2B5EF4-FFF2-40B4-BE49-F238E27FC236}">
                  <a16:creationId xmlns:a16="http://schemas.microsoft.com/office/drawing/2014/main" id="{82D35214-3634-4180-BF0E-45B6145161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3586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6" name="Rectangle 64">
              <a:extLst>
                <a:ext uri="{FF2B5EF4-FFF2-40B4-BE49-F238E27FC236}">
                  <a16:creationId xmlns:a16="http://schemas.microsoft.com/office/drawing/2014/main" id="{15BE89E6-3D1C-42B5-A950-E72889F8BB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38631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7" name="Rectangle 66">
              <a:extLst>
                <a:ext uri="{FF2B5EF4-FFF2-40B4-BE49-F238E27FC236}">
                  <a16:creationId xmlns:a16="http://schemas.microsoft.com/office/drawing/2014/main" id="{473771CC-5097-4E08-9606-24B0BC9A0D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38631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8" name="Rectangle 64">
              <a:extLst>
                <a:ext uri="{FF2B5EF4-FFF2-40B4-BE49-F238E27FC236}">
                  <a16:creationId xmlns:a16="http://schemas.microsoft.com/office/drawing/2014/main" id="{BE872634-00DA-47BD-880D-5C05FFADC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3675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9" name="Rectangle 66">
              <a:extLst>
                <a:ext uri="{FF2B5EF4-FFF2-40B4-BE49-F238E27FC236}">
                  <a16:creationId xmlns:a16="http://schemas.microsoft.com/office/drawing/2014/main" id="{4F151F5C-DE9B-460E-BC51-471F4A8A5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3675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0" name="Rectangle 64">
              <a:extLst>
                <a:ext uri="{FF2B5EF4-FFF2-40B4-BE49-F238E27FC236}">
                  <a16:creationId xmlns:a16="http://schemas.microsoft.com/office/drawing/2014/main" id="{34557B8A-4D2F-4D0D-B746-59EA85318C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8720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1" name="Rectangle 66">
              <a:extLst>
                <a:ext uri="{FF2B5EF4-FFF2-40B4-BE49-F238E27FC236}">
                  <a16:creationId xmlns:a16="http://schemas.microsoft.com/office/drawing/2014/main" id="{C764CD8E-E409-4E9B-8E87-746DDE36D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8720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2" name="Rectangle 64">
              <a:extLst>
                <a:ext uri="{FF2B5EF4-FFF2-40B4-BE49-F238E27FC236}">
                  <a16:creationId xmlns:a16="http://schemas.microsoft.com/office/drawing/2014/main" id="{8E27A01D-2F01-4286-9453-3FBF6E848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13318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3" name="Rectangle 66">
              <a:extLst>
                <a:ext uri="{FF2B5EF4-FFF2-40B4-BE49-F238E27FC236}">
                  <a16:creationId xmlns:a16="http://schemas.microsoft.com/office/drawing/2014/main" id="{460487A5-12EB-422E-9588-8FF06FAF73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13318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4" name="Rectangle 64">
              <a:extLst>
                <a:ext uri="{FF2B5EF4-FFF2-40B4-BE49-F238E27FC236}">
                  <a16:creationId xmlns:a16="http://schemas.microsoft.com/office/drawing/2014/main" id="{7D522D20-C9F7-4B34-9066-4B43ADAAB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188363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5" name="Rectangle 66">
              <a:extLst>
                <a:ext uri="{FF2B5EF4-FFF2-40B4-BE49-F238E27FC236}">
                  <a16:creationId xmlns:a16="http://schemas.microsoft.com/office/drawing/2014/main" id="{97B04F2C-295B-447A-8941-0AD4F55516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188363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6" name="Rectangle 64">
              <a:extLst>
                <a:ext uri="{FF2B5EF4-FFF2-40B4-BE49-F238E27FC236}">
                  <a16:creationId xmlns:a16="http://schemas.microsoft.com/office/drawing/2014/main" id="{17D7FF91-B366-4534-B9B4-5710926EE7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63408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7" name="Rectangle 66">
              <a:extLst>
                <a:ext uri="{FF2B5EF4-FFF2-40B4-BE49-F238E27FC236}">
                  <a16:creationId xmlns:a16="http://schemas.microsoft.com/office/drawing/2014/main" id="{B5B8116C-ADD9-4826-9C37-270377E8F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63408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8" name="Rectangle 64">
              <a:extLst>
                <a:ext uri="{FF2B5EF4-FFF2-40B4-BE49-F238E27FC236}">
                  <a16:creationId xmlns:a16="http://schemas.microsoft.com/office/drawing/2014/main" id="{22D01D96-8DB8-40BF-83AC-4CA49EC263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8452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9" name="Rectangle 66">
              <a:extLst>
                <a:ext uri="{FF2B5EF4-FFF2-40B4-BE49-F238E27FC236}">
                  <a16:creationId xmlns:a16="http://schemas.microsoft.com/office/drawing/2014/main" id="{44B584CD-5E60-4B15-847C-B30D15DA1A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8452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80" name="Rectangle 64">
              <a:extLst>
                <a:ext uri="{FF2B5EF4-FFF2-40B4-BE49-F238E27FC236}">
                  <a16:creationId xmlns:a16="http://schemas.microsoft.com/office/drawing/2014/main" id="{CF2BB7DC-B968-4F0B-9748-BF0E6E297C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13497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81" name="Rectangle 66">
              <a:extLst>
                <a:ext uri="{FF2B5EF4-FFF2-40B4-BE49-F238E27FC236}">
                  <a16:creationId xmlns:a16="http://schemas.microsoft.com/office/drawing/2014/main" id="{CF12C159-3F09-4861-9450-ECD5DB310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13497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83" name="Rectangle 2082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233984"/>
            <a:ext cx="606972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D931BA6-4C6E-40F2-A06C-40F0D728FC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6810" y="3312447"/>
            <a:ext cx="4253250" cy="3186359"/>
          </a:xfrm>
        </p:spPr>
        <p:txBody>
          <a:bodyPr anchor="ctr">
            <a:normAutofit/>
          </a:bodyPr>
          <a:lstStyle/>
          <a:p>
            <a:r>
              <a:rPr lang="uk-UA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Ц</a:t>
            </a:r>
            <a:r>
              <a:rPr lang="uk-UA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ентральноафриканська</a:t>
            </a:r>
          </a:p>
          <a:p>
            <a:r>
              <a:rPr lang="uk-UA" sz="2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uk-UA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Західноафриканська</a:t>
            </a:r>
            <a:endParaRPr lang="ru-UA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9752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2" name="Rectangle 1031">
            <a:extLst>
              <a:ext uri="{FF2B5EF4-FFF2-40B4-BE49-F238E27FC236}">
                <a16:creationId xmlns:a16="http://schemas.microsoft.com/office/drawing/2014/main" id="{5AC1364A-3E3D-4F0D-8776-78AF3A270D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20BE3CC3-A7CC-4922-8300-19E828464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3008" y="0"/>
            <a:ext cx="2608280" cy="3907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4" name="sketchy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494" y="239572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EE6B7C7-6A64-471B-866A-3EA3AFA394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734" y="4149598"/>
            <a:ext cx="3132540" cy="2098802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FDF82D79-CA5D-4BF2-8955-74137C3E57B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797494" y="2706624"/>
            <a:ext cx="6755626" cy="3483864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tIns="-17457" rIns="0" bIns="-17457" numCol="1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uk-UA" altLang="ru-UA" sz="2200" b="0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BLAST (англ. Basic Local Alignment Search Tool</a:t>
            </a:r>
            <a:r>
              <a:rPr lang="en-US" altLang="ru-UA" sz="220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kumimoji="0" lang="uk-UA" altLang="ru-UA" sz="2200" b="0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засіб пошуку основного локального вирівнювання) – серія комп'ютерних програм, що </a:t>
            </a:r>
            <a:r>
              <a:rPr lang="uk-UA" altLang="ru-UA" sz="220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призначені </a:t>
            </a:r>
            <a:r>
              <a:rPr kumimoji="0" lang="uk-UA" altLang="ru-UA" sz="2200" b="0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пошуку подібних амінокислотних або нуклеотидних послідовностей. Використовуючи BLAST, дослідник може порівняти наявну в нього послідовність із послідовностями з бази даних і знайти передбачувані гомологи. Є найважливішим інструментом для молекулярних біологів, біоінформатиків та систематиків. Розроблена під керівництвом керівника центру </a:t>
            </a:r>
            <a:r>
              <a:rPr kumimoji="0" lang="en-US" altLang="ru-UA" sz="2200" b="0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NCBI – </a:t>
            </a:r>
            <a:r>
              <a:rPr kumimoji="0" lang="uk-UA" altLang="ru-UA" sz="2200" b="0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Д. Ліпмана.</a:t>
            </a:r>
          </a:p>
        </p:txBody>
      </p:sp>
    </p:spTree>
    <p:extLst>
      <p:ext uri="{BB962C8B-B14F-4D97-AF65-F5344CB8AC3E}">
        <p14:creationId xmlns:p14="http://schemas.microsoft.com/office/powerpoint/2010/main" val="19963432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C4514C9B-F86E-4279-927F-A0CFB462EC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851" b="-2"/>
          <a:stretch/>
        </p:blipFill>
        <p:spPr>
          <a:xfrm>
            <a:off x="0" y="1887794"/>
            <a:ext cx="6537084" cy="486696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7E55BAD-EDD6-438D-A4AD-892730A763B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396" b="-1"/>
          <a:stretch/>
        </p:blipFill>
        <p:spPr>
          <a:xfrm>
            <a:off x="6537084" y="442452"/>
            <a:ext cx="5654916" cy="378681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2701971-65F4-45FC-B0BD-A77C0B3877D5}"/>
              </a:ext>
            </a:extLst>
          </p:cNvPr>
          <p:cNvSpPr txBox="1"/>
          <p:nvPr/>
        </p:nvSpPr>
        <p:spPr>
          <a:xfrm>
            <a:off x="438740" y="236144"/>
            <a:ext cx="609834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Генетична послідовність нового ізоляту ВМВ з Массачусетсу (</a:t>
            </a:r>
            <a:r>
              <a:rPr lang="ru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MPXV_USA_2022_MA001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 була представлена в 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GenBank 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(номер доступу</a:t>
            </a:r>
            <a:r>
              <a:rPr lang="ru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ON563414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  <a:endParaRPr lang="ru-UA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2BB6E5-D583-4D2E-B4C8-82EB114466F2}"/>
              </a:ext>
            </a:extLst>
          </p:cNvPr>
          <p:cNvSpPr txBox="1"/>
          <p:nvPr/>
        </p:nvSpPr>
        <p:spPr>
          <a:xfrm>
            <a:off x="438740" y="1063723"/>
            <a:ext cx="60983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відділом патогенів та патології із серйозними наслідками Центра по контролю та профілактиці захворювань США</a:t>
            </a:r>
            <a:endParaRPr lang="ru-UA" dirty="0"/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0B0C8C2D-3011-434A-B1BA-C2F78EF8219E}"/>
              </a:ext>
            </a:extLst>
          </p:cNvPr>
          <p:cNvCxnSpPr>
            <a:cxnSpLocks/>
          </p:cNvCxnSpPr>
          <p:nvPr/>
        </p:nvCxnSpPr>
        <p:spPr>
          <a:xfrm flipH="1" flipV="1">
            <a:off x="5022166" y="4321277"/>
            <a:ext cx="806548" cy="53457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14349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297180-799E-4B6D-B858-D2404377C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363" y="297245"/>
            <a:ext cx="7624689" cy="591478"/>
          </a:xfrm>
        </p:spPr>
        <p:txBody>
          <a:bodyPr>
            <a:normAutofit fontScale="90000"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APOBEC3G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робить вірусну ДНК ВІЛ-1 «нежиттєздатною» (перетворює цитидин в урацил), але вірусний білок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Vif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блокує дію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APOBEC3G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B47C2D54-A63B-43B0-A0B9-C17410B7CC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596" y="956605"/>
            <a:ext cx="10134599" cy="5901396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F5145F9-E6CB-4EEA-89DB-907A59A0817E}"/>
              </a:ext>
            </a:extLst>
          </p:cNvPr>
          <p:cNvSpPr txBox="1"/>
          <p:nvPr/>
        </p:nvSpPr>
        <p:spPr>
          <a:xfrm>
            <a:off x="7593036" y="4440926"/>
            <a:ext cx="384399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600" b="0" i="0" u="sng" strike="noStrike" dirty="0">
                <a:solidFill>
                  <a:schemeClr val="accent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Masako </a:t>
            </a:r>
            <a:r>
              <a:rPr lang="en-US" sz="1600" b="0" i="0" u="sng" strike="noStrike" dirty="0" err="1">
                <a:solidFill>
                  <a:schemeClr val="accent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Nomaguchi</a:t>
            </a:r>
            <a:r>
              <a:rPr lang="uk-UA" sz="1600" u="sng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0" i="0" u="sng" strike="noStrike" dirty="0" err="1">
                <a:solidFill>
                  <a:schemeClr val="accent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Naoya</a:t>
            </a:r>
            <a:r>
              <a:rPr lang="en-US" sz="1600" b="0" i="0" u="sng" strike="noStrike" dirty="0">
                <a:solidFill>
                  <a:schemeClr val="accent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Doi</a:t>
            </a:r>
            <a:r>
              <a:rPr lang="uk-UA" sz="1600" u="sng" strike="noStrike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0" i="0" u="sng" dirty="0" err="1">
                <a:solidFill>
                  <a:schemeClr val="accent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Yui</a:t>
            </a:r>
            <a:r>
              <a:rPr lang="en-US" sz="1600" b="0" i="0" u="sng" dirty="0">
                <a:solidFill>
                  <a:schemeClr val="accent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Matsumoto</a:t>
            </a:r>
            <a:r>
              <a:rPr lang="uk-UA" sz="1600" b="0" i="0" u="sng" dirty="0">
                <a:solidFill>
                  <a:schemeClr val="accent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2012</a:t>
            </a:r>
            <a:endParaRPr lang="en-US" sz="1600" b="0" i="0" u="sng" dirty="0">
              <a:solidFill>
                <a:schemeClr val="accent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319AAE-E1AC-4396-BA3C-F53EAFF28ED4}"/>
              </a:ext>
            </a:extLst>
          </p:cNvPr>
          <p:cNvSpPr txBox="1"/>
          <p:nvPr/>
        </p:nvSpPr>
        <p:spPr>
          <a:xfrm>
            <a:off x="7552035" y="5637425"/>
            <a:ext cx="458958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chemeClr val="accent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Можливо, «а</a:t>
            </a:r>
            <a:r>
              <a:rPr lang="uk-UA" sz="18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нти-</a:t>
            </a:r>
            <a:r>
              <a:rPr lang="ru-UA" sz="18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MPXV</a:t>
            </a:r>
            <a:r>
              <a:rPr lang="uk-UA" sz="18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» система </a:t>
            </a:r>
            <a:r>
              <a:rPr lang="en-US" sz="18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APOBEC</a:t>
            </a:r>
            <a:r>
              <a:rPr lang="uk-UA" sz="18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організму-господаря має низьку активність (М. </a:t>
            </a:r>
            <a:r>
              <a:rPr lang="uk-UA" sz="1800" b="1" dirty="0" err="1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Болков</a:t>
            </a:r>
            <a:r>
              <a:rPr lang="uk-UA" sz="18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2022)?</a:t>
            </a:r>
            <a:endParaRPr lang="ru-UA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67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Мавпяча віспа: симптоми, лікування та як передається - PRAVDA.IF.UA: Новини  твого міста">
            <a:extLst>
              <a:ext uri="{FF2B5EF4-FFF2-40B4-BE49-F238E27FC236}">
                <a16:creationId xmlns:a16="http://schemas.microsoft.com/office/drawing/2014/main" id="{43683136-3326-4E2F-B3E0-D492081BDE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8"/>
          <a:stretch/>
        </p:blipFill>
        <p:spPr bwMode="auto">
          <a:xfrm>
            <a:off x="2522356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1" name="Rectangle 308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4DE999-47A0-4B6A-BFEE-E818494FB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Епідеміологічні особливості мавпячої віспи</a:t>
            </a:r>
            <a:endParaRPr lang="ru-UA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2D9CDB-8840-4B58-A314-4A275F6287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US" sz="200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MPXV</a:t>
            </a:r>
            <a:r>
              <a:rPr lang="uk-UA" sz="200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2000" u="sng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не</a:t>
            </a:r>
            <a:r>
              <a:rPr lang="uk-UA" sz="200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може передаватися від людини до людини протягом більше, ніж 9-ти циклів генерації вірусу (</a:t>
            </a:r>
            <a:r>
              <a:rPr lang="en-US" sz="200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Nadia Haddad</a:t>
            </a:r>
            <a:r>
              <a:rPr lang="uk-UA" sz="200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2022), але є ризик зворотного зоонозу (</a:t>
            </a:r>
            <a:r>
              <a:rPr lang="en-US" sz="200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</a:t>
            </a:r>
            <a:r>
              <a:rPr lang="uk-UA" sz="200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r>
              <a:rPr lang="en-US" sz="200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</a:t>
            </a:r>
            <a:r>
              <a:rPr lang="uk-UA" sz="200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 </a:t>
            </a:r>
            <a:r>
              <a:rPr lang="en-US" sz="200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Nolen et al</a:t>
            </a:r>
            <a:r>
              <a:rPr lang="uk-UA" sz="200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., 2016; </a:t>
            </a:r>
            <a:r>
              <a:rPr lang="ru-UA" sz="200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Mary G. Reynolds et al., 2018</a:t>
            </a:r>
            <a:r>
              <a:rPr lang="uk-UA" sz="200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).</a:t>
            </a:r>
          </a:p>
          <a:p>
            <a:endParaRPr lang="en-US" sz="2000">
              <a:latin typeface="Times New Roman" panose="02020603050405020304" pitchFamily="18" charset="0"/>
            </a:endParaRPr>
          </a:p>
          <a:p>
            <a:r>
              <a:rPr lang="en-US" sz="2000">
                <a:latin typeface="Times New Roman" panose="02020603050405020304" pitchFamily="18" charset="0"/>
              </a:rPr>
              <a:t>R</a:t>
            </a:r>
            <a:r>
              <a:rPr lang="en-US" sz="2000" baseline="-25000">
                <a:latin typeface="Times New Roman" panose="02020603050405020304" pitchFamily="18" charset="0"/>
              </a:rPr>
              <a:t>O </a:t>
            </a:r>
            <a:r>
              <a:rPr lang="uk-UA" sz="2000">
                <a:latin typeface="Times New Roman" panose="02020603050405020304" pitchFamily="18" charset="0"/>
              </a:rPr>
              <a:t>=</a:t>
            </a:r>
            <a:r>
              <a:rPr lang="en-US" sz="2000">
                <a:latin typeface="Times New Roman" panose="02020603050405020304" pitchFamily="18" charset="0"/>
              </a:rPr>
              <a:t> </a:t>
            </a:r>
            <a:r>
              <a:rPr lang="uk-UA" sz="2000">
                <a:latin typeface="Times New Roman" panose="02020603050405020304" pitchFamily="18" charset="0"/>
              </a:rPr>
              <a:t>0,8-1</a:t>
            </a:r>
          </a:p>
          <a:p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10513283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1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AA136A-CCD7-4C0C-9299-E5683C2F9C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uk-UA" sz="2200" dirty="0">
                <a:latin typeface="Times New Roman" panose="02020603050405020304" pitchFamily="18" charset="0"/>
                <a:ea typeface="Calibri" panose="020F0502020204030204" pitchFamily="34" charset="0"/>
              </a:rPr>
              <a:t>К</a:t>
            </a:r>
            <a:r>
              <a:rPr lang="uk-UA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ритично важливим для подолання появи нових епідемій у майбутньому є контроль за спалахами мавпячої віспи в популяціях тварин, нагляд за екосистемами з позиції «</a:t>
            </a:r>
            <a:r>
              <a:rPr lang="en-US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One</a:t>
            </a:r>
            <a:r>
              <a:rPr lang="uk-UA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</a:t>
            </a:r>
            <a:r>
              <a:rPr lang="en-US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health</a:t>
            </a:r>
            <a:r>
              <a:rPr lang="uk-UA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», а також аналіз сприйнятливості інших організмів, оскільки спектр тварин-резервуарів </a:t>
            </a:r>
            <a:r>
              <a:rPr lang="en-US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MPXV</a:t>
            </a:r>
            <a:r>
              <a:rPr lang="uk-UA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вивчений ще недостатньо.</a:t>
            </a:r>
            <a:endParaRPr lang="ru-UA" sz="2200" dirty="0"/>
          </a:p>
        </p:txBody>
      </p:sp>
      <p:pic>
        <p:nvPicPr>
          <p:cNvPr id="3074" name="Picture 2" descr="One Health - Wikipedia">
            <a:extLst>
              <a:ext uri="{FF2B5EF4-FFF2-40B4-BE49-F238E27FC236}">
                <a16:creationId xmlns:a16="http://schemas.microsoft.com/office/drawing/2014/main" id="{F8880EA9-8A75-4E05-ABD7-149B7DA45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9048" y="815519"/>
            <a:ext cx="5458968" cy="5226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24388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463" name="Rectangle 19462">
            <a:extLst>
              <a:ext uri="{FF2B5EF4-FFF2-40B4-BE49-F238E27FC236}">
                <a16:creationId xmlns:a16="http://schemas.microsoft.com/office/drawing/2014/main" id="{66E48AFA-8884-4F68-A44F-D2C1E8609C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9465" name="Arc 19464">
            <a:extLst>
              <a:ext uri="{FF2B5EF4-FFF2-40B4-BE49-F238E27FC236}">
                <a16:creationId xmlns:a16="http://schemas.microsoft.com/office/drawing/2014/main" id="{969D19A6-08CB-498C-93EC-3FFB021FC6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269068">
            <a:off x="8717845" y="3339275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458" name="Picture 2" descr="Національний центр &quot;Мала академія наук України&quot; (МАН) | Міністерство освіти  і науки України">
            <a:extLst>
              <a:ext uri="{FF2B5EF4-FFF2-40B4-BE49-F238E27FC236}">
                <a16:creationId xmlns:a16="http://schemas.microsoft.com/office/drawing/2014/main" id="{E544AA7B-594D-485B-9AA4-0376146D29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9914" y="960121"/>
            <a:ext cx="10872172" cy="2446237"/>
          </a:xfrm>
          <a:custGeom>
            <a:avLst/>
            <a:gdLst/>
            <a:ahLst/>
            <a:cxnLst/>
            <a:rect l="l" t="t" r="r" b="b"/>
            <a:pathLst>
              <a:path w="10580201" h="2957472">
                <a:moveTo>
                  <a:pt x="88961" y="0"/>
                </a:moveTo>
                <a:lnTo>
                  <a:pt x="10491240" y="0"/>
                </a:lnTo>
                <a:cubicBezTo>
                  <a:pt x="10540372" y="0"/>
                  <a:pt x="10580201" y="39829"/>
                  <a:pt x="10580201" y="88961"/>
                </a:cubicBezTo>
                <a:lnTo>
                  <a:pt x="10580201" y="2868511"/>
                </a:lnTo>
                <a:cubicBezTo>
                  <a:pt x="10580201" y="2917643"/>
                  <a:pt x="10540372" y="2957472"/>
                  <a:pt x="10491240" y="2957472"/>
                </a:cubicBezTo>
                <a:lnTo>
                  <a:pt x="88961" y="2957472"/>
                </a:lnTo>
                <a:cubicBezTo>
                  <a:pt x="39829" y="2957472"/>
                  <a:pt x="0" y="2917643"/>
                  <a:pt x="0" y="2868511"/>
                </a:cubicBezTo>
                <a:lnTo>
                  <a:pt x="0" y="88961"/>
                </a:lnTo>
                <a:cubicBezTo>
                  <a:pt x="0" y="39829"/>
                  <a:pt x="39829" y="0"/>
                  <a:pt x="88961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42EFAB20-0DBA-4665-A0ED-93127CAEDD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8996" y="4676376"/>
            <a:ext cx="6382966" cy="9116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5400" dirty="0">
                <a:solidFill>
                  <a:schemeClr val="tx2"/>
                </a:solidFill>
              </a:rPr>
              <a:t>Дякую за увагу!</a:t>
            </a:r>
            <a:endParaRPr lang="ru-UA" sz="5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25163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787</Words>
  <Application>Microsoft Office PowerPoint</Application>
  <PresentationFormat>Широкоэкранный</PresentationFormat>
  <Paragraphs>44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Open Sans</vt:lpstr>
      <vt:lpstr>Times New Roman</vt:lpstr>
      <vt:lpstr>Тема Office</vt:lpstr>
      <vt:lpstr>Семінар-практикум для педагогічних працівників обласних малих академій наук учнівської молоді – координаторів конкурсів «МАН-Юніор Ерудит» і «МАН-Юніор Дослідник» «Організація навчально-дослідницької діяльності учнів – членів МАН України на засадах STEM-освіти в умовах воєнного стану»</vt:lpstr>
      <vt:lpstr>РОЗБІР ДЕЯКИХ ТЕСТОВИХ ЗАВДАНЬ КОНКУРС ЕКОЛОГ-ЮНІОР ЕРУДИТ-2022: ЗАВДАННЯ ДЛЯ 5-7 КЛАСІВ</vt:lpstr>
      <vt:lpstr>Презентация PowerPoint</vt:lpstr>
      <vt:lpstr>Аменсалізм - це тип негативної екологічної взаємодії, коли одному з видів завдається шкода або він знищується, тоді як інший вид або отримує користь, або залишається незмінним. Антагонізм часто використовується як синонім аменсалізму, проте у антагоністичних взаємодіях один із видів може отримувати вигіду за рахунок іншого.</vt:lpstr>
      <vt:lpstr>3. До мікроекосистем відносять:</vt:lpstr>
      <vt:lpstr>Презентация PowerPoint</vt:lpstr>
      <vt:lpstr>Організми-детритофаги</vt:lpstr>
      <vt:lpstr>Презентация PowerPoint</vt:lpstr>
      <vt:lpstr>КОНКУРС ЕКОЛОГ-ЮНІОР ЕРУДИТ-2022: ЗАВДАННЯ ДЛЯ 8-9 КЛАСІВ</vt:lpstr>
      <vt:lpstr>2. Макрозообентос - сукупність безхребетних з розміром тіла більше 2 мм, які населяють дно водоймищ (або бенталь), водну рослинність, інші субстрати.</vt:lpstr>
      <vt:lpstr>3. Вакцини</vt:lpstr>
      <vt:lpstr>4. Антиоксиданти</vt:lpstr>
      <vt:lpstr>Первинна і вторинна сукцесія</vt:lpstr>
      <vt:lpstr>КОНКУРС ЕКОЛОГ-ЮНІОР ЕРУДИТ-2022: ЗАВДАННЯ ДЛЯ 10-11 КЛАСІВ</vt:lpstr>
      <vt:lpstr>2. Продуценти агар-агару</vt:lpstr>
      <vt:lpstr>3. Санітарно-показові мікроорганізми фекального забруднення води </vt:lpstr>
      <vt:lpstr>4. Бактеріофаги</vt:lpstr>
      <vt:lpstr>5. Біоіндикація та біотестування</vt:lpstr>
      <vt:lpstr>6. Епідемії сучасності</vt:lpstr>
      <vt:lpstr>Презентация PowerPoint</vt:lpstr>
      <vt:lpstr>Віруси мавпячої віспи (групи):</vt:lpstr>
      <vt:lpstr>Презентация PowerPoint</vt:lpstr>
      <vt:lpstr>Презентация PowerPoint</vt:lpstr>
      <vt:lpstr>APOBEC3G робить вірусну ДНК ВІЛ-1 «нежиттєздатною» (перетворює цитидин в урацил), але вірусний білок Vif блокує дію APOBEC3G.</vt:lpstr>
      <vt:lpstr>Епідеміологічні особливості мавпячої віспи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Семінар-практикум для педагогічних працівників обласних малих академій наук учнівської молоді – координаторів конкурсів «МАН-Юніор Ерудит» і «МАН-Юніор Дослідник» «Організація навчально-дослідницької діяльності учнів – членів МАН України на засадах STEM-освіти в умовах воєнного стану»</dc:title>
  <dc:creator>Крупєй К.С.</dc:creator>
  <cp:lastModifiedBy>Крупєй К.С.</cp:lastModifiedBy>
  <cp:revision>7</cp:revision>
  <dcterms:created xsi:type="dcterms:W3CDTF">2022-10-15T12:11:34Z</dcterms:created>
  <dcterms:modified xsi:type="dcterms:W3CDTF">2022-10-15T13:27:29Z</dcterms:modified>
</cp:coreProperties>
</file>