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3"/>
  </p:notesMasterIdLst>
  <p:handoutMasterIdLst>
    <p:handoutMasterId r:id="rId34"/>
  </p:handoutMasterIdLst>
  <p:sldIdLst>
    <p:sldId id="264" r:id="rId5"/>
    <p:sldId id="314" r:id="rId6"/>
    <p:sldId id="315" r:id="rId7"/>
    <p:sldId id="316" r:id="rId8"/>
    <p:sldId id="313" r:id="rId9"/>
    <p:sldId id="322" r:id="rId10"/>
    <p:sldId id="323" r:id="rId11"/>
    <p:sldId id="317" r:id="rId12"/>
    <p:sldId id="333" r:id="rId13"/>
    <p:sldId id="338" r:id="rId14"/>
    <p:sldId id="337" r:id="rId15"/>
    <p:sldId id="334" r:id="rId16"/>
    <p:sldId id="336" r:id="rId17"/>
    <p:sldId id="335" r:id="rId18"/>
    <p:sldId id="319" r:id="rId19"/>
    <p:sldId id="321" r:id="rId20"/>
    <p:sldId id="318" r:id="rId21"/>
    <p:sldId id="327" r:id="rId22"/>
    <p:sldId id="320" r:id="rId23"/>
    <p:sldId id="328" r:id="rId24"/>
    <p:sldId id="332" r:id="rId25"/>
    <p:sldId id="329" r:id="rId26"/>
    <p:sldId id="330" r:id="rId27"/>
    <p:sldId id="339" r:id="rId28"/>
    <p:sldId id="331" r:id="rId29"/>
    <p:sldId id="324" r:id="rId30"/>
    <p:sldId id="325" r:id="rId31"/>
    <p:sldId id="326" r:id="rId32"/>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08" d="100"/>
          <a:sy n="108" d="100"/>
        </p:scale>
        <p:origin x="630" y="102"/>
      </p:cViewPr>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2B2DF4-1035-4474-9E4A-48FE254F603A}" type="datetime1">
              <a:rPr lang="ru-RU" smtClean="0"/>
              <a:t>08.10.2022</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C2C81B-5713-4BF2-BF89-CC2A9A5EAE54}" type="slidenum">
              <a:rPr lang="ru-RU" smtClean="0"/>
              <a:t>‹#›</a:t>
            </a:fld>
            <a:endParaRPr lang="ru-RU" dirty="0"/>
          </a:p>
        </p:txBody>
      </p:sp>
    </p:spTree>
    <p:extLst>
      <p:ext uri="{BB962C8B-B14F-4D97-AF65-F5344CB8AC3E}">
        <p14:creationId xmlns:p14="http://schemas.microsoft.com/office/powerpoint/2010/main" val="27998049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ECEDD8-D6DA-4EF6-9BF8-B719F7C74165}" type="datetime1">
              <a:rPr lang="ru-RU" smtClean="0"/>
              <a:pPr/>
              <a:t>08.10.2022</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6456DE3-4E01-4AFD-AD42-42312842ED89}" type="slidenum">
              <a:rPr lang="ru-RU" noProof="0" smtClean="0"/>
              <a:t>‹#›</a:t>
            </a:fld>
            <a:endParaRPr lang="ru-RU" noProof="0"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ru-RU"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useBgFill="1">
        <p:nvSpPr>
          <p:cNvPr id="10" name="Прямоугольник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Прямоугольник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Прямоугольник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Группа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Прямая соединительная линия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Заголовок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Calibri Light" panose="020F0302020204030204" pitchFamily="34" charset="0"/>
                <a:ea typeface="+mn-ea"/>
                <a:cs typeface="+mn-cs"/>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endParaRPr lang="ru-RU" noProof="0" dirty="0"/>
          </a:p>
        </p:txBody>
      </p:sp>
      <p:sp>
        <p:nvSpPr>
          <p:cNvPr id="20" name="Дата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Calibri" panose="020F0502020204030204" pitchFamily="34" charset="0"/>
              </a:defRPr>
            </a:lvl1pPr>
          </a:lstStyle>
          <a:p>
            <a:fld id="{2D34D75A-540D-4ABB-8D2A-C32293B81486}" type="datetime1">
              <a:rPr lang="ru-RU" noProof="0" smtClean="0"/>
              <a:t>08.10.2022</a:t>
            </a:fld>
            <a:endParaRPr lang="ru-RU" noProof="0" dirty="0"/>
          </a:p>
        </p:txBody>
      </p:sp>
      <p:sp>
        <p:nvSpPr>
          <p:cNvPr id="21" name="Нижний колонтитул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ru-RU" noProof="0" dirty="0"/>
          </a:p>
        </p:txBody>
      </p:sp>
      <p:sp>
        <p:nvSpPr>
          <p:cNvPr id="22" name="Номер слайда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Дата 3"/>
          <p:cNvSpPr>
            <a:spLocks noGrp="1"/>
          </p:cNvSpPr>
          <p:nvPr>
            <p:ph type="dt" sz="half" idx="10"/>
          </p:nvPr>
        </p:nvSpPr>
        <p:spPr/>
        <p:txBody>
          <a:bodyPr rtlCol="0"/>
          <a:lstStyle/>
          <a:p>
            <a:pPr rtl="0"/>
            <a:fld id="{8D4816C2-F3B2-4793-815C-3468ACD12D66}" type="datetime1">
              <a:rPr lang="ru-RU" noProof="0" smtClean="0"/>
              <a:t>08.10.2022</a:t>
            </a:fld>
            <a:endParaRPr lang="ru-RU" noProof="0" dirty="0"/>
          </a:p>
        </p:txBody>
      </p:sp>
      <p:sp>
        <p:nvSpPr>
          <p:cNvPr id="5" name="Нижний колонтитул 4"/>
          <p:cNvSpPr>
            <a:spLocks noGrp="1"/>
          </p:cNvSpPr>
          <p:nvPr>
            <p:ph type="ftr" sz="quarter" idx="11"/>
          </p:nvPr>
        </p:nvSpPr>
        <p:spPr/>
        <p:txBody>
          <a:bodyPr rtlCol="0"/>
          <a:lstStyle/>
          <a:p>
            <a:pPr rtl="0"/>
            <a:endParaRPr lang="ru-RU" noProof="0" dirty="0"/>
          </a:p>
        </p:txBody>
      </p:sp>
      <p:sp>
        <p:nvSpPr>
          <p:cNvPr id="6" name="Номер слайда 5"/>
          <p:cNvSpPr>
            <a:spLocks noGrp="1"/>
          </p:cNvSpPr>
          <p:nvPr>
            <p:ph type="sldNum" sz="quarter" idx="12"/>
          </p:nvPr>
        </p:nvSpPr>
        <p:spPr/>
        <p:txBody>
          <a:bodyPr rtlCol="0"/>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5" name="Прямоугольник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useBgFill="1">
        <p:nvSpPr>
          <p:cNvPr id="23" name="Прямоугольник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Прямоугольник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Прямоугольник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Calibri Light" panose="020F0302020204030204" pitchFamily="34" charset="0"/>
                <a:ea typeface="+mn-ea"/>
                <a:cs typeface="+mn-cs"/>
              </a:defRPr>
            </a:lvl1pPr>
          </a:lstStyle>
          <a:p>
            <a:pPr rtl="0"/>
            <a:r>
              <a:rPr lang="ru-RU" noProof="0"/>
              <a:t>Образец заголовка</a:t>
            </a:r>
            <a:endParaRPr lang="ru-RU" noProof="0" dirty="0"/>
          </a:p>
        </p:txBody>
      </p:sp>
      <p:grpSp>
        <p:nvGrpSpPr>
          <p:cNvPr id="16" name="Группа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Прямая соединительная линия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Текст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sp>
        <p:nvSpPr>
          <p:cNvPr id="4" name="Дата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Calibri" panose="020F0502020204030204" pitchFamily="34" charset="0"/>
                <a:ea typeface="+mn-ea"/>
                <a:cs typeface="+mn-cs"/>
              </a:defRPr>
            </a:lvl1pPr>
          </a:lstStyle>
          <a:p>
            <a:fld id="{9B014417-6A57-4911-B141-5EE048F17577}" type="datetime1">
              <a:rPr lang="ru-RU" noProof="0" smtClean="0"/>
              <a:t>08.10.2022</a:t>
            </a:fld>
            <a:endParaRPr lang="ru-RU" noProof="0" dirty="0"/>
          </a:p>
        </p:txBody>
      </p:sp>
      <p:sp>
        <p:nvSpPr>
          <p:cNvPr id="5" name="Нижний колонтитул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ru-RU" noProof="0" dirty="0"/>
          </a:p>
        </p:txBody>
      </p:sp>
      <p:sp>
        <p:nvSpPr>
          <p:cNvPr id="6" name="Номер слайда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noProof="0"/>
              <a:t>Образец заголовка</a:t>
            </a:r>
            <a:endParaRPr lang="ru-RU" noProof="0" dirty="0"/>
          </a:p>
        </p:txBody>
      </p:sp>
      <p:sp>
        <p:nvSpPr>
          <p:cNvPr id="3" name="Объект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Дата 4"/>
          <p:cNvSpPr>
            <a:spLocks noGrp="1"/>
          </p:cNvSpPr>
          <p:nvPr>
            <p:ph type="dt" sz="half" idx="10"/>
          </p:nvPr>
        </p:nvSpPr>
        <p:spPr/>
        <p:txBody>
          <a:bodyPr rtlCol="0"/>
          <a:lstStyle/>
          <a:p>
            <a:pPr rtl="0"/>
            <a:fld id="{39B30E87-2B26-4D8A-89C0-E1B7D98561DC}" type="datetime1">
              <a:rPr lang="ru-RU" noProof="0" smtClean="0"/>
              <a:t>08.10.2022</a:t>
            </a:fld>
            <a:endParaRPr lang="ru-RU" noProof="0" dirty="0"/>
          </a:p>
        </p:txBody>
      </p:sp>
      <p:sp>
        <p:nvSpPr>
          <p:cNvPr id="6" name="Нижний колонтитул 5"/>
          <p:cNvSpPr>
            <a:spLocks noGrp="1"/>
          </p:cNvSpPr>
          <p:nvPr>
            <p:ph type="ftr" sz="quarter" idx="11"/>
          </p:nvPr>
        </p:nvSpPr>
        <p:spPr/>
        <p:txBody>
          <a:bodyPr rtlCol="0"/>
          <a:lstStyle/>
          <a:p>
            <a:pPr rtl="0"/>
            <a:endParaRPr lang="ru-RU" noProof="0" dirty="0"/>
          </a:p>
        </p:txBody>
      </p:sp>
      <p:sp>
        <p:nvSpPr>
          <p:cNvPr id="7" name="Номер слайда 6"/>
          <p:cNvSpPr>
            <a:spLocks noGrp="1"/>
          </p:cNvSpPr>
          <p:nvPr>
            <p:ph type="sldNum" sz="quarter" idx="12"/>
          </p:nvPr>
        </p:nvSpPr>
        <p:spPr/>
        <p:txBody>
          <a:bodyPr rtlCol="0"/>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Текст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Calibri" panose="020F050202020403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p:cNvSpPr>
            <a:spLocks noGrp="1"/>
          </p:cNvSpPr>
          <p:nvPr>
            <p:ph type="dt" sz="half" idx="10"/>
          </p:nvPr>
        </p:nvSpPr>
        <p:spPr/>
        <p:txBody>
          <a:bodyPr rtlCol="0"/>
          <a:lstStyle/>
          <a:p>
            <a:pPr rtl="0"/>
            <a:fld id="{0DDC9908-58DD-42A6-AA9D-BEF5858221D8}" type="datetime1">
              <a:rPr lang="ru-RU" noProof="0" smtClean="0"/>
              <a:t>08.10.2022</a:t>
            </a:fld>
            <a:endParaRPr lang="ru-RU" noProof="0" dirty="0"/>
          </a:p>
        </p:txBody>
      </p:sp>
      <p:sp>
        <p:nvSpPr>
          <p:cNvPr id="8" name="Нижний колонтитул 7"/>
          <p:cNvSpPr>
            <a:spLocks noGrp="1"/>
          </p:cNvSpPr>
          <p:nvPr>
            <p:ph type="ftr" sz="quarter" idx="11"/>
          </p:nvPr>
        </p:nvSpPr>
        <p:spPr/>
        <p:txBody>
          <a:bodyPr rtlCol="0"/>
          <a:lstStyle/>
          <a:p>
            <a:pPr rtl="0"/>
            <a:endParaRPr lang="ru-RU" noProof="0" dirty="0"/>
          </a:p>
        </p:txBody>
      </p:sp>
      <p:sp>
        <p:nvSpPr>
          <p:cNvPr id="9" name="Номер слайда 8"/>
          <p:cNvSpPr>
            <a:spLocks noGrp="1"/>
          </p:cNvSpPr>
          <p:nvPr>
            <p:ph type="sldNum" sz="quarter" idx="12"/>
          </p:nvPr>
        </p:nvSpPr>
        <p:spPr/>
        <p:txBody>
          <a:bodyPr rtlCol="0"/>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p>
            <a:pPr rtl="0"/>
            <a:fld id="{1225F9E6-AB59-421D-AA12-25AF8F3D3769}" type="datetime1">
              <a:rPr lang="ru-RU" noProof="0" smtClean="0"/>
              <a:t>08.10.2022</a:t>
            </a:fld>
            <a:endParaRPr lang="ru-RU" noProof="0" dirty="0"/>
          </a:p>
        </p:txBody>
      </p:sp>
      <p:sp>
        <p:nvSpPr>
          <p:cNvPr id="4" name="Нижний колонтитул 3"/>
          <p:cNvSpPr>
            <a:spLocks noGrp="1"/>
          </p:cNvSpPr>
          <p:nvPr>
            <p:ph type="ftr" sz="quarter" idx="11"/>
          </p:nvPr>
        </p:nvSpPr>
        <p:spPr/>
        <p:txBody>
          <a:bodyPr rtlCol="0"/>
          <a:lstStyle/>
          <a:p>
            <a:pPr rtl="0"/>
            <a:endParaRPr lang="ru-RU" noProof="0" dirty="0"/>
          </a:p>
        </p:txBody>
      </p:sp>
      <p:sp>
        <p:nvSpPr>
          <p:cNvPr id="5" name="Номер слайда 4"/>
          <p:cNvSpPr>
            <a:spLocks noGrp="1"/>
          </p:cNvSpPr>
          <p:nvPr>
            <p:ph type="sldNum" sz="quarter" idx="12"/>
          </p:nvPr>
        </p:nvSpPr>
        <p:spPr/>
        <p:txBody>
          <a:bodyPr rtlCol="0"/>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33D3549D-6E98-4EB4-8330-C46614D46A99}" type="datetime1">
              <a:rPr lang="ru-RU" noProof="0" smtClean="0"/>
              <a:t>08.10.2022</a:t>
            </a:fld>
            <a:endParaRPr lang="ru-RU" noProof="0" dirty="0"/>
          </a:p>
        </p:txBody>
      </p:sp>
      <p:sp>
        <p:nvSpPr>
          <p:cNvPr id="3" name="Нижний колонтитул 2"/>
          <p:cNvSpPr>
            <a:spLocks noGrp="1"/>
          </p:cNvSpPr>
          <p:nvPr>
            <p:ph type="ftr" sz="quarter" idx="11"/>
          </p:nvPr>
        </p:nvSpPr>
        <p:spPr/>
        <p:txBody>
          <a:bodyPr rtlCol="0"/>
          <a:lstStyle/>
          <a:p>
            <a:pPr rtl="0"/>
            <a:endParaRPr lang="ru-RU" noProof="0" dirty="0"/>
          </a:p>
        </p:txBody>
      </p:sp>
      <p:sp>
        <p:nvSpPr>
          <p:cNvPr id="4" name="Номер слайда 3"/>
          <p:cNvSpPr>
            <a:spLocks noGrp="1"/>
          </p:cNvSpPr>
          <p:nvPr>
            <p:ph type="sldNum" sz="quarter" idx="12"/>
          </p:nvPr>
        </p:nvSpPr>
        <p:spPr/>
        <p:txBody>
          <a:bodyPr rtlCol="0"/>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Прямоугольник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Calibri Light" panose="020F0302020204030204" pitchFamily="34" charset="0"/>
                <a:ea typeface="+mn-ea"/>
                <a:cs typeface="+mn-cs"/>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Текст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Образец текста</a:t>
            </a:r>
          </a:p>
        </p:txBody>
      </p:sp>
      <p:sp>
        <p:nvSpPr>
          <p:cNvPr id="8" name="Дата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CE644720-25C5-4DD6-8D2F-D5AD660A50A5}" type="datetime1">
              <a:rPr lang="ru-RU" noProof="0" smtClean="0"/>
              <a:t>08.10.2022</a:t>
            </a:fld>
            <a:endParaRPr lang="ru-RU" noProof="0" dirty="0"/>
          </a:p>
        </p:txBody>
      </p:sp>
      <p:sp>
        <p:nvSpPr>
          <p:cNvPr id="9" name="Нижний колонтитул 8"/>
          <p:cNvSpPr>
            <a:spLocks noGrp="1"/>
          </p:cNvSpPr>
          <p:nvPr>
            <p:ph type="ftr" sz="quarter" idx="11"/>
          </p:nvPr>
        </p:nvSpPr>
        <p:spPr>
          <a:xfrm>
            <a:off x="685801" y="6035040"/>
            <a:ext cx="4584700" cy="365760"/>
          </a:xfrm>
        </p:spPr>
        <p:txBody>
          <a:bodyPr rtlCol="0"/>
          <a:lstStyle>
            <a:lvl1pPr algn="l">
              <a:defRPr/>
            </a:lvl1pPr>
          </a:lstStyle>
          <a:p>
            <a:pPr rtl="0"/>
            <a:endParaRPr lang="ru-RU" noProof="0" dirty="0"/>
          </a:p>
        </p:txBody>
      </p:sp>
      <p:sp>
        <p:nvSpPr>
          <p:cNvPr id="11" name="Номер слайда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ru-RU" noProof="0" smtClean="0"/>
              <a:t>‹#›</a:t>
            </a:fld>
            <a:endParaRPr lang="ru-RU" noProof="0"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Рисунок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Вставка рисунка</a:t>
            </a:r>
            <a:endParaRPr lang="ru-RU" noProof="0" dirty="0"/>
          </a:p>
        </p:txBody>
      </p:sp>
      <p:sp>
        <p:nvSpPr>
          <p:cNvPr id="5" name="Дата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6E3FC12E-2221-41F0-AF68-700605D711A5}" type="datetime1">
              <a:rPr lang="ru-RU" noProof="0" smtClean="0"/>
              <a:t>08.10.2022</a:t>
            </a:fld>
            <a:endParaRPr lang="ru-RU" noProof="0" dirty="0"/>
          </a:p>
        </p:txBody>
      </p:sp>
      <p:sp>
        <p:nvSpPr>
          <p:cNvPr id="6" name="Нижний колонтитул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Calibri" panose="020F0502020204030204" pitchFamily="34" charset="0"/>
                <a:ea typeface="+mn-ea"/>
                <a:cs typeface="+mn-cs"/>
              </a:defRPr>
            </a:lvl1pPr>
          </a:lstStyle>
          <a:p>
            <a:pPr algn="l"/>
            <a:endParaRPr lang="ru-RU" noProof="0" dirty="0"/>
          </a:p>
        </p:txBody>
      </p:sp>
      <p:sp>
        <p:nvSpPr>
          <p:cNvPr id="7" name="Номер слайда 6"/>
          <p:cNvSpPr>
            <a:spLocks noGrp="1"/>
          </p:cNvSpPr>
          <p:nvPr>
            <p:ph type="sldNum" sz="quarter" idx="12"/>
          </p:nvPr>
        </p:nvSpPr>
        <p:spPr>
          <a:xfrm>
            <a:off x="10396728" y="6035040"/>
            <a:ext cx="1225296" cy="365760"/>
          </a:xfrm>
        </p:spPr>
        <p:txBody>
          <a:bodyPr rtlCol="0"/>
          <a:lstStyle/>
          <a:p>
            <a:pPr rtl="0"/>
            <a:fld id="{34B7E4EF-A1BD-40F4-AB7B-04F084DD991D}" type="slidenum">
              <a:rPr lang="ru-RU" noProof="0" smtClean="0"/>
              <a:t>‹#›</a:t>
            </a:fld>
            <a:endParaRPr lang="ru-RU" noProof="0" dirty="0"/>
          </a:p>
        </p:txBody>
      </p:sp>
      <p:sp>
        <p:nvSpPr>
          <p:cNvPr id="12" name="Прямоугольник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Calibri Light" panose="020F0302020204030204" pitchFamily="34" charset="0"/>
              </a:defRPr>
            </a:lvl1pPr>
          </a:lstStyle>
          <a:p>
            <a:pPr rtl="0"/>
            <a:r>
              <a:rPr lang="ru-RU" noProof="0"/>
              <a:t>Образец заголовка</a:t>
            </a:r>
            <a:endParaRPr lang="ru-RU" noProof="0" dirty="0"/>
          </a:p>
        </p:txBody>
      </p:sp>
      <p:sp>
        <p:nvSpPr>
          <p:cNvPr id="4" name="Текст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Образец текста</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Прямоугольник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7" name="Прямоугольник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Прямоугольник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Заголовок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ru-RU" noProof="0" dirty="0"/>
              <a:t>Образец заголовка</a:t>
            </a:r>
          </a:p>
        </p:txBody>
      </p:sp>
      <p:sp>
        <p:nvSpPr>
          <p:cNvPr id="3" name="Текст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Calibri" panose="020F0502020204030204" pitchFamily="34" charset="0"/>
              </a:defRPr>
            </a:lvl1pPr>
          </a:lstStyle>
          <a:p>
            <a:fld id="{BAA57AD2-AFE8-4233-8BDE-3D77AEB44368}" type="datetime1">
              <a:rPr lang="ru-RU" noProof="0" smtClean="0"/>
              <a:t>08.10.2022</a:t>
            </a:fld>
            <a:endParaRPr lang="ru-RU" noProof="0" dirty="0"/>
          </a:p>
        </p:txBody>
      </p:sp>
      <p:sp>
        <p:nvSpPr>
          <p:cNvPr id="5" name="Нижний колонтитул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Calibri" panose="020F0502020204030204" pitchFamily="34" charset="0"/>
              </a:defRPr>
            </a:lvl1pPr>
          </a:lstStyle>
          <a:p>
            <a:endParaRPr lang="ru-RU" noProof="0" dirty="0"/>
          </a:p>
        </p:txBody>
      </p:sp>
      <p:sp>
        <p:nvSpPr>
          <p:cNvPr id="6" name="Номер слайда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Calibri" panose="020F0502020204030204" pitchFamily="34" charset="0"/>
              </a:defRPr>
            </a:lvl1pPr>
          </a:lstStyle>
          <a:p>
            <a:fld id="{34B7E4EF-A1BD-40F4-AB7B-04F084DD991D}" type="slidenum">
              <a:rPr lang="ru-RU" noProof="0" smtClean="0"/>
              <a:pPr/>
              <a:t>‹#›</a:t>
            </a:fld>
            <a:endParaRPr lang="ru-RU" noProof="0"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alibri Light" panose="020F0302020204030204" pitchFamily="34" charset="0"/>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Calibri" panose="020F0502020204030204" pitchFamily="34" charset="0"/>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Calibri" panose="020F0502020204030204" pitchFamily="34" charset="0"/>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alibri" panose="020F0502020204030204" pitchFamily="34" charset="0"/>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alibri" panose="020F0502020204030204" pitchFamily="34" charset="0"/>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alibri" panose="020F0502020204030204" pitchFamily="34" charset="0"/>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courses.ed-era.com/courses/course-v1:AmericanCouncils+AcIn101+AcIn2019/info" TargetMode="External"/><Relationship Id="rId7" Type="http://schemas.openxmlformats.org/officeDocument/2006/relationships/hyperlink" Target="https://study.nazk.gov.ua/courses/course-v1:NACP+osv002+2022-09/about" TargetMode="External"/><Relationship Id="rId2" Type="http://schemas.openxmlformats.org/officeDocument/2006/relationships/hyperlink" Target="https://courses.prometheus.org.ua/courses/course-v1:Prometheus+AI101+2021_T2/course/" TargetMode="External"/><Relationship Id="rId1" Type="http://schemas.openxmlformats.org/officeDocument/2006/relationships/slideLayout" Target="../slideLayouts/slideLayout2.xml"/><Relationship Id="rId6" Type="http://schemas.openxmlformats.org/officeDocument/2006/relationships/hyperlink" Target="https://study.nazk.gov.ua/courses/course-v1:NACP+osv001+2022-07/about" TargetMode="External"/><Relationship Id="rId5" Type="http://schemas.openxmlformats.org/officeDocument/2006/relationships/hyperlink" Target="https://study.nazk.gov.ua/courses/course-v1:NACP+osv003+2022-07/about" TargetMode="External"/><Relationship Id="rId4" Type="http://schemas.openxmlformats.org/officeDocument/2006/relationships/hyperlink" Target="https://vumonline.ua/course/academic-integrity-at-the-universit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zakon.rada.gov.ua/laws/show/2145-19#Text" TargetMode="External"/><Relationship Id="rId2" Type="http://schemas.openxmlformats.org/officeDocument/2006/relationships/hyperlink" Target="https://courses.ed-era.com/courses/course-v1:AmericanCouncils+AcIn101+AcIn2019/info"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Рисунок 7" descr="цветочные изображения">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Прямоугольник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Прямоугольник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Заголовок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rtlCol="0">
            <a:noAutofit/>
          </a:bodyPr>
          <a:lstStyle/>
          <a:p>
            <a:r>
              <a:rPr lang="ru-RU" sz="4000" dirty="0" err="1"/>
              <a:t>Академічна</a:t>
            </a:r>
            <a:r>
              <a:rPr lang="ru-RU" sz="4000" dirty="0"/>
              <a:t> </a:t>
            </a:r>
            <a:r>
              <a:rPr lang="ru-RU" sz="4000" dirty="0" err="1"/>
              <a:t>доброчесність</a:t>
            </a:r>
            <a:r>
              <a:rPr lang="ru-RU" sz="4000" dirty="0"/>
              <a:t> для </a:t>
            </a:r>
            <a:r>
              <a:rPr lang="ru-RU" sz="4000" dirty="0" err="1"/>
              <a:t>педагогів</a:t>
            </a:r>
            <a:r>
              <a:rPr lang="ru-RU" sz="4000" dirty="0"/>
              <a:t>. </a:t>
            </a:r>
            <a:br>
              <a:rPr lang="ru-RU" sz="4000" dirty="0"/>
            </a:br>
            <a:r>
              <a:rPr lang="ru-RU" sz="4000" dirty="0" err="1"/>
              <a:t>Навчання</a:t>
            </a:r>
            <a:r>
              <a:rPr lang="ru-RU" sz="4000" dirty="0"/>
              <a:t> </a:t>
            </a:r>
            <a:r>
              <a:rPr lang="ru-RU" sz="4000" dirty="0" err="1"/>
              <a:t>академічної</a:t>
            </a:r>
            <a:br>
              <a:rPr lang="ru-RU" sz="4000" dirty="0"/>
            </a:br>
            <a:r>
              <a:rPr lang="ru-RU" sz="4000" dirty="0" err="1"/>
              <a:t>доброчесності</a:t>
            </a:r>
            <a:r>
              <a:rPr lang="ru-RU" sz="4000" dirty="0"/>
              <a:t> </a:t>
            </a:r>
            <a:r>
              <a:rPr lang="ru-RU" sz="4000" dirty="0" err="1"/>
              <a:t>учнів</a:t>
            </a:r>
            <a:r>
              <a:rPr lang="ru-RU" sz="4000" dirty="0"/>
              <a:t> у </a:t>
            </a:r>
            <a:r>
              <a:rPr lang="ru-RU" sz="4000" dirty="0" err="1"/>
              <a:t>їх</a:t>
            </a:r>
            <a:r>
              <a:rPr lang="ru-RU" sz="4000" dirty="0"/>
              <a:t> </a:t>
            </a:r>
            <a:r>
              <a:rPr lang="ru-RU" sz="4000" dirty="0" err="1"/>
              <a:t>проєктній</a:t>
            </a:r>
            <a:r>
              <a:rPr lang="ru-RU" sz="4000" dirty="0"/>
              <a:t> </a:t>
            </a:r>
            <a:r>
              <a:rPr lang="ru-RU" sz="4000" dirty="0" err="1"/>
              <a:t>діяльності</a:t>
            </a:r>
            <a:endParaRPr lang="ru-RU" sz="4000" dirty="0"/>
          </a:p>
        </p:txBody>
      </p:sp>
      <p:sp>
        <p:nvSpPr>
          <p:cNvPr id="3" name="Подзаголовок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rtlCol="0">
            <a:normAutofit/>
          </a:bodyPr>
          <a:lstStyle/>
          <a:p>
            <a:pPr rtl="0">
              <a:spcAft>
                <a:spcPts val="600"/>
              </a:spcAft>
            </a:pPr>
            <a:r>
              <a:rPr lang="ru-RU" sz="1800" dirty="0"/>
              <a:t>Бойка О.А., к.б.н., доц., доцент </a:t>
            </a:r>
            <a:r>
              <a:rPr lang="ru-RU" sz="1800" dirty="0" err="1"/>
              <a:t>кафедри</a:t>
            </a:r>
            <a:r>
              <a:rPr lang="ru-RU" sz="1800" dirty="0"/>
              <a:t> генетики та </a:t>
            </a:r>
            <a:r>
              <a:rPr lang="ru-RU" sz="1800" dirty="0" err="1"/>
              <a:t>рослинних</a:t>
            </a:r>
            <a:r>
              <a:rPr lang="ru-RU" sz="1800" dirty="0"/>
              <a:t> </a:t>
            </a:r>
            <a:r>
              <a:rPr lang="ru-RU" sz="1800" dirty="0" err="1"/>
              <a:t>ресурсів</a:t>
            </a:r>
            <a:r>
              <a:rPr lang="ru-RU" sz="1800" dirty="0"/>
              <a:t> ЗНУ</a:t>
            </a:r>
          </a:p>
        </p:txBody>
      </p:sp>
      <p:sp>
        <p:nvSpPr>
          <p:cNvPr id="77" name="Прямоугольник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Прямая соединительная линия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текст&#10;&#10;Автоматически созданное описание">
            <a:extLst>
              <a:ext uri="{FF2B5EF4-FFF2-40B4-BE49-F238E27FC236}">
                <a16:creationId xmlns:a16="http://schemas.microsoft.com/office/drawing/2014/main" id="{BA90CFB3-75C1-FDEC-5769-E25CF2386A91}"/>
              </a:ext>
            </a:extLst>
          </p:cNvPr>
          <p:cNvPicPr>
            <a:picLocks noChangeAspect="1"/>
          </p:cNvPicPr>
          <p:nvPr/>
        </p:nvPicPr>
        <p:blipFill>
          <a:blip r:embed="rId2"/>
          <a:stretch>
            <a:fillRect/>
          </a:stretch>
        </p:blipFill>
        <p:spPr>
          <a:xfrm>
            <a:off x="2196445" y="609961"/>
            <a:ext cx="7979698" cy="5638077"/>
          </a:xfrm>
          <a:prstGeom prst="rect">
            <a:avLst/>
          </a:prstGeom>
        </p:spPr>
      </p:pic>
    </p:spTree>
    <p:extLst>
      <p:ext uri="{BB962C8B-B14F-4D97-AF65-F5344CB8AC3E}">
        <p14:creationId xmlns:p14="http://schemas.microsoft.com/office/powerpoint/2010/main" val="278759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текст&#10;&#10;Автоматически созданное описание">
            <a:extLst>
              <a:ext uri="{FF2B5EF4-FFF2-40B4-BE49-F238E27FC236}">
                <a16:creationId xmlns:a16="http://schemas.microsoft.com/office/drawing/2014/main" id="{9A577835-8FE4-1D60-5B4B-80B85BE3632D}"/>
              </a:ext>
            </a:extLst>
          </p:cNvPr>
          <p:cNvPicPr>
            <a:picLocks noChangeAspect="1"/>
          </p:cNvPicPr>
          <p:nvPr/>
        </p:nvPicPr>
        <p:blipFill>
          <a:blip r:embed="rId2"/>
          <a:stretch>
            <a:fillRect/>
          </a:stretch>
        </p:blipFill>
        <p:spPr>
          <a:xfrm>
            <a:off x="1829213" y="466369"/>
            <a:ext cx="8340297" cy="5925262"/>
          </a:xfrm>
          <a:prstGeom prst="rect">
            <a:avLst/>
          </a:prstGeom>
        </p:spPr>
      </p:pic>
    </p:spTree>
    <p:extLst>
      <p:ext uri="{BB962C8B-B14F-4D97-AF65-F5344CB8AC3E}">
        <p14:creationId xmlns:p14="http://schemas.microsoft.com/office/powerpoint/2010/main" val="3983972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7C26347-CB58-0987-E1AB-21B90A6D6689}"/>
              </a:ext>
            </a:extLst>
          </p:cNvPr>
          <p:cNvPicPr>
            <a:picLocks noChangeAspect="1"/>
          </p:cNvPicPr>
          <p:nvPr/>
        </p:nvPicPr>
        <p:blipFill>
          <a:blip r:embed="rId2"/>
          <a:stretch>
            <a:fillRect/>
          </a:stretch>
        </p:blipFill>
        <p:spPr>
          <a:xfrm>
            <a:off x="2081784" y="402336"/>
            <a:ext cx="8028432" cy="6053328"/>
          </a:xfrm>
          <a:prstGeom prst="rect">
            <a:avLst/>
          </a:prstGeom>
        </p:spPr>
      </p:pic>
    </p:spTree>
    <p:extLst>
      <p:ext uri="{BB962C8B-B14F-4D97-AF65-F5344CB8AC3E}">
        <p14:creationId xmlns:p14="http://schemas.microsoft.com/office/powerpoint/2010/main" val="1732909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текст&#10;&#10;Автоматически созданное описание">
            <a:extLst>
              <a:ext uri="{FF2B5EF4-FFF2-40B4-BE49-F238E27FC236}">
                <a16:creationId xmlns:a16="http://schemas.microsoft.com/office/drawing/2014/main" id="{A844C8FD-C0FA-A8AD-0EAC-4BB6F1AC59D9}"/>
              </a:ext>
            </a:extLst>
          </p:cNvPr>
          <p:cNvPicPr>
            <a:picLocks noChangeAspect="1"/>
          </p:cNvPicPr>
          <p:nvPr/>
        </p:nvPicPr>
        <p:blipFill>
          <a:blip r:embed="rId2"/>
          <a:stretch>
            <a:fillRect/>
          </a:stretch>
        </p:blipFill>
        <p:spPr>
          <a:xfrm>
            <a:off x="2328419" y="457646"/>
            <a:ext cx="8399283" cy="5942708"/>
          </a:xfrm>
          <a:prstGeom prst="rect">
            <a:avLst/>
          </a:prstGeom>
        </p:spPr>
      </p:pic>
    </p:spTree>
    <p:extLst>
      <p:ext uri="{BB962C8B-B14F-4D97-AF65-F5344CB8AC3E}">
        <p14:creationId xmlns:p14="http://schemas.microsoft.com/office/powerpoint/2010/main" val="988555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F0EC50-0363-E11C-C6A9-CA35D7A979B9}"/>
              </a:ext>
            </a:extLst>
          </p:cNvPr>
          <p:cNvSpPr>
            <a:spLocks noGrp="1"/>
          </p:cNvSpPr>
          <p:nvPr>
            <p:ph type="title"/>
          </p:nvPr>
        </p:nvSpPr>
        <p:spPr/>
        <p:txBody>
          <a:bodyPr/>
          <a:lstStyle/>
          <a:p>
            <a:r>
              <a:rPr lang="uk-UA" dirty="0"/>
              <a:t>Академічна доброчесність</a:t>
            </a:r>
            <a:endParaRPr lang="ru-UA" dirty="0"/>
          </a:p>
        </p:txBody>
      </p:sp>
      <p:sp>
        <p:nvSpPr>
          <p:cNvPr id="3" name="Объект 2">
            <a:extLst>
              <a:ext uri="{FF2B5EF4-FFF2-40B4-BE49-F238E27FC236}">
                <a16:creationId xmlns:a16="http://schemas.microsoft.com/office/drawing/2014/main" id="{E0CE683E-CB43-20BD-35DC-89F233D12A98}"/>
              </a:ext>
            </a:extLst>
          </p:cNvPr>
          <p:cNvSpPr>
            <a:spLocks noGrp="1"/>
          </p:cNvSpPr>
          <p:nvPr>
            <p:ph idx="1"/>
          </p:nvPr>
        </p:nvSpPr>
        <p:spPr/>
        <p:txBody>
          <a:bodyPr>
            <a:normAutofit/>
          </a:bodyPr>
          <a:lstStyle/>
          <a:p>
            <a:pPr marL="0" indent="0" algn="just">
              <a:buNone/>
            </a:pPr>
            <a:r>
              <a:rPr lang="uk-UA" sz="2400" b="0" i="0" u="none" strike="noStrike" baseline="0" dirty="0">
                <a:latin typeface="SegoeUI"/>
              </a:rPr>
              <a:t>Ст. 42 Закону України «Про освіту»</a:t>
            </a:r>
            <a:r>
              <a:rPr lang="uk-UA" sz="2400" dirty="0">
                <a:latin typeface="SegoeUI"/>
              </a:rPr>
              <a:t> визначає академічну доброчесність як </a:t>
            </a:r>
            <a:r>
              <a:rPr lang="uk-UA" sz="2400" b="0" i="0" u="none" strike="noStrike" baseline="0" dirty="0">
                <a:latin typeface="SegoeUI"/>
              </a:rPr>
              <a:t>«сукупність етичних принципів та визначених законом правил, якими мають керуватися учасники освітнього процесу під час навчання, викладання та провадження наукової (творчої) діяльності з метою забезпечення довіри до результатів навчання та/або наукових (творчих) досягнень» </a:t>
            </a:r>
            <a:endParaRPr lang="uk-UA" sz="2400" dirty="0"/>
          </a:p>
        </p:txBody>
      </p:sp>
    </p:spTree>
    <p:extLst>
      <p:ext uri="{BB962C8B-B14F-4D97-AF65-F5344CB8AC3E}">
        <p14:creationId xmlns:p14="http://schemas.microsoft.com/office/powerpoint/2010/main" val="2230574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0CB7B2-C268-9B9F-8EF8-363EA8DBC40B}"/>
              </a:ext>
            </a:extLst>
          </p:cNvPr>
          <p:cNvSpPr>
            <a:spLocks noGrp="1"/>
          </p:cNvSpPr>
          <p:nvPr>
            <p:ph type="title"/>
          </p:nvPr>
        </p:nvSpPr>
        <p:spPr/>
        <p:txBody>
          <a:bodyPr/>
          <a:lstStyle/>
          <a:p>
            <a:r>
              <a:rPr lang="uk-UA" dirty="0"/>
              <a:t>Порушення академічної доброчесності</a:t>
            </a:r>
            <a:endParaRPr lang="ru-UA" dirty="0"/>
          </a:p>
        </p:txBody>
      </p:sp>
      <p:sp>
        <p:nvSpPr>
          <p:cNvPr id="3" name="Объект 2">
            <a:extLst>
              <a:ext uri="{FF2B5EF4-FFF2-40B4-BE49-F238E27FC236}">
                <a16:creationId xmlns:a16="http://schemas.microsoft.com/office/drawing/2014/main" id="{C170F560-F0FA-735A-3BC1-3D5C7E6A86C1}"/>
              </a:ext>
            </a:extLst>
          </p:cNvPr>
          <p:cNvSpPr>
            <a:spLocks noGrp="1"/>
          </p:cNvSpPr>
          <p:nvPr>
            <p:ph idx="1"/>
          </p:nvPr>
        </p:nvSpPr>
        <p:spPr>
          <a:xfrm>
            <a:off x="1066800" y="1731146"/>
            <a:ext cx="10058400" cy="4221598"/>
          </a:xfrm>
        </p:spPr>
        <p:txBody>
          <a:bodyPr>
            <a:noAutofit/>
          </a:bodyPr>
          <a:lstStyle/>
          <a:p>
            <a:pPr marL="0" indent="0" algn="just">
              <a:buNone/>
            </a:pPr>
            <a:r>
              <a:rPr lang="uk-UA" sz="2000" b="0" i="0" u="none" strike="noStrike" baseline="0" dirty="0">
                <a:latin typeface="SegoeUI"/>
              </a:rPr>
              <a:t>Ст. 42 Закону України «Про освіту» основними порушеннями академічної доброчесності називає такі: академічний плагіат («оприлюднення (почасти або повністю) наукових (творчих) результатів, отриманих іншими особами, як результатів власного дослідження (творчості) та/або відтворення опублікованих текстів (оприлюднених творів мистецтва) інших авторів без зазначення авторства»), </a:t>
            </a:r>
            <a:r>
              <a:rPr lang="uk-UA" sz="2000" b="0" i="0" u="none" strike="noStrike" baseline="0" dirty="0" err="1">
                <a:latin typeface="SegoeUI"/>
              </a:rPr>
              <a:t>самоплагіат</a:t>
            </a:r>
            <a:r>
              <a:rPr lang="uk-UA" sz="2000" b="0" i="0" u="none" strike="noStrike" baseline="0" dirty="0">
                <a:latin typeface="SegoeUI"/>
              </a:rPr>
              <a:t>, фабрикацію, фальсифікацію, списування («виконання письмових робіт із залученням зовнішніх джерел інформації, крім дозволених для використання, зокрема під час оцінювання результатів навчання»), обман (як узагальнене визначення для усіх вище перелічених порушень), хабарництво, необ’єктивне оцінювання («свідоме завищення або заниження оцінки результатів навчання здобувачів освіти») (п. 4). За виявлені правопорушення закон передбачає відповідальність як для працівників освіти (п. 5), так і для її здобувачів (п. 6).</a:t>
            </a:r>
            <a:endParaRPr lang="uk-UA" sz="2000" dirty="0"/>
          </a:p>
        </p:txBody>
      </p:sp>
    </p:spTree>
    <p:extLst>
      <p:ext uri="{BB962C8B-B14F-4D97-AF65-F5344CB8AC3E}">
        <p14:creationId xmlns:p14="http://schemas.microsoft.com/office/powerpoint/2010/main" val="1708019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текст&#10;&#10;Автоматически созданное описание">
            <a:extLst>
              <a:ext uri="{FF2B5EF4-FFF2-40B4-BE49-F238E27FC236}">
                <a16:creationId xmlns:a16="http://schemas.microsoft.com/office/drawing/2014/main" id="{F016FAFF-5F47-11A5-903D-29BC8E80ADAC}"/>
              </a:ext>
            </a:extLst>
          </p:cNvPr>
          <p:cNvPicPr>
            <a:picLocks noChangeAspect="1"/>
          </p:cNvPicPr>
          <p:nvPr/>
        </p:nvPicPr>
        <p:blipFill>
          <a:blip r:embed="rId2"/>
          <a:stretch>
            <a:fillRect/>
          </a:stretch>
        </p:blipFill>
        <p:spPr>
          <a:xfrm>
            <a:off x="2121031" y="573275"/>
            <a:ext cx="8266784" cy="5869945"/>
          </a:xfrm>
          <a:prstGeom prst="rect">
            <a:avLst/>
          </a:prstGeom>
        </p:spPr>
      </p:pic>
    </p:spTree>
    <p:extLst>
      <p:ext uri="{BB962C8B-B14F-4D97-AF65-F5344CB8AC3E}">
        <p14:creationId xmlns:p14="http://schemas.microsoft.com/office/powerpoint/2010/main" val="2897631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D76E6D-2046-B01A-8BA3-639162950211}"/>
              </a:ext>
            </a:extLst>
          </p:cNvPr>
          <p:cNvSpPr>
            <a:spLocks noGrp="1"/>
          </p:cNvSpPr>
          <p:nvPr>
            <p:ph type="title"/>
          </p:nvPr>
        </p:nvSpPr>
        <p:spPr/>
        <p:txBody>
          <a:bodyPr/>
          <a:lstStyle/>
          <a:p>
            <a:r>
              <a:rPr lang="uk-UA" dirty="0"/>
              <a:t>ЧЕСНІСТЬ</a:t>
            </a:r>
            <a:endParaRPr lang="ru-UA" dirty="0"/>
          </a:p>
        </p:txBody>
      </p:sp>
      <p:sp>
        <p:nvSpPr>
          <p:cNvPr id="3" name="Объект 2">
            <a:extLst>
              <a:ext uri="{FF2B5EF4-FFF2-40B4-BE49-F238E27FC236}">
                <a16:creationId xmlns:a16="http://schemas.microsoft.com/office/drawing/2014/main" id="{503180DC-AA24-6F64-DF98-34F4A3730A69}"/>
              </a:ext>
            </a:extLst>
          </p:cNvPr>
          <p:cNvSpPr>
            <a:spLocks noGrp="1"/>
          </p:cNvSpPr>
          <p:nvPr>
            <p:ph idx="1"/>
          </p:nvPr>
        </p:nvSpPr>
        <p:spPr/>
        <p:txBody>
          <a:bodyPr>
            <a:noAutofit/>
          </a:bodyPr>
          <a:lstStyle/>
          <a:p>
            <a:pPr marL="0" indent="0" algn="just">
              <a:buNone/>
            </a:pPr>
            <a:r>
              <a:rPr lang="uk-UA" sz="2400" b="0" i="0" u="none" strike="noStrike" baseline="0" dirty="0">
                <a:latin typeface="SegoeUI"/>
              </a:rPr>
              <a:t>Беззаперечна основа навчання, викладання, здійснення досліджень та обов’язкова передумова для довіри, чесності та взаємної відповідальності у будь-якому соціумі. Важливо, аби академічні правила і практики давали чіткі вимоги та пояснення того, що фальшування даних, обман, шахрайство, крадіжка і будь-які нечесні вчинки є неприпустимими.</a:t>
            </a:r>
            <a:endParaRPr lang="uk-UA" sz="2400" dirty="0"/>
          </a:p>
        </p:txBody>
      </p:sp>
    </p:spTree>
    <p:extLst>
      <p:ext uri="{BB962C8B-B14F-4D97-AF65-F5344CB8AC3E}">
        <p14:creationId xmlns:p14="http://schemas.microsoft.com/office/powerpoint/2010/main" val="1335609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B209C1-E9CE-23F8-7C07-39698A064EC8}"/>
              </a:ext>
            </a:extLst>
          </p:cNvPr>
          <p:cNvSpPr>
            <a:spLocks noGrp="1"/>
          </p:cNvSpPr>
          <p:nvPr>
            <p:ph type="title"/>
          </p:nvPr>
        </p:nvSpPr>
        <p:spPr/>
        <p:txBody>
          <a:bodyPr/>
          <a:lstStyle/>
          <a:p>
            <a:r>
              <a:rPr lang="uk-UA" dirty="0"/>
              <a:t>МУЖНІСТЬ</a:t>
            </a:r>
            <a:endParaRPr lang="ru-UA" dirty="0"/>
          </a:p>
        </p:txBody>
      </p:sp>
      <p:sp>
        <p:nvSpPr>
          <p:cNvPr id="3" name="Объект 2">
            <a:extLst>
              <a:ext uri="{FF2B5EF4-FFF2-40B4-BE49-F238E27FC236}">
                <a16:creationId xmlns:a16="http://schemas.microsoft.com/office/drawing/2014/main" id="{FEE4F792-26B0-0361-44C6-0D4BA972B95D}"/>
              </a:ext>
            </a:extLst>
          </p:cNvPr>
          <p:cNvSpPr>
            <a:spLocks noGrp="1"/>
          </p:cNvSpPr>
          <p:nvPr>
            <p:ph idx="1"/>
          </p:nvPr>
        </p:nvSpPr>
        <p:spPr/>
        <p:txBody>
          <a:bodyPr>
            <a:normAutofit/>
          </a:bodyPr>
          <a:lstStyle/>
          <a:p>
            <a:pPr marL="0" indent="0" algn="just">
              <a:buNone/>
            </a:pPr>
            <a:r>
              <a:rPr lang="uk-UA" sz="2400" b="0" i="0" u="none" strike="noStrike" baseline="0" dirty="0">
                <a:latin typeface="SegoeUI"/>
              </a:rPr>
              <a:t>Риса, яку демонструють ті, хто чинить за правилами доброчесності, незважаючи на страх чи тиск оточення. Бути мужнім означає діяти згідно з власними принципами та переконаннями.</a:t>
            </a:r>
            <a:endParaRPr lang="uk-UA" sz="2400" dirty="0"/>
          </a:p>
        </p:txBody>
      </p:sp>
    </p:spTree>
    <p:extLst>
      <p:ext uri="{BB962C8B-B14F-4D97-AF65-F5344CB8AC3E}">
        <p14:creationId xmlns:p14="http://schemas.microsoft.com/office/powerpoint/2010/main" val="639876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1B876A-0ADB-CFF7-78FC-FEDDC818FFED}"/>
              </a:ext>
            </a:extLst>
          </p:cNvPr>
          <p:cNvSpPr>
            <a:spLocks noGrp="1"/>
          </p:cNvSpPr>
          <p:nvPr>
            <p:ph type="title"/>
          </p:nvPr>
        </p:nvSpPr>
        <p:spPr/>
        <p:txBody>
          <a:bodyPr/>
          <a:lstStyle/>
          <a:p>
            <a:r>
              <a:rPr lang="uk-UA" dirty="0"/>
              <a:t>ВІДПОВІДАЛЬНІСТЬ</a:t>
            </a:r>
            <a:endParaRPr lang="ru-UA" dirty="0"/>
          </a:p>
        </p:txBody>
      </p:sp>
      <p:sp>
        <p:nvSpPr>
          <p:cNvPr id="3" name="Объект 2">
            <a:extLst>
              <a:ext uri="{FF2B5EF4-FFF2-40B4-BE49-F238E27FC236}">
                <a16:creationId xmlns:a16="http://schemas.microsoft.com/office/drawing/2014/main" id="{3003B977-7AB4-3696-BB24-3B7343FAC8F1}"/>
              </a:ext>
            </a:extLst>
          </p:cNvPr>
          <p:cNvSpPr>
            <a:spLocks noGrp="1"/>
          </p:cNvSpPr>
          <p:nvPr>
            <p:ph idx="1"/>
          </p:nvPr>
        </p:nvSpPr>
        <p:spPr/>
        <p:txBody>
          <a:bodyPr>
            <a:normAutofit/>
          </a:bodyPr>
          <a:lstStyle/>
          <a:p>
            <a:pPr marL="0" indent="0" algn="just">
              <a:buNone/>
            </a:pPr>
            <a:r>
              <a:rPr lang="uk-UA" sz="2400" b="0" i="0" u="none" strike="noStrike" baseline="0" dirty="0">
                <a:latin typeface="SegoeUI"/>
              </a:rPr>
              <a:t>Категорія, яка підтримує реалізацію доброчесності, вона є водночас індивідуальною і груповою. Кожен представник спільноти (студент, учень, викладач, адміністрація) несе відповідальність за доброчесність у навчанні, викладанні, здійсненні наукової роботи. Бути відповідальним означає опиратися тискові колег, якщо вони намагаються вчинити нечесно, та відстоювати доброчесні практики та правила.</a:t>
            </a:r>
            <a:endParaRPr lang="uk-UA" sz="2400" dirty="0"/>
          </a:p>
        </p:txBody>
      </p:sp>
    </p:spTree>
    <p:extLst>
      <p:ext uri="{BB962C8B-B14F-4D97-AF65-F5344CB8AC3E}">
        <p14:creationId xmlns:p14="http://schemas.microsoft.com/office/powerpoint/2010/main" val="1850367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A3767E-EB88-372D-4AB6-08B9433F3894}"/>
              </a:ext>
            </a:extLst>
          </p:cNvPr>
          <p:cNvSpPr>
            <a:spLocks noGrp="1"/>
          </p:cNvSpPr>
          <p:nvPr>
            <p:ph type="title"/>
          </p:nvPr>
        </p:nvSpPr>
        <p:spPr/>
        <p:txBody>
          <a:bodyPr/>
          <a:lstStyle/>
          <a:p>
            <a:r>
              <a:rPr lang="uk-UA" dirty="0"/>
              <a:t>ДОВІРА</a:t>
            </a:r>
            <a:endParaRPr lang="ru-UA" dirty="0"/>
          </a:p>
        </p:txBody>
      </p:sp>
      <p:sp>
        <p:nvSpPr>
          <p:cNvPr id="3" name="Объект 2">
            <a:extLst>
              <a:ext uri="{FF2B5EF4-FFF2-40B4-BE49-F238E27FC236}">
                <a16:creationId xmlns:a16="http://schemas.microsoft.com/office/drawing/2014/main" id="{55810DB8-446B-69D4-2F9C-FEE422F6B874}"/>
              </a:ext>
            </a:extLst>
          </p:cNvPr>
          <p:cNvSpPr>
            <a:spLocks noGrp="1"/>
          </p:cNvSpPr>
          <p:nvPr>
            <p:ph idx="1"/>
          </p:nvPr>
        </p:nvSpPr>
        <p:spPr/>
        <p:txBody>
          <a:bodyPr>
            <a:normAutofit/>
          </a:bodyPr>
          <a:lstStyle/>
          <a:p>
            <a:pPr marL="0" indent="0" algn="just">
              <a:buNone/>
            </a:pPr>
            <a:r>
              <a:rPr lang="uk-UA" sz="2400" b="0" i="0" u="none" strike="noStrike" baseline="0" dirty="0">
                <a:latin typeface="SegoeUI"/>
              </a:rPr>
              <a:t>Явище, що є надбудовою чесності, і формується з часом, коли дії та вчинки стають важливішими за слова. Довіра формується викладачами, які чітко пояснюють вимоги та очікування до учнів, базуючись на цих вимогах та очікуваннях. Довіра є основою співпраці, обміну </a:t>
            </a:r>
            <a:r>
              <a:rPr lang="uk-UA" sz="2400" b="0" i="0" u="none" strike="noStrike" baseline="0" dirty="0" err="1">
                <a:latin typeface="SegoeUI"/>
              </a:rPr>
              <a:t>інфо-рмацією</a:t>
            </a:r>
            <a:r>
              <a:rPr lang="uk-UA" sz="2400" b="0" i="0" u="none" strike="noStrike" baseline="0" dirty="0">
                <a:latin typeface="SegoeUI"/>
              </a:rPr>
              <a:t> та новими ідеями. Довіра гарантує суспільству, що академічній спільноті, її відкриттям та висновкам можна вірити, а </a:t>
            </a:r>
            <a:r>
              <a:rPr lang="uk-UA" sz="2400" b="0" i="0" u="none" strike="noStrike" baseline="0" dirty="0" err="1">
                <a:latin typeface="SegoeUI"/>
              </a:rPr>
              <a:t>дослідження,викладання</a:t>
            </a:r>
            <a:r>
              <a:rPr lang="uk-UA" sz="2400" b="0" i="0" u="none" strike="noStrike" baseline="0" dirty="0">
                <a:latin typeface="SegoeUI"/>
              </a:rPr>
              <a:t>, формальні академічні досягнення та ступені є вартісними.</a:t>
            </a:r>
            <a:endParaRPr lang="uk-UA" sz="2400" dirty="0"/>
          </a:p>
        </p:txBody>
      </p:sp>
    </p:spTree>
    <p:extLst>
      <p:ext uri="{BB962C8B-B14F-4D97-AF65-F5344CB8AC3E}">
        <p14:creationId xmlns:p14="http://schemas.microsoft.com/office/powerpoint/2010/main" val="797648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C464B2-43BC-4E8F-7C3D-279157C01EC2}"/>
              </a:ext>
            </a:extLst>
          </p:cNvPr>
          <p:cNvSpPr>
            <a:spLocks noGrp="1"/>
          </p:cNvSpPr>
          <p:nvPr>
            <p:ph type="title"/>
          </p:nvPr>
        </p:nvSpPr>
        <p:spPr/>
        <p:txBody>
          <a:bodyPr/>
          <a:lstStyle/>
          <a:p>
            <a:r>
              <a:rPr lang="uk-UA" dirty="0"/>
              <a:t>ПОВАГА</a:t>
            </a:r>
            <a:endParaRPr lang="ru-UA" dirty="0"/>
          </a:p>
        </p:txBody>
      </p:sp>
      <p:sp>
        <p:nvSpPr>
          <p:cNvPr id="3" name="Объект 2">
            <a:extLst>
              <a:ext uri="{FF2B5EF4-FFF2-40B4-BE49-F238E27FC236}">
                <a16:creationId xmlns:a16="http://schemas.microsoft.com/office/drawing/2014/main" id="{2CA07E20-BF8A-0BF7-B738-3072B23FA8E0}"/>
              </a:ext>
            </a:extLst>
          </p:cNvPr>
          <p:cNvSpPr>
            <a:spLocks noGrp="1"/>
          </p:cNvSpPr>
          <p:nvPr>
            <p:ph idx="1"/>
          </p:nvPr>
        </p:nvSpPr>
        <p:spPr/>
        <p:txBody>
          <a:bodyPr>
            <a:normAutofit/>
          </a:bodyPr>
          <a:lstStyle/>
          <a:p>
            <a:pPr marL="0" indent="0" algn="just">
              <a:buNone/>
            </a:pPr>
            <a:r>
              <a:rPr lang="uk-UA" sz="2400" b="0" i="0" u="none" strike="noStrike" baseline="0" dirty="0">
                <a:latin typeface="SegoeUI"/>
              </a:rPr>
              <a:t>Освітні спільноти можуть бути успішними лише тоді, коли їхні члени поважають одне одного і приймають точку зору одне одного, навіть якщо ті є кардинально протилежними.</a:t>
            </a:r>
            <a:endParaRPr lang="uk-UA" sz="2400" dirty="0"/>
          </a:p>
        </p:txBody>
      </p:sp>
    </p:spTree>
    <p:extLst>
      <p:ext uri="{BB962C8B-B14F-4D97-AF65-F5344CB8AC3E}">
        <p14:creationId xmlns:p14="http://schemas.microsoft.com/office/powerpoint/2010/main" val="1934544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67FF48-5E61-7D4C-26A7-7E6959F9707A}"/>
              </a:ext>
            </a:extLst>
          </p:cNvPr>
          <p:cNvSpPr>
            <a:spLocks noGrp="1"/>
          </p:cNvSpPr>
          <p:nvPr>
            <p:ph type="title"/>
          </p:nvPr>
        </p:nvSpPr>
        <p:spPr/>
        <p:txBody>
          <a:bodyPr/>
          <a:lstStyle/>
          <a:p>
            <a:r>
              <a:rPr lang="uk-UA" dirty="0"/>
              <a:t>СПРАВЕДЛИВІСТЬ</a:t>
            </a:r>
            <a:endParaRPr lang="ru-UA" dirty="0"/>
          </a:p>
        </p:txBody>
      </p:sp>
      <p:sp>
        <p:nvSpPr>
          <p:cNvPr id="3" name="Объект 2">
            <a:extLst>
              <a:ext uri="{FF2B5EF4-FFF2-40B4-BE49-F238E27FC236}">
                <a16:creationId xmlns:a16="http://schemas.microsoft.com/office/drawing/2014/main" id="{41B06206-CD4C-EE4D-91E8-C10ACC70B289}"/>
              </a:ext>
            </a:extLst>
          </p:cNvPr>
          <p:cNvSpPr>
            <a:spLocks noGrp="1"/>
          </p:cNvSpPr>
          <p:nvPr>
            <p:ph idx="1"/>
          </p:nvPr>
        </p:nvSpPr>
        <p:spPr/>
        <p:txBody>
          <a:bodyPr>
            <a:normAutofit/>
          </a:bodyPr>
          <a:lstStyle/>
          <a:p>
            <a:pPr marL="0" indent="0" algn="just">
              <a:buNone/>
            </a:pPr>
            <a:r>
              <a:rPr lang="uk-UA" sz="2400" b="0" i="0" u="none" strike="noStrike" baseline="0" dirty="0">
                <a:latin typeface="SegoeUI"/>
              </a:rPr>
              <a:t>Важливий чинник для становлення етичних взаємин у спільноті. Чесне, прозоре та незаангажоване оцінювання є дуже важливими в освітньому процесі, чесність в оцінюванні є основою у становленні довіри між викладачем/вчителем та здобувачем освіти. Також важливо, аби вчителі та адміністрація навчальних закладів теж розуміли, як їх оцінюють не лише учні, але і колеги.</a:t>
            </a:r>
            <a:endParaRPr lang="uk-UA" sz="2400" dirty="0"/>
          </a:p>
        </p:txBody>
      </p:sp>
    </p:spTree>
    <p:extLst>
      <p:ext uri="{BB962C8B-B14F-4D97-AF65-F5344CB8AC3E}">
        <p14:creationId xmlns:p14="http://schemas.microsoft.com/office/powerpoint/2010/main" val="240217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F4209934-449A-C757-4C03-DF03CD7EF30B}"/>
              </a:ext>
            </a:extLst>
          </p:cNvPr>
          <p:cNvPicPr>
            <a:picLocks noChangeAspect="1"/>
          </p:cNvPicPr>
          <p:nvPr/>
        </p:nvPicPr>
        <p:blipFill>
          <a:blip r:embed="rId2"/>
          <a:stretch>
            <a:fillRect/>
          </a:stretch>
        </p:blipFill>
        <p:spPr>
          <a:xfrm>
            <a:off x="2104009" y="538000"/>
            <a:ext cx="8142927" cy="5781999"/>
          </a:xfrm>
          <a:prstGeom prst="rect">
            <a:avLst/>
          </a:prstGeom>
        </p:spPr>
      </p:pic>
    </p:spTree>
    <p:extLst>
      <p:ext uri="{BB962C8B-B14F-4D97-AF65-F5344CB8AC3E}">
        <p14:creationId xmlns:p14="http://schemas.microsoft.com/office/powerpoint/2010/main" val="940328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EAB1FFA-F05C-03DD-7B68-3E5DAF0E37F9}"/>
              </a:ext>
            </a:extLst>
          </p:cNvPr>
          <p:cNvPicPr>
            <a:picLocks noChangeAspect="1"/>
          </p:cNvPicPr>
          <p:nvPr/>
        </p:nvPicPr>
        <p:blipFill>
          <a:blip r:embed="rId2"/>
          <a:stretch>
            <a:fillRect/>
          </a:stretch>
        </p:blipFill>
        <p:spPr>
          <a:xfrm>
            <a:off x="2157273" y="431000"/>
            <a:ext cx="8513686" cy="6045260"/>
          </a:xfrm>
          <a:prstGeom prst="rect">
            <a:avLst/>
          </a:prstGeom>
        </p:spPr>
      </p:pic>
    </p:spTree>
    <p:extLst>
      <p:ext uri="{BB962C8B-B14F-4D97-AF65-F5344CB8AC3E}">
        <p14:creationId xmlns:p14="http://schemas.microsoft.com/office/powerpoint/2010/main" val="1899346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6E0D26F9-57DA-FBE9-5F6B-B448A07FB006}"/>
              </a:ext>
            </a:extLst>
          </p:cNvPr>
          <p:cNvPicPr>
            <a:picLocks noChangeAspect="1"/>
          </p:cNvPicPr>
          <p:nvPr/>
        </p:nvPicPr>
        <p:blipFill>
          <a:blip r:embed="rId2"/>
          <a:stretch>
            <a:fillRect/>
          </a:stretch>
        </p:blipFill>
        <p:spPr>
          <a:xfrm>
            <a:off x="1998482" y="420397"/>
            <a:ext cx="8474174" cy="6017205"/>
          </a:xfrm>
          <a:prstGeom prst="rect">
            <a:avLst/>
          </a:prstGeom>
        </p:spPr>
      </p:pic>
    </p:spTree>
    <p:extLst>
      <p:ext uri="{BB962C8B-B14F-4D97-AF65-F5344CB8AC3E}">
        <p14:creationId xmlns:p14="http://schemas.microsoft.com/office/powerpoint/2010/main" val="892301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DEF28CA-CD81-023F-DEDB-6C50AFBB596B}"/>
              </a:ext>
            </a:extLst>
          </p:cNvPr>
          <p:cNvPicPr>
            <a:picLocks noChangeAspect="1"/>
          </p:cNvPicPr>
          <p:nvPr/>
        </p:nvPicPr>
        <p:blipFill>
          <a:blip r:embed="rId2"/>
          <a:stretch>
            <a:fillRect/>
          </a:stretch>
        </p:blipFill>
        <p:spPr>
          <a:xfrm>
            <a:off x="2104006" y="401791"/>
            <a:ext cx="8504809" cy="6038958"/>
          </a:xfrm>
          <a:prstGeom prst="rect">
            <a:avLst/>
          </a:prstGeom>
        </p:spPr>
      </p:pic>
    </p:spTree>
    <p:extLst>
      <p:ext uri="{BB962C8B-B14F-4D97-AF65-F5344CB8AC3E}">
        <p14:creationId xmlns:p14="http://schemas.microsoft.com/office/powerpoint/2010/main" val="2458216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5506C21-E663-DFDD-E3CF-9A6015B17F9D}"/>
              </a:ext>
            </a:extLst>
          </p:cNvPr>
          <p:cNvPicPr>
            <a:picLocks noChangeAspect="1"/>
          </p:cNvPicPr>
          <p:nvPr/>
        </p:nvPicPr>
        <p:blipFill>
          <a:blip r:embed="rId2"/>
          <a:stretch>
            <a:fillRect/>
          </a:stretch>
        </p:blipFill>
        <p:spPr>
          <a:xfrm>
            <a:off x="1935331" y="426746"/>
            <a:ext cx="8407153" cy="5969615"/>
          </a:xfrm>
          <a:prstGeom prst="rect">
            <a:avLst/>
          </a:prstGeom>
        </p:spPr>
      </p:pic>
    </p:spTree>
    <p:extLst>
      <p:ext uri="{BB962C8B-B14F-4D97-AF65-F5344CB8AC3E}">
        <p14:creationId xmlns:p14="http://schemas.microsoft.com/office/powerpoint/2010/main" val="3228872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9569692-2F32-7287-6CE1-219E88512EC5}"/>
              </a:ext>
            </a:extLst>
          </p:cNvPr>
          <p:cNvPicPr>
            <a:picLocks noChangeAspect="1"/>
          </p:cNvPicPr>
          <p:nvPr/>
        </p:nvPicPr>
        <p:blipFill>
          <a:blip r:embed="rId2"/>
          <a:stretch>
            <a:fillRect/>
          </a:stretch>
        </p:blipFill>
        <p:spPr>
          <a:xfrm>
            <a:off x="1918229" y="462516"/>
            <a:ext cx="8355541" cy="5932968"/>
          </a:xfrm>
          <a:prstGeom prst="rect">
            <a:avLst/>
          </a:prstGeom>
        </p:spPr>
      </p:pic>
    </p:spTree>
    <p:extLst>
      <p:ext uri="{BB962C8B-B14F-4D97-AF65-F5344CB8AC3E}">
        <p14:creationId xmlns:p14="http://schemas.microsoft.com/office/powerpoint/2010/main" val="3586455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B7FB03A7-1D28-44A8-03D9-1573C06CCEFF}"/>
              </a:ext>
            </a:extLst>
          </p:cNvPr>
          <p:cNvPicPr>
            <a:picLocks noChangeAspect="1"/>
          </p:cNvPicPr>
          <p:nvPr/>
        </p:nvPicPr>
        <p:blipFill>
          <a:blip r:embed="rId2"/>
          <a:stretch>
            <a:fillRect/>
          </a:stretch>
        </p:blipFill>
        <p:spPr>
          <a:xfrm>
            <a:off x="2187018" y="606464"/>
            <a:ext cx="8153663" cy="5789622"/>
          </a:xfrm>
          <a:prstGeom prst="rect">
            <a:avLst/>
          </a:prstGeom>
        </p:spPr>
      </p:pic>
    </p:spTree>
    <p:extLst>
      <p:ext uri="{BB962C8B-B14F-4D97-AF65-F5344CB8AC3E}">
        <p14:creationId xmlns:p14="http://schemas.microsoft.com/office/powerpoint/2010/main" val="1064472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78B94FD-883C-D727-0A39-85566E4CCDA3}"/>
              </a:ext>
            </a:extLst>
          </p:cNvPr>
          <p:cNvPicPr>
            <a:picLocks noChangeAspect="1"/>
          </p:cNvPicPr>
          <p:nvPr/>
        </p:nvPicPr>
        <p:blipFill>
          <a:blip r:embed="rId2"/>
          <a:stretch>
            <a:fillRect/>
          </a:stretch>
        </p:blipFill>
        <p:spPr>
          <a:xfrm>
            <a:off x="1979720" y="394923"/>
            <a:ext cx="8545926" cy="6068153"/>
          </a:xfrm>
          <a:prstGeom prst="rect">
            <a:avLst/>
          </a:prstGeom>
        </p:spPr>
      </p:pic>
    </p:spTree>
    <p:extLst>
      <p:ext uri="{BB962C8B-B14F-4D97-AF65-F5344CB8AC3E}">
        <p14:creationId xmlns:p14="http://schemas.microsoft.com/office/powerpoint/2010/main" val="577162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A4D309C-68DE-EE02-C674-53FBC876670A}"/>
              </a:ext>
            </a:extLst>
          </p:cNvPr>
          <p:cNvPicPr>
            <a:picLocks noChangeAspect="1"/>
          </p:cNvPicPr>
          <p:nvPr/>
        </p:nvPicPr>
        <p:blipFill>
          <a:blip r:embed="rId2"/>
          <a:stretch>
            <a:fillRect/>
          </a:stretch>
        </p:blipFill>
        <p:spPr>
          <a:xfrm>
            <a:off x="2003196" y="471929"/>
            <a:ext cx="7885522" cy="5914142"/>
          </a:xfrm>
          <a:prstGeom prst="rect">
            <a:avLst/>
          </a:prstGeom>
        </p:spPr>
      </p:pic>
    </p:spTree>
    <p:extLst>
      <p:ext uri="{BB962C8B-B14F-4D97-AF65-F5344CB8AC3E}">
        <p14:creationId xmlns:p14="http://schemas.microsoft.com/office/powerpoint/2010/main" val="3549408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5C6E9E-F4AF-117D-77E6-37FF87E60049}"/>
              </a:ext>
            </a:extLst>
          </p:cNvPr>
          <p:cNvSpPr>
            <a:spLocks noGrp="1"/>
          </p:cNvSpPr>
          <p:nvPr>
            <p:ph type="title"/>
          </p:nvPr>
        </p:nvSpPr>
        <p:spPr/>
        <p:txBody>
          <a:bodyPr/>
          <a:lstStyle/>
          <a:p>
            <a:r>
              <a:rPr lang="uk-UA" dirty="0"/>
              <a:t>Виховання академічної доброчесності</a:t>
            </a:r>
            <a:endParaRPr lang="ru-UA" dirty="0"/>
          </a:p>
        </p:txBody>
      </p:sp>
      <p:sp>
        <p:nvSpPr>
          <p:cNvPr id="3" name="Объект 2">
            <a:extLst>
              <a:ext uri="{FF2B5EF4-FFF2-40B4-BE49-F238E27FC236}">
                <a16:creationId xmlns:a16="http://schemas.microsoft.com/office/drawing/2014/main" id="{9E85DA00-DADA-4ED8-2752-4636C32343DB}"/>
              </a:ext>
            </a:extLst>
          </p:cNvPr>
          <p:cNvSpPr>
            <a:spLocks noGrp="1"/>
          </p:cNvSpPr>
          <p:nvPr>
            <p:ph idx="1"/>
          </p:nvPr>
        </p:nvSpPr>
        <p:spPr/>
        <p:txBody>
          <a:bodyPr>
            <a:noAutofit/>
          </a:bodyPr>
          <a:lstStyle/>
          <a:p>
            <a:pPr marL="0" indent="0" algn="just">
              <a:buNone/>
            </a:pPr>
            <a:r>
              <a:rPr lang="uk-UA" sz="2000" b="0" i="0" u="none" strike="noStrike" baseline="0" dirty="0">
                <a:latin typeface="SegoeUI"/>
              </a:rPr>
              <a:t>Виховання академічної доброчесності, як і будь-якої моральної цінності, відбувається поступово і, як уже наголошувалося, </a:t>
            </a:r>
            <a:r>
              <a:rPr lang="uk-UA" sz="2000" b="0" i="1" u="none" strike="noStrike" baseline="0" dirty="0">
                <a:latin typeface="SegoeUI-Italic"/>
              </a:rPr>
              <a:t>не лише на конкретних </a:t>
            </a:r>
            <a:r>
              <a:rPr lang="uk-UA" sz="2000" b="0" i="1" u="none" strike="noStrike" baseline="0" dirty="0" err="1">
                <a:latin typeface="SegoeUI-Italic"/>
              </a:rPr>
              <a:t>уроках</a:t>
            </a:r>
            <a:r>
              <a:rPr lang="uk-UA" sz="2000" b="0" i="1" u="none" strike="noStrike" baseline="0" dirty="0">
                <a:latin typeface="SegoeUI-Italic"/>
              </a:rPr>
              <a:t>, і не лише у стінах школи</a:t>
            </a:r>
            <a:r>
              <a:rPr lang="uk-UA" sz="2000" b="0" i="0" u="none" strike="noStrike" baseline="0" dirty="0">
                <a:latin typeface="SegoeUI"/>
              </a:rPr>
              <a:t>. Можна виокремити такі послідовні кроки:</a:t>
            </a:r>
          </a:p>
          <a:p>
            <a:pPr marL="0" indent="0" algn="just">
              <a:buNone/>
            </a:pPr>
            <a:r>
              <a:rPr lang="uk-UA" sz="2000" b="0" i="0" u="none" strike="noStrike" baseline="0" dirty="0">
                <a:latin typeface="SegoeUI"/>
              </a:rPr>
              <a:t>1. ознайомлення учня з академічною доброчесністю (молодша і середня школа) (когнітивна фаза вивчення, </a:t>
            </a:r>
            <a:r>
              <a:rPr lang="uk-UA" sz="2000" b="0" i="1" u="none" strike="noStrike" baseline="0" dirty="0">
                <a:latin typeface="SegoeUI-Italic"/>
              </a:rPr>
              <a:t>моральне знання</a:t>
            </a:r>
            <a:r>
              <a:rPr lang="uk-UA" sz="2000" b="0" i="0" u="none" strike="noStrike" baseline="0" dirty="0">
                <a:latin typeface="SegoeUI"/>
              </a:rPr>
              <a:t>);</a:t>
            </a:r>
          </a:p>
          <a:p>
            <a:pPr marL="0" indent="0" algn="just">
              <a:buNone/>
            </a:pPr>
            <a:r>
              <a:rPr lang="uk-UA" sz="2000" b="0" i="0" u="none" strike="noStrike" baseline="0" dirty="0">
                <a:latin typeface="SegoeUI"/>
              </a:rPr>
              <a:t>2. усвідомлення та прийняття учнем цінності академічної доброчесності (середня школа);</a:t>
            </a:r>
          </a:p>
          <a:p>
            <a:pPr marL="0" indent="0" algn="just">
              <a:buNone/>
            </a:pPr>
            <a:r>
              <a:rPr lang="uk-UA" sz="2000" b="0" i="0" u="none" strike="noStrike" baseline="0" dirty="0">
                <a:latin typeface="SegoeUI"/>
              </a:rPr>
              <a:t>3. актуалізація академічної доброчесності в ціннісних ситуаціях (старша школа) (</a:t>
            </a:r>
            <a:r>
              <a:rPr lang="uk-UA" sz="2000" b="0" i="1" u="none" strike="noStrike" baseline="0" dirty="0">
                <a:latin typeface="SegoeUI-Italic"/>
              </a:rPr>
              <a:t>моральна дія</a:t>
            </a:r>
            <a:r>
              <a:rPr lang="uk-UA" sz="2000" b="0" i="0" u="none" strike="noStrike" baseline="0" dirty="0">
                <a:latin typeface="SegoeUI"/>
              </a:rPr>
              <a:t>, коли індивід діє на основі набутих знань і прийнятих цінностей).</a:t>
            </a:r>
            <a:endParaRPr lang="uk-UA" sz="2000" dirty="0"/>
          </a:p>
        </p:txBody>
      </p:sp>
    </p:spTree>
    <p:extLst>
      <p:ext uri="{BB962C8B-B14F-4D97-AF65-F5344CB8AC3E}">
        <p14:creationId xmlns:p14="http://schemas.microsoft.com/office/powerpoint/2010/main" val="3441669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7BE767F8-F53C-DBB0-87FE-7C9206D21A86}"/>
              </a:ext>
            </a:extLst>
          </p:cNvPr>
          <p:cNvPicPr>
            <a:picLocks noChangeAspect="1"/>
          </p:cNvPicPr>
          <p:nvPr/>
        </p:nvPicPr>
        <p:blipFill>
          <a:blip r:embed="rId2"/>
          <a:stretch>
            <a:fillRect/>
          </a:stretch>
        </p:blipFill>
        <p:spPr>
          <a:xfrm>
            <a:off x="2092750" y="363501"/>
            <a:ext cx="8634430" cy="6130997"/>
          </a:xfrm>
          <a:prstGeom prst="rect">
            <a:avLst/>
          </a:prstGeom>
        </p:spPr>
      </p:pic>
    </p:spTree>
    <p:extLst>
      <p:ext uri="{BB962C8B-B14F-4D97-AF65-F5344CB8AC3E}">
        <p14:creationId xmlns:p14="http://schemas.microsoft.com/office/powerpoint/2010/main" val="1434568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47D0F0-42A4-1BF0-0284-0A8F1649177E}"/>
              </a:ext>
            </a:extLst>
          </p:cNvPr>
          <p:cNvSpPr>
            <a:spLocks noGrp="1"/>
          </p:cNvSpPr>
          <p:nvPr>
            <p:ph type="title"/>
          </p:nvPr>
        </p:nvSpPr>
        <p:spPr/>
        <p:txBody>
          <a:bodyPr/>
          <a:lstStyle/>
          <a:p>
            <a:r>
              <a:rPr lang="uk-UA" dirty="0"/>
              <a:t>Корисні посилання на онлайн курси:</a:t>
            </a:r>
            <a:endParaRPr lang="ru-UA" dirty="0"/>
          </a:p>
        </p:txBody>
      </p:sp>
      <p:sp>
        <p:nvSpPr>
          <p:cNvPr id="3" name="Объект 2">
            <a:extLst>
              <a:ext uri="{FF2B5EF4-FFF2-40B4-BE49-F238E27FC236}">
                <a16:creationId xmlns:a16="http://schemas.microsoft.com/office/drawing/2014/main" id="{7778BBC0-F5BF-7466-8042-DD27B39A27B4}"/>
              </a:ext>
            </a:extLst>
          </p:cNvPr>
          <p:cNvSpPr>
            <a:spLocks noGrp="1"/>
          </p:cNvSpPr>
          <p:nvPr>
            <p:ph idx="1"/>
          </p:nvPr>
        </p:nvSpPr>
        <p:spPr/>
        <p:txBody>
          <a:bodyPr/>
          <a:lstStyle/>
          <a:p>
            <a:r>
              <a:rPr lang="en-US" sz="2000" dirty="0">
                <a:hlinkClick r:id="rId2"/>
              </a:rPr>
              <a:t>https://courses.prometheus.org.ua/courses/course-v1:Prometheus+AI101+2021_T2/course/</a:t>
            </a:r>
            <a:endParaRPr lang="uk-UA" sz="2000" dirty="0"/>
          </a:p>
          <a:p>
            <a:r>
              <a:rPr lang="en-US" sz="2000" dirty="0">
                <a:hlinkClick r:id="rId3"/>
              </a:rPr>
              <a:t>https://courses.ed-era.com/courses/course-v1:AmericanCouncils+AcIn101+AcIn2019/info</a:t>
            </a:r>
            <a:endParaRPr lang="uk-UA" sz="2000" dirty="0"/>
          </a:p>
          <a:p>
            <a:r>
              <a:rPr lang="en-US" sz="2000" dirty="0">
                <a:hlinkClick r:id="rId4"/>
              </a:rPr>
              <a:t>https://vumonline.ua/course/academic-integrity-at-the-university/</a:t>
            </a:r>
            <a:endParaRPr lang="uk-UA" sz="2000" dirty="0"/>
          </a:p>
          <a:p>
            <a:r>
              <a:rPr lang="en-US" sz="2000" dirty="0">
                <a:hlinkClick r:id="rId5"/>
              </a:rPr>
              <a:t>https://study.nazk.gov.ua/courses/course-v1:NACP+osv003+2022-07/about</a:t>
            </a:r>
            <a:endParaRPr lang="uk-UA" sz="2000" dirty="0"/>
          </a:p>
          <a:p>
            <a:r>
              <a:rPr lang="en-US" sz="2000" dirty="0">
                <a:hlinkClick r:id="rId6"/>
              </a:rPr>
              <a:t>https://study.nazk.gov.ua/courses/course-v1:NACP+osv001+2022-07/about</a:t>
            </a:r>
            <a:endParaRPr lang="uk-UA" sz="2000" dirty="0"/>
          </a:p>
          <a:p>
            <a:r>
              <a:rPr lang="en-US" sz="2000" dirty="0">
                <a:hlinkClick r:id="rId7"/>
              </a:rPr>
              <a:t>https://study.nazk.gov.ua/courses/course-v1:NACP+osv002+2022-09/about</a:t>
            </a:r>
            <a:endParaRPr lang="uk-UA" sz="2000" dirty="0"/>
          </a:p>
          <a:p>
            <a:pPr marL="0" indent="0">
              <a:buNone/>
            </a:pPr>
            <a:endParaRPr lang="ru-UA" dirty="0"/>
          </a:p>
        </p:txBody>
      </p:sp>
    </p:spTree>
    <p:extLst>
      <p:ext uri="{BB962C8B-B14F-4D97-AF65-F5344CB8AC3E}">
        <p14:creationId xmlns:p14="http://schemas.microsoft.com/office/powerpoint/2010/main" val="3686531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C08A4B-6A91-6AB4-9EF7-2DA398148C50}"/>
              </a:ext>
            </a:extLst>
          </p:cNvPr>
          <p:cNvSpPr>
            <a:spLocks noGrp="1"/>
          </p:cNvSpPr>
          <p:nvPr>
            <p:ph type="title"/>
          </p:nvPr>
        </p:nvSpPr>
        <p:spPr/>
        <p:txBody>
          <a:bodyPr/>
          <a:lstStyle/>
          <a:p>
            <a:r>
              <a:rPr lang="uk-UA" dirty="0"/>
              <a:t>Перелік використаних джерел</a:t>
            </a:r>
            <a:endParaRPr lang="ru-UA" dirty="0"/>
          </a:p>
        </p:txBody>
      </p:sp>
      <p:sp>
        <p:nvSpPr>
          <p:cNvPr id="3" name="Объект 2">
            <a:extLst>
              <a:ext uri="{FF2B5EF4-FFF2-40B4-BE49-F238E27FC236}">
                <a16:creationId xmlns:a16="http://schemas.microsoft.com/office/drawing/2014/main" id="{662E7C36-8AD1-B91C-C86A-74F78B5A1769}"/>
              </a:ext>
            </a:extLst>
          </p:cNvPr>
          <p:cNvSpPr>
            <a:spLocks noGrp="1"/>
          </p:cNvSpPr>
          <p:nvPr>
            <p:ph idx="1"/>
          </p:nvPr>
        </p:nvSpPr>
        <p:spPr/>
        <p:txBody>
          <a:bodyPr/>
          <a:lstStyle/>
          <a:p>
            <a:pPr marL="457200" indent="-457200">
              <a:buFont typeface="+mj-lt"/>
              <a:buAutoNum type="arabicPeriod"/>
            </a:pPr>
            <a:r>
              <a:rPr lang="uk-UA" sz="2000" dirty="0">
                <a:latin typeface="Bookman Old Style" panose="02050604050505020204" pitchFamily="18" charset="0"/>
              </a:rPr>
              <a:t>Матеріали </a:t>
            </a:r>
            <a:r>
              <a:rPr lang="uk-UA" sz="2000" dirty="0" err="1">
                <a:latin typeface="Bookman Old Style" panose="02050604050505020204" pitchFamily="18" charset="0"/>
              </a:rPr>
              <a:t>онлайну</a:t>
            </a:r>
            <a:r>
              <a:rPr lang="uk-UA" sz="2000" dirty="0">
                <a:latin typeface="Bookman Old Style" panose="02050604050505020204" pitchFamily="18" charset="0"/>
              </a:rPr>
              <a:t> курсу  </a:t>
            </a:r>
            <a:r>
              <a:rPr lang="en-US" sz="2000" dirty="0">
                <a:latin typeface="Bookman Old Style" panose="02050604050505020204" pitchFamily="18" charset="0"/>
                <a:hlinkClick r:id="rId2"/>
              </a:rPr>
              <a:t>https://courses.ed-era.com/courses/course-v1:AmericanCouncils+AcIn101+AcIn2019/info</a:t>
            </a:r>
            <a:endParaRPr lang="uk-UA" sz="2000" dirty="0">
              <a:latin typeface="Bookman Old Style" panose="02050604050505020204" pitchFamily="18" charset="0"/>
            </a:endParaRPr>
          </a:p>
          <a:p>
            <a:pPr marL="457200" indent="-457200">
              <a:buFont typeface="+mj-lt"/>
              <a:buAutoNum type="arabicPeriod"/>
            </a:pPr>
            <a:r>
              <a:rPr lang="en-US" sz="2000" dirty="0">
                <a:latin typeface="Bookman Old Style" panose="02050604050505020204" pitchFamily="18" charset="0"/>
                <a:hlinkClick r:id="rId3"/>
              </a:rPr>
              <a:t>https://zakon.rada.gov.ua/laws/show/2145-19#Text</a:t>
            </a:r>
            <a:endParaRPr lang="uk-UA" sz="2000" dirty="0">
              <a:latin typeface="Bookman Old Style" panose="02050604050505020204" pitchFamily="18" charset="0"/>
            </a:endParaRPr>
          </a:p>
          <a:p>
            <a:pPr marL="457200" indent="-457200">
              <a:buFont typeface="+mj-lt"/>
              <a:buAutoNum type="arabicPeriod"/>
            </a:pPr>
            <a:r>
              <a:rPr lang="uk-UA" sz="2000" dirty="0">
                <a:latin typeface="Bookman Old Style" panose="02050604050505020204" pitchFamily="18" charset="0"/>
              </a:rPr>
              <a:t>Шліхта Н., Шліхта І. Виховуємо академічну доброчесність в школі: методичні вказівки для вчителів. Київ – 2019</a:t>
            </a:r>
          </a:p>
          <a:p>
            <a:pPr marL="457200" indent="-457200" algn="l">
              <a:buFont typeface="+mj-lt"/>
              <a:buAutoNum type="arabicPeriod"/>
            </a:pPr>
            <a:r>
              <a:rPr lang="ru-RU" sz="2000" b="0" i="0" u="none" strike="noStrike" baseline="0" dirty="0">
                <a:latin typeface="Bookman Old Style" panose="02050604050505020204" pitchFamily="18" charset="0"/>
              </a:rPr>
              <a:t>Кондратова Л.Г. </a:t>
            </a:r>
            <a:r>
              <a:rPr lang="ru-RU" sz="2000" b="0" i="0" u="none" strike="noStrike" baseline="0" dirty="0" err="1">
                <a:latin typeface="Bookman Old Style" panose="02050604050505020204" pitchFamily="18" charset="0"/>
              </a:rPr>
              <a:t>Виховна</a:t>
            </a:r>
            <a:r>
              <a:rPr lang="ru-RU" sz="2000" b="0" i="0" u="none" strike="noStrike" baseline="0" dirty="0">
                <a:latin typeface="Bookman Old Style" panose="02050604050505020204" pitchFamily="18" charset="0"/>
              </a:rPr>
              <a:t> робота в </a:t>
            </a:r>
            <a:r>
              <a:rPr lang="ru-RU" sz="2000" b="0" i="0" u="none" strike="noStrike" baseline="0" dirty="0" err="1">
                <a:latin typeface="Bookman Old Style" panose="02050604050505020204" pitchFamily="18" charset="0"/>
              </a:rPr>
              <a:t>школі</a:t>
            </a:r>
            <a:r>
              <a:rPr lang="ru-RU" sz="2000" b="0" i="0" u="none" strike="noStrike" baseline="0" dirty="0">
                <a:latin typeface="Bookman Old Style" panose="02050604050505020204" pitchFamily="18" charset="0"/>
              </a:rPr>
              <a:t>: </a:t>
            </a:r>
            <a:r>
              <a:rPr lang="ru-RU" sz="2000" b="0" i="0" u="none" strike="noStrike" baseline="0" dirty="0" err="1">
                <a:latin typeface="Bookman Old Style" panose="02050604050505020204" pitchFamily="18" charset="0"/>
              </a:rPr>
              <a:t>тренінги</a:t>
            </a:r>
            <a:r>
              <a:rPr lang="ru-RU" sz="2000" b="0" i="0" u="none" strike="noStrike" baseline="0" dirty="0">
                <a:latin typeface="Bookman Old Style" panose="02050604050505020204" pitchFamily="18" charset="0"/>
              </a:rPr>
              <a:t> для </a:t>
            </a:r>
            <a:r>
              <a:rPr lang="ru-RU" sz="2000" b="0" i="0" u="none" strike="noStrike" baseline="0" dirty="0" err="1">
                <a:latin typeface="Bookman Old Style" panose="02050604050505020204" pitchFamily="18" charset="0"/>
              </a:rPr>
              <a:t>вчителів</a:t>
            </a:r>
            <a:r>
              <a:rPr lang="ru-RU" sz="2000" b="0" i="0" u="none" strike="noStrike" baseline="0" dirty="0">
                <a:latin typeface="Bookman Old Style" panose="02050604050505020204" pitchFamily="18" charset="0"/>
              </a:rPr>
              <a:t>. </a:t>
            </a:r>
            <a:r>
              <a:rPr lang="ru-RU" sz="2000" b="0" i="0" u="none" strike="noStrike" baseline="0" dirty="0" err="1">
                <a:latin typeface="Bookman Old Style" panose="02050604050505020204" pitchFamily="18" charset="0"/>
              </a:rPr>
              <a:t>Харків</a:t>
            </a:r>
            <a:r>
              <a:rPr lang="ru-RU" sz="2000" b="0" i="0" u="none" strike="noStrike" baseline="0" dirty="0">
                <a:latin typeface="Bookman Old Style" panose="02050604050505020204" pitchFamily="18" charset="0"/>
              </a:rPr>
              <a:t>: Вид-во «Ранок», 2013. С. 10; </a:t>
            </a:r>
          </a:p>
          <a:p>
            <a:pPr marL="457200" indent="-457200" algn="l">
              <a:buFont typeface="+mj-lt"/>
              <a:buAutoNum type="arabicPeriod"/>
            </a:pPr>
            <a:r>
              <a:rPr lang="ru-RU" sz="2000" b="0" i="0" u="none" strike="noStrike" baseline="0" dirty="0" err="1">
                <a:latin typeface="Bookman Old Style" panose="02050604050505020204" pitchFamily="18" charset="0"/>
              </a:rPr>
              <a:t>Lumpkin</a:t>
            </a:r>
            <a:r>
              <a:rPr lang="ru-RU" sz="2000" b="0" i="0" u="none" strike="noStrike" baseline="0" dirty="0">
                <a:latin typeface="Bookman Old Style" panose="02050604050505020204" pitchFamily="18" charset="0"/>
              </a:rPr>
              <a:t> </a:t>
            </a:r>
            <a:r>
              <a:rPr lang="en-US" sz="2000" b="0" i="0" u="none" strike="noStrike" baseline="0" dirty="0">
                <a:latin typeface="Bookman Old Style" panose="02050604050505020204" pitchFamily="18" charset="0"/>
              </a:rPr>
              <a:t>A. Teachers as Role Models. Teaching Character and Moral Virtues. P. 48.</a:t>
            </a:r>
            <a:endParaRPr lang="uk-UA" dirty="0"/>
          </a:p>
          <a:p>
            <a:endParaRPr lang="ru-UA" dirty="0"/>
          </a:p>
        </p:txBody>
      </p:sp>
    </p:spTree>
    <p:extLst>
      <p:ext uri="{BB962C8B-B14F-4D97-AF65-F5344CB8AC3E}">
        <p14:creationId xmlns:p14="http://schemas.microsoft.com/office/powerpoint/2010/main" val="1503947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C9E2C7DD-2EF1-D9A0-274D-5951B54B86E4}"/>
              </a:ext>
            </a:extLst>
          </p:cNvPr>
          <p:cNvSpPr>
            <a:spLocks noGrp="1"/>
          </p:cNvSpPr>
          <p:nvPr>
            <p:ph type="ctrTitle"/>
          </p:nvPr>
        </p:nvSpPr>
        <p:spPr>
          <a:xfrm>
            <a:off x="1616905" y="2214896"/>
            <a:ext cx="6038934" cy="2437232"/>
          </a:xfrm>
        </p:spPr>
        <p:txBody>
          <a:bodyPr/>
          <a:lstStyle/>
          <a:p>
            <a:r>
              <a:rPr lang="uk-UA" dirty="0"/>
              <a:t>Дякую за увагу!</a:t>
            </a:r>
            <a:endParaRPr lang="ru-UA" dirty="0"/>
          </a:p>
        </p:txBody>
      </p:sp>
      <p:pic>
        <p:nvPicPr>
          <p:cNvPr id="7" name="Рисунок 6" descr="Изображение выглядит как человек, внутренний, молодой&#10;&#10;Автоматически созданное описание">
            <a:extLst>
              <a:ext uri="{FF2B5EF4-FFF2-40B4-BE49-F238E27FC236}">
                <a16:creationId xmlns:a16="http://schemas.microsoft.com/office/drawing/2014/main" id="{A62393B4-EBAF-D273-2D31-D7C8DDC0BE07}"/>
              </a:ext>
            </a:extLst>
          </p:cNvPr>
          <p:cNvPicPr>
            <a:picLocks noChangeAspect="1"/>
          </p:cNvPicPr>
          <p:nvPr/>
        </p:nvPicPr>
        <p:blipFill>
          <a:blip r:embed="rId2"/>
          <a:stretch>
            <a:fillRect/>
          </a:stretch>
        </p:blipFill>
        <p:spPr>
          <a:xfrm>
            <a:off x="7655839" y="1414020"/>
            <a:ext cx="3088553" cy="4025246"/>
          </a:xfrm>
          <a:prstGeom prst="rect">
            <a:avLst/>
          </a:prstGeom>
        </p:spPr>
      </p:pic>
    </p:spTree>
    <p:extLst>
      <p:ext uri="{BB962C8B-B14F-4D97-AF65-F5344CB8AC3E}">
        <p14:creationId xmlns:p14="http://schemas.microsoft.com/office/powerpoint/2010/main" val="31702970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авон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4285979_TF11531919.potx" id="{98DDEEB5-B154-4CEA-B96B-E6E5853187A2}" vid="{74C6FD98-1055-46B6-A2AC-B411AE7D4A9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{CAA849AD-2E51-484A-808C-B76B1A0809D0}tf11531919_win32</Template>
  <TotalTime>111</TotalTime>
  <Words>882</Words>
  <Application>Microsoft Office PowerPoint</Application>
  <PresentationFormat>Широкоэкранный</PresentationFormat>
  <Paragraphs>38</Paragraphs>
  <Slides>28</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28</vt:i4>
      </vt:variant>
    </vt:vector>
  </HeadingPairs>
  <TitlesOfParts>
    <vt:vector size="35" baseType="lpstr">
      <vt:lpstr>Bookman Old Style</vt:lpstr>
      <vt:lpstr>Calibri</vt:lpstr>
      <vt:lpstr>Calibri Light</vt:lpstr>
      <vt:lpstr>Garamond</vt:lpstr>
      <vt:lpstr>SegoeUI</vt:lpstr>
      <vt:lpstr>SegoeUI-Italic</vt:lpstr>
      <vt:lpstr>СавонVTI</vt:lpstr>
      <vt:lpstr>Академічна доброчесність для педагогів.  Навчання академічної доброчесності учнів у їх проєктній діяльності</vt:lpstr>
      <vt:lpstr>Презентация PowerPoint</vt:lpstr>
      <vt:lpstr>Презентация PowerPoint</vt:lpstr>
      <vt:lpstr>Презентация PowerPoint</vt:lpstr>
      <vt:lpstr>Презентация PowerPoint</vt:lpstr>
      <vt:lpstr>Академічна доброчесність</vt:lpstr>
      <vt:lpstr>Порушення академічної доброчесності</vt:lpstr>
      <vt:lpstr>Презентация PowerPoint</vt:lpstr>
      <vt:lpstr>ЧЕСНІСТЬ</vt:lpstr>
      <vt:lpstr>МУЖНІСТЬ</vt:lpstr>
      <vt:lpstr>ВІДПОВІДАЛЬНІСТЬ</vt:lpstr>
      <vt:lpstr>ДОВІРА</vt:lpstr>
      <vt:lpstr>ПОВАГА</vt:lpstr>
      <vt:lpstr>СПРАВЕДЛИВІСТЬ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Виховання академічної доброчесності</vt:lpstr>
      <vt:lpstr>Презентация PowerPoint</vt:lpstr>
      <vt:lpstr>Корисні посилання на онлайн курси:</vt:lpstr>
      <vt:lpstr>Перелік використаних джерел</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Академічна доброчесність для педагогів. Навчання академічної  доброчесності учнів у їх проєктній діяльності</dc:title>
  <dc:creator>Елена Бойкая</dc:creator>
  <cp:lastModifiedBy>Елена Бойкая</cp:lastModifiedBy>
  <cp:revision>2</cp:revision>
  <dcterms:created xsi:type="dcterms:W3CDTF">2022-10-08T15:06:38Z</dcterms:created>
  <dcterms:modified xsi:type="dcterms:W3CDTF">2022-10-08T16:58:13Z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