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06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3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96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165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61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398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2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47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70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3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39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9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222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6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310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9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3C7AD-F583-41E2-A3F9-6B08C37F6667}" type="datetimeFigureOut">
              <a:rPr lang="uk-UA" smtClean="0"/>
              <a:pPr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928978-049B-454C-9032-D467AB11D5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69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739"/>
            <a:ext cx="10515600" cy="142875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Вплив хімічних речовин на ріст та розвиток пуголовків жаби озерної (</a:t>
            </a:r>
            <a:r>
              <a:rPr lang="uk-UA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Rana</a:t>
            </a:r>
            <a:r>
              <a:rPr lang="uk-UA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ridibunda</a:t>
            </a:r>
            <a:r>
              <a:rPr lang="uk-U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uk-UA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14489"/>
            <a:ext cx="6172200" cy="491612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100" y="1825625"/>
            <a:ext cx="567689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Ярицька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Божена Сергіївна,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вихованка Івано-Франківської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МАНУМ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Ліцею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Миколи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Микитин Тетяна Василівна,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секції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 Івано-Франківської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МАНУМ,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Прикарпатського національного університету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Василя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Стефаника,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біологічних наук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13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87757"/>
              </p:ext>
            </p:extLst>
          </p:nvPr>
        </p:nvGraphicFramePr>
        <p:xfrm>
          <a:off x="171446" y="1000123"/>
          <a:ext cx="11844341" cy="5614991"/>
        </p:xfrm>
        <a:graphic>
          <a:graphicData uri="http://schemas.openxmlformats.org/drawingml/2006/table">
            <a:tbl>
              <a:tblPr/>
              <a:tblGrid>
                <a:gridCol w="1943161"/>
                <a:gridCol w="1989819"/>
                <a:gridCol w="731365"/>
                <a:gridCol w="694797"/>
                <a:gridCol w="696059"/>
                <a:gridCol w="696059"/>
                <a:gridCol w="727583"/>
                <a:gridCol w="727583"/>
                <a:gridCol w="727583"/>
                <a:gridCol w="727583"/>
                <a:gridCol w="727583"/>
                <a:gridCol w="727583"/>
                <a:gridCol w="727583"/>
              </a:tblGrid>
              <a:tr h="1122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Варіант експерименту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Концентрація пестициду, мг/л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спостереження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Фозалон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Цинеб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Лондакс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3078" y="212081"/>
            <a:ext cx="11142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Виживання пуголовків жаби озерної при дії пестицидів різної концентрації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73500"/>
              </p:ext>
            </p:extLst>
          </p:nvPr>
        </p:nvGraphicFramePr>
        <p:xfrm>
          <a:off x="742950" y="914402"/>
          <a:ext cx="10872789" cy="5943597"/>
        </p:xfrm>
        <a:graphic>
          <a:graphicData uri="http://schemas.openxmlformats.org/drawingml/2006/table">
            <a:tbl>
              <a:tblPr/>
              <a:tblGrid>
                <a:gridCol w="1748053"/>
                <a:gridCol w="1806559"/>
                <a:gridCol w="2183871"/>
                <a:gridCol w="2669839"/>
                <a:gridCol w="2464467"/>
              </a:tblGrid>
              <a:tr h="1048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Варіант дослідження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Концентрація пестициду, мг/л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початку загибелі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50% смертності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100% смертності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Фозалон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Цинеб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Лондакс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6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Примітка: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«−» відповідний день не був досягнутий у дослідженні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645" y="212081"/>
            <a:ext cx="112667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 показники смертності пуголовків жаби озерної в розчинах пестицидів</a:t>
            </a:r>
            <a:endParaRPr kumimoji="0" lang="uk-UA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06770"/>
              </p:ext>
            </p:extLst>
          </p:nvPr>
        </p:nvGraphicFramePr>
        <p:xfrm>
          <a:off x="742949" y="957266"/>
          <a:ext cx="10658475" cy="5652091"/>
        </p:xfrm>
        <a:graphic>
          <a:graphicData uri="http://schemas.openxmlformats.org/drawingml/2006/table">
            <a:tbl>
              <a:tblPr/>
              <a:tblGrid>
                <a:gridCol w="1637101"/>
                <a:gridCol w="2126616"/>
                <a:gridCol w="1316146"/>
                <a:gridCol w="1473160"/>
                <a:gridCol w="1316146"/>
                <a:gridCol w="1316146"/>
                <a:gridCol w="1473160"/>
              </a:tblGrid>
              <a:tr h="121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Пестицид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Концентрація пестициду, мг/л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– початок  редукції зябер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– зачаток кінцівок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47– добре розвинені задні кінцівки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– добре розвинені передні кінцівки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–метаморфоз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25-45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40-50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Фозалон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10-30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Цинеб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15-40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35-50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20-40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Лондакс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25-40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45-50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35-45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45-50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37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Примітка: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«−» відповідний день не був досягнутий у дослідженні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85774" y="206393"/>
            <a:ext cx="12987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 початку основних стадій розвитку пуголовків жаби озерної в контролі і розчинах пестицидів досліджуваних концентрацій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оловастики лучше всех измеряют уровень радиации в водоёмах - Учён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7799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зёрная лягушка | Животный мир и природа Красноярского кр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99" y="142876"/>
            <a:ext cx="5303157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Остромордая, болотная лягушка | Животный мир и природа Красноярского кра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888"/>
            <a:ext cx="6473368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Остромордая, болотная лягушка | Животный мир и природа Красноярского кра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15" y="3950493"/>
            <a:ext cx="5888685" cy="2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1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32620"/>
            <a:ext cx="12192000" cy="595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Загибель пуголовків жаби озерної залежить від природи токсиканта. У розчинах солей металів загибель починається з 12-40-го днів, а в розчинах пестицидів – з 1-го дня. Загибель пуголовків в розчинах пестицидів проходить в більш стислі терміни, ніж в розчинах інших токсикантів. Солі металів по відношенню до пуголовків жаби озерної утворюють наступний ряд токсичності: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Максимальні розміри пуголовків зафіксовані в контролі. Всі досліджені солі важких металів достовірно знижували темпи росту пуголовків. Відзначено два варіанти збільшення довжини тіла – в першому випадку (солі FeSO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пуголовки впродовж перших 20-25 днів росли швидше, ніж в контролі, а потім темпи їх росту різко сповільнювалися. В солях Al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ZnSO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пуголовки впродовж усього періоду розвитку відставали в рості від контрольних особин. Всі вивчені концентрації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фозалону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лондакса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також мінімальна концентрація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цинебу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впливали на розміри тіла пуголовків жаби озерної. Більш високі концентрації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цинебу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сповільнювали темпи росту пуголовків.</a:t>
            </a:r>
            <a:endParaRPr lang="uk-UA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1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досліджених солей металів найповільніше розвиток пуголовків відбувається в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початок стадій розвитку відбувається на 15 днів пізніше, ніж у контролі. Розвиток в Al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відбувається синхронно з контролем.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Фозалон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відсуває терміни початку стадій, але не змінює їх тривалість.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Цинеб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зміщує терміни початку стадій і збільшує їх тривалість. </a:t>
            </a:r>
            <a:r>
              <a:rPr lang="uk-UA" sz="2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Лондакс</a:t>
            </a:r>
            <a:r>
              <a:rPr lang="uk-UA" sz="2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змінює швидкість розвитку пуголовків в порівнянні з контролем.</a:t>
            </a:r>
            <a:endParaRPr lang="uk-UA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Презентація на тему :&quot;Жабка пострибушка&quot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0"/>
            <a:ext cx="9231313" cy="6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19134" cy="3514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35" y="2305787"/>
            <a:ext cx="6272865" cy="4552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74844"/>
            <a:ext cx="5919134" cy="3423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34" y="-237956"/>
            <a:ext cx="6272866" cy="31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13" y="528637"/>
            <a:ext cx="3932237" cy="1985963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Об’єктом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даного дослідження є жаба озерна (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Rana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ridibunda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Pallas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1771). 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1200" y="2328863"/>
            <a:ext cx="3932237" cy="3811588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наукової роботи є динаміка показників пуголовків жаби озерної під дією різних типів токсикантів, які забруднюють водойми. 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233397"/>
            <a:ext cx="7578706" cy="42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8" y="200025"/>
            <a:ext cx="11258550" cy="599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наукової роботи полягає в тому, щоб в лабораторних умовах з’ясувати вплив різних типів токсикантів на біологічні показники пуголовків жаби озерної (</a:t>
            </a:r>
            <a:r>
              <a:rPr lang="uk-UA" sz="3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Rana</a:t>
            </a:r>
            <a:r>
              <a:rPr lang="uk-UA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ridibunda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Pallas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1771).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uk-UA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цього необхідно було вирішити такі </a:t>
            </a:r>
            <a:r>
              <a:rPr lang="uk-U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Ознайомитись з науковою літературою стосовно впливу хімічних речовин на земноводних, а саме на ріст та розвиток пуголовків амфібій.</a:t>
            </a:r>
            <a:endParaRPr lang="uk-UA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Порівняти смертність пуголовків жаби озерної в контролі і розчинах різних токсикантів.</a:t>
            </a:r>
            <a:endParaRPr lang="uk-UA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Порівняти швидкість росту і розвитку пуголовків жаби озерної в контролі і в розчинах різних концентрацій токсикантів.</a:t>
            </a:r>
            <a:endParaRPr lang="uk-UA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 І МЕТОДИ ДОСЛІДЖЕННЯ</a:t>
            </a:r>
            <a: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675"/>
            <a:ext cx="6071665" cy="397192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457325"/>
            <a:ext cx="5954909" cy="39719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73304" y="5429249"/>
            <a:ext cx="320030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 взяття пуголовків з озера 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 І МЕТОДИ ДОСЛІДЖЕННЯ</a:t>
            </a:r>
            <a: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" y="1157289"/>
            <a:ext cx="7197665" cy="493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Щільність вмісту пуголовків – 10 особин на 1 л води або розчину. У дослідах були взяті пуголовки 36-37 стадії розвитку. Тварин поміщали в трилітрові ємності по 30 особин у кожну. Контрольних тварин помістили в відстояну артезіанську воду. В якості токсикантів були використані органічні (пестициди) і неорганічні (солі важких металів) речовини. Як неорганічні токсиканти були використані солі металів: Al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ZnSO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FeSO</a:t>
            </a:r>
            <a:r>
              <a:rPr lang="uk-UA" sz="21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(концентрація кожної солі становила 1 мг / л). ГДК по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становить 0,2 мг / л,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0,1 мг / л,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0,02 мг / л,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1,0 мг / л,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0,01 мг / л,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0,3 мг / л.</a:t>
            </a:r>
            <a:endParaRPr lang="uk-UA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органічних токсикантів було вивчено вплив пестицидів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фозалон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(0,01, 0,1 і 1,0 мг / л),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цинеб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(0,1 і 1,0 мг / л) і </a:t>
            </a:r>
            <a:r>
              <a:rPr lang="uk-UA" sz="2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лондакс</a:t>
            </a:r>
            <a:r>
              <a:rPr lang="uk-UA" sz="2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(0,25 і 0,50 мг / л).</a:t>
            </a:r>
            <a:endParaRPr lang="uk-UA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к выращивать головастиков в домашних условиях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7612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3757507"/>
            <a:ext cx="3800475" cy="29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 І МЕТОДИ ДОСЛІДЖЕННЯ</a:t>
            </a:r>
            <a: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4098" name="Picture 2" descr="Головастик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5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оловастик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93" y="0"/>
            <a:ext cx="845507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5381" y="942488"/>
            <a:ext cx="9901237" cy="369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Фіксували появу наступних стадій розвитку: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заростання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оперкулярної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складки праворуч, з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оперкулярної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щілини зліва проглядається ліва зябра;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зачаток колінного суглоба, ротовий апарат: верхня губа – 1 безперервний і 1 – переривчастий ряд, нижня губа – 1 переривчастий ряд і 2 – безперервних ряди;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чітке згинання задньої кінцівки на рівні коліна, подовження пальців, формуються фаланги, </a:t>
            </a:r>
            <a:r>
              <a:rPr lang="uk-UA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гомілково-стопний</a:t>
            </a: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суглоб, ротовий апарат: верхня губа – 1 безперервний і 2 переривчастих ряди, нижня губа – 4 безперервних ряди;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початок редукції хвоста, подовження рота в латеральному напрямку, зникнення ротових зубчиків;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кінець метаморфозу, повна редукція хвоста.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381" y="4921104"/>
            <a:ext cx="9901237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Проводили вимірювання довжини тіла пуголовків кожні 5 днів експерименту. Заміри проводились лінійкою, з ціною поділки 1мм, довжину тіла вимірювали від кінчика морди до кінчика вкороченого хвоста.</a:t>
            </a:r>
            <a:endParaRPr lang="uk-U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Всього було закладено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дослідів з пуголовками жаби озерної і 2 контроля. Всього за час досліджень було вивчено 480 пуголовків.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3" y="0"/>
            <a:ext cx="10515600" cy="1014413"/>
          </a:xfrm>
        </p:spPr>
        <p:txBody>
          <a:bodyPr/>
          <a:lstStyle/>
          <a:p>
            <a:r>
              <a:rPr lang="uk-UA" b="1" dirty="0" smtClean="0"/>
              <a:t>Результати дослідження та їх обговорення</a:t>
            </a:r>
            <a:endParaRPr lang="uk-UA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44132"/>
              </p:ext>
            </p:extLst>
          </p:nvPr>
        </p:nvGraphicFramePr>
        <p:xfrm>
          <a:off x="400053" y="1557337"/>
          <a:ext cx="11572876" cy="5389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9833"/>
                <a:gridCol w="695764"/>
                <a:gridCol w="695764"/>
                <a:gridCol w="695764"/>
                <a:gridCol w="695764"/>
                <a:gridCol w="695764"/>
                <a:gridCol w="695764"/>
                <a:gridCol w="695764"/>
                <a:gridCol w="838579"/>
                <a:gridCol w="838579"/>
                <a:gridCol w="838579"/>
                <a:gridCol w="838579"/>
                <a:gridCol w="838579"/>
                <a:gridCol w="839800"/>
              </a:tblGrid>
              <a:tr h="69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effectLst/>
                        </a:rPr>
                        <a:t>Варіант експерименту</a:t>
                      </a:r>
                      <a:endParaRPr lang="uk-UA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День дослідження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 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5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10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15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20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25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30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35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40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45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50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55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60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Контроль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29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28*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27*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26*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24*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Al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r>
                        <a:rPr lang="uk-UA" sz="2000">
                          <a:effectLst/>
                        </a:rPr>
                        <a:t>(SO</a:t>
                      </a:r>
                      <a:r>
                        <a:rPr lang="uk-UA" sz="2000" baseline="-25000">
                          <a:effectLst/>
                        </a:rPr>
                        <a:t>4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r>
                        <a:rPr lang="uk-UA" sz="2000" baseline="-25000">
                          <a:effectLst/>
                        </a:rPr>
                        <a:t>3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27*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25*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Co(NO</a:t>
                      </a:r>
                      <a:r>
                        <a:rPr lang="uk-UA" sz="2000" baseline="-25000">
                          <a:effectLst/>
                        </a:rPr>
                        <a:t>3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27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27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26*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23*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21*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Ni(NO</a:t>
                      </a:r>
                      <a:r>
                        <a:rPr lang="uk-UA" sz="2000" baseline="-25000">
                          <a:effectLst/>
                        </a:rPr>
                        <a:t>3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26*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18*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ZnSO</a:t>
                      </a:r>
                      <a:r>
                        <a:rPr lang="uk-UA" sz="2000" baseline="-25000">
                          <a:effectLst/>
                        </a:rPr>
                        <a:t>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29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27*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26*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25*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23*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Pb(NO</a:t>
                      </a:r>
                      <a:r>
                        <a:rPr lang="uk-UA" sz="2000" baseline="-25000">
                          <a:effectLst/>
                        </a:rPr>
                        <a:t>3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r>
                        <a:rPr lang="uk-UA" sz="2000" baseline="-25000">
                          <a:effectLst/>
                        </a:rPr>
                        <a:t>2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26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25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23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19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17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15*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13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11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FeSO</a:t>
                      </a:r>
                      <a:r>
                        <a:rPr lang="uk-UA" sz="2000" baseline="-25000" dirty="0">
                          <a:effectLst/>
                        </a:rPr>
                        <a:t>4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29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28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27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26*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25*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24*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24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23*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9209">
                <a:tc grid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Примітка: *зазначені дні, коли спостерігали метаморфоз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014413"/>
            <a:ext cx="1181576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Виживання (абсолютна кількість особин) пуголовків жаби озерної при дії солей різних металів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80696"/>
              </p:ext>
            </p:extLst>
          </p:nvPr>
        </p:nvGraphicFramePr>
        <p:xfrm>
          <a:off x="585788" y="843837"/>
          <a:ext cx="10672763" cy="5857925"/>
        </p:xfrm>
        <a:graphic>
          <a:graphicData uri="http://schemas.openxmlformats.org/drawingml/2006/table">
            <a:tbl>
              <a:tblPr/>
              <a:tblGrid>
                <a:gridCol w="1965533"/>
                <a:gridCol w="1752173"/>
                <a:gridCol w="1932158"/>
                <a:gridCol w="2573430"/>
                <a:gridCol w="2449469"/>
              </a:tblGrid>
              <a:tr h="503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Варіант експерименту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Оксид металу, 0,5 мг/л* і 1 мг/л**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початку загибелі особин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50% загибелі особин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100% загибелі особин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uk-UA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uk-UA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9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</a:t>
                      </a:r>
                      <a:r>
                        <a:rPr lang="uk-UA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0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Ni(NO</a:t>
                      </a:r>
                      <a:r>
                        <a:rPr lang="uk-UA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5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ZnSO</a:t>
                      </a:r>
                      <a:r>
                        <a:rPr lang="uk-UA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3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Pb(NO</a:t>
                      </a:r>
                      <a:r>
                        <a:rPr lang="uk-UA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8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FeSO</a:t>
                      </a:r>
                      <a:r>
                        <a:rPr lang="uk-UA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3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Примітка: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«−» відповідний день не був досягнутий у дослідженні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71508"/>
            <a:ext cx="12192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 показники загибелі пуголовків в розчинах солей тяжких металів із додаванням оксидів металів в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наноформі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1343</Words>
  <Application>Microsoft Office PowerPoint</Application>
  <PresentationFormat>Широкоэкранный</PresentationFormat>
  <Paragraphs>454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Грань</vt:lpstr>
      <vt:lpstr>Вплив хімічних речовин на ріст та розвиток пуголовків жаби озерної (Rana ridibunda)</vt:lpstr>
      <vt:lpstr>Презентация PowerPoint</vt:lpstr>
      <vt:lpstr>Об’єктом даного дослідження є жаба озерна (Rana ridibunda Pallas, 1771).  </vt:lpstr>
      <vt:lpstr>Презентация PowerPoint</vt:lpstr>
      <vt:lpstr>МАТЕРІАЛИ І МЕТОДИ ДОСЛІДЖЕННЯ </vt:lpstr>
      <vt:lpstr>МАТЕРІАЛИ І МЕТОДИ ДОСЛІДЖЕННЯ </vt:lpstr>
      <vt:lpstr>МАТЕРІАЛИ І МЕТОДИ ДОСЛІДЖЕННЯ </vt:lpstr>
      <vt:lpstr>Результати дослідження та їх обговорення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хімічних речовин на ріст та розвиток пуголовків жаби озерної (Rana ridibunda Pallas, 1771)</dc:title>
  <dc:creator>Tanja</dc:creator>
  <cp:lastModifiedBy>Tanja</cp:lastModifiedBy>
  <cp:revision>17</cp:revision>
  <dcterms:created xsi:type="dcterms:W3CDTF">2020-11-25T10:42:16Z</dcterms:created>
  <dcterms:modified xsi:type="dcterms:W3CDTF">2022-04-13T16:11:24Z</dcterms:modified>
</cp:coreProperties>
</file>