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6" r:id="rId2"/>
    <p:sldId id="282" r:id="rId3"/>
    <p:sldId id="283" r:id="rId4"/>
    <p:sldId id="267" r:id="rId5"/>
    <p:sldId id="270" r:id="rId6"/>
    <p:sldId id="271" r:id="rId7"/>
    <p:sldId id="302" r:id="rId8"/>
    <p:sldId id="303" r:id="rId9"/>
    <p:sldId id="304" r:id="rId10"/>
    <p:sldId id="305" r:id="rId11"/>
    <p:sldId id="306" r:id="rId12"/>
    <p:sldId id="309" r:id="rId13"/>
    <p:sldId id="308" r:id="rId14"/>
    <p:sldId id="307" r:id="rId15"/>
    <p:sldId id="25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CC"/>
    <a:srgbClr val="00CC00"/>
    <a:srgbClr val="0000FF"/>
    <a:srgbClr val="66FF33"/>
    <a:srgbClr val="000000"/>
    <a:srgbClr val="33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680D8E-BBD2-4C7F-9615-6B959E04B21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C0C5-0A3C-4B55-B70C-C5561758CB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EF8F-DE93-47B2-9990-0AC775DF499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799C-224D-4C7A-A417-50886FE8B98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ED590-B14B-4669-9A45-D6ED3EC37E8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0556-B6BB-4538-A77C-548275EF49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18FCC-629A-4DB5-9247-B8FEDBAE449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1D60E-4CE2-4915-984C-65B1142DF9E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18CC-ADB4-4DA7-BF77-FB9E3C200AE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FE2B-D9C7-4E0E-94AF-66DFA9AC0E2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08E7-F28A-474D-AEC6-C58ED83BD9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ADAB-7D40-48F5-A843-05C43FBD641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588470-7941-41C0-86D3-04491A5BA37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39" y="476672"/>
            <a:ext cx="85011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  <a:p>
            <a:pPr algn="ctr"/>
            <a:r>
              <a:rPr lang="uk-UA" sz="2800" dirty="0"/>
              <a:t>“</a:t>
            </a:r>
            <a:r>
              <a:rPr lang="uk-UA" sz="2800" b="1" dirty="0"/>
              <a:t>ПЕРЛИНА СЕРЕДНЬОВІЧНОЇ ОБОРОННОЇ АРХІТЕКТУРИ В УКРАЇНІ – ПОКРОВСЬКА ЦЕРКВА-ФОРТЕЦЯ В С. СУТКІВЦІ</a:t>
            </a:r>
            <a:r>
              <a:rPr lang="uk-UA" sz="1600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2780928"/>
            <a:ext cx="5510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Номінація: </a:t>
            </a:r>
            <a:r>
              <a:rPr lang="uk-UA" dirty="0"/>
              <a:t>історія</a:t>
            </a:r>
            <a:endParaRPr lang="ru-RU" dirty="0"/>
          </a:p>
          <a:p>
            <a:r>
              <a:rPr lang="uk-UA" b="1" dirty="0"/>
              <a:t>Виконавець: </a:t>
            </a:r>
            <a:r>
              <a:rPr lang="uk-UA" dirty="0"/>
              <a:t>Швець Олександр Олександрович,</a:t>
            </a:r>
          </a:p>
          <a:p>
            <a:r>
              <a:rPr lang="uk-UA" dirty="0"/>
              <a:t>учень 9 класу </a:t>
            </a:r>
            <a:r>
              <a:rPr lang="uk-UA" dirty="0" err="1"/>
              <a:t>Сутковецького</a:t>
            </a:r>
            <a:r>
              <a:rPr lang="uk-UA" dirty="0"/>
              <a:t> ЗЗСО І-ІІІ ступенів </a:t>
            </a:r>
          </a:p>
          <a:p>
            <a:r>
              <a:rPr lang="uk-UA" dirty="0"/>
              <a:t>Імені Романа </a:t>
            </a:r>
            <a:r>
              <a:rPr lang="uk-UA" dirty="0" err="1"/>
              <a:t>Лабаня</a:t>
            </a:r>
            <a:endParaRPr lang="ru-RU" dirty="0"/>
          </a:p>
          <a:p>
            <a:r>
              <a:rPr lang="uk-UA" dirty="0" err="1"/>
              <a:t>Ярмолинецької</a:t>
            </a:r>
            <a:r>
              <a:rPr lang="uk-UA" dirty="0"/>
              <a:t> селищної ради</a:t>
            </a:r>
            <a:endParaRPr lang="ru-RU" dirty="0"/>
          </a:p>
          <a:p>
            <a:r>
              <a:rPr lang="uk-UA" dirty="0"/>
              <a:t>Хмельницької області</a:t>
            </a:r>
            <a:r>
              <a:rPr lang="ru-RU" dirty="0"/>
              <a:t> </a:t>
            </a:r>
          </a:p>
          <a:p>
            <a:r>
              <a:rPr lang="uk-UA" dirty="0"/>
              <a:t>Ярмолинецьке  наукове товариство «Паросток»</a:t>
            </a:r>
            <a:endParaRPr lang="ru-RU" dirty="0"/>
          </a:p>
          <a:p>
            <a:r>
              <a:rPr lang="uk-UA" dirty="0" err="1"/>
              <a:t>с.Сутківці</a:t>
            </a:r>
            <a:endParaRPr lang="ru-RU" dirty="0"/>
          </a:p>
          <a:p>
            <a:r>
              <a:rPr lang="uk-UA" b="1" dirty="0"/>
              <a:t>Керівник: </a:t>
            </a:r>
            <a:r>
              <a:rPr lang="uk-UA" dirty="0" err="1"/>
              <a:t>Мисько</a:t>
            </a:r>
            <a:r>
              <a:rPr lang="uk-UA" dirty="0"/>
              <a:t> Тетяна Степанівна, педагог-організатор </a:t>
            </a:r>
            <a:r>
              <a:rPr lang="uk-UA" dirty="0" err="1"/>
              <a:t>Сутковецького</a:t>
            </a:r>
            <a:r>
              <a:rPr lang="uk-UA" dirty="0"/>
              <a:t> ЗЗСО І-ІІІ ступенів імені Романа </a:t>
            </a:r>
            <a:r>
              <a:rPr lang="uk-UA" dirty="0" err="1"/>
              <a:t>Лабаня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	В 1903 році церква була реставрована. Через реставрацію 1903 року була втрачена дерев</a:t>
            </a:r>
            <a:r>
              <a:rPr lang="ru-RU" b="1" dirty="0"/>
              <a:t>’</a:t>
            </a:r>
            <a:r>
              <a:rPr lang="uk-UA" b="1" dirty="0" err="1"/>
              <a:t>яна</a:t>
            </a:r>
            <a:r>
              <a:rPr lang="uk-UA" b="1" dirty="0"/>
              <a:t> надбудова над четвертою баштою. Взагалі ця реконструкція спотворила вигляд церкви. Ґонтові стрімкі дахи було замінено на бляшані, двосхилий дах з невеликою барочною банею знищено.</a:t>
            </a:r>
            <a:endParaRPr lang="ru-RU" b="1" dirty="0"/>
          </a:p>
        </p:txBody>
      </p:sp>
      <p:pic>
        <p:nvPicPr>
          <p:cNvPr id="3" name="Рисунок 2" descr="C:\Documents and Settings\VADIM\Рабочий стол\МАН додатки\+\Додаток 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429156" cy="441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44" y="6215082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Церква з двосхилим дахом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Documents and Settings\VADIM\Рабочий стол\МАН додатки\+\Додаток 11.jpg"/>
          <p:cNvPicPr/>
          <p:nvPr/>
        </p:nvPicPr>
        <p:blipFill>
          <a:blip r:embed="rId3"/>
          <a:srcRect l="13431" r="14165"/>
          <a:stretch>
            <a:fillRect/>
          </a:stretch>
        </p:blipFill>
        <p:spPr bwMode="auto">
          <a:xfrm>
            <a:off x="5000628" y="1714488"/>
            <a:ext cx="385765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FFFF00"/>
                </a:solidFill>
              </a:rPr>
              <a:t>Церква під бляшаним дахом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142852"/>
            <a:ext cx="450059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b="1" baseline="0" dirty="0">
                <a:latin typeface="Arial" pitchFamily="34" charset="0"/>
                <a:ea typeface="Calibri" pitchFamily="34" charset="0"/>
                <a:cs typeface="Arial" pitchFamily="34" charset="0"/>
              </a:rPr>
              <a:t>	У</a:t>
            </a:r>
            <a:r>
              <a:rPr lang="uk-UA" b="1" dirty="0">
                <a:latin typeface="Arial" pitchFamily="34" charset="0"/>
                <a:ea typeface="Calibri" pitchFamily="34" charset="0"/>
                <a:cs typeface="Arial" pitchFamily="34" charset="0"/>
              </a:rPr>
              <a:t> 2007 році р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озпочалась реставрація покриття. Старий дах було знято</a:t>
            </a:r>
            <a:r>
              <a:rPr lang="uk-UA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, а ч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отири напівкруглі башти було підмуровано. А щоб будівля не псувалась через погодні умови спорудили тимчасовий дах.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Documents and Settings\VADIM\Рабочий стол\МАН додатки\+\Додаток 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405765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VADIM\Рабочий стол\МАН додатки\+\Додаток 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357697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VADIM\Рабочий стол\МАН додатки\+\Додаток 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4129095" cy="293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000628" y="2786058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Дах,  який  було знято   з церкви  восени  2008 року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4282" y="5357826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Підмуровані башти</a:t>
            </a:r>
            <a:endParaRPr kumimoji="0" lang="uk-UA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4282" y="6143644"/>
            <a:ext cx="450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Спорудження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тимчасового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даху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	З 1948 року храм оголошено </a:t>
            </a:r>
            <a:r>
              <a:rPr lang="uk-UA" b="1" dirty="0" err="1"/>
              <a:t>пам</a:t>
            </a:r>
            <a:r>
              <a:rPr lang="ru-RU" b="1" dirty="0"/>
              <a:t>’</a:t>
            </a:r>
            <a:r>
              <a:rPr lang="uk-UA" b="1" dirty="0" err="1"/>
              <a:t>ятником</a:t>
            </a:r>
            <a:r>
              <a:rPr lang="uk-UA" b="1" dirty="0"/>
              <a:t> культури і охороняється законом .</a:t>
            </a:r>
            <a:endParaRPr lang="ru-RU" b="1" dirty="0"/>
          </a:p>
        </p:txBody>
      </p:sp>
      <p:pic>
        <p:nvPicPr>
          <p:cNvPr id="5" name="Рисунок 4" descr="C:\Documents and Settings\VADIM\Рабочий стол\МАН додатки\+\Додаток 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21471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85720" y="5929330"/>
            <a:ext cx="3357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ятна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табличка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 вході  в  церкву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071942"/>
            <a:ext cx="5429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b="1" dirty="0"/>
              <a:t>Під час реставрації  і  відкопування підземелля, яке було чомусь засипано в ХІХ столітті  в ході робіт було відкрито </a:t>
            </a:r>
            <a:r>
              <a:rPr lang="uk-UA" b="1" dirty="0" err="1"/>
              <a:t>кам</a:t>
            </a:r>
            <a:r>
              <a:rPr lang="ru-RU" b="1" dirty="0"/>
              <a:t>’</a:t>
            </a:r>
            <a:r>
              <a:rPr lang="uk-UA" b="1" dirty="0" err="1"/>
              <a:t>яні</a:t>
            </a:r>
            <a:r>
              <a:rPr lang="uk-UA" b="1" dirty="0"/>
              <a:t> склепи, де знайдено масове захоронення людей, напевно жертв турецьких або татарських набігів .</a:t>
            </a:r>
          </a:p>
          <a:p>
            <a:pPr algn="just"/>
            <a:r>
              <a:rPr lang="uk-UA" b="1" dirty="0"/>
              <a:t>	А ще існує думка, що у давнину в церкві хоронили священників та їх сім</a:t>
            </a:r>
            <a:r>
              <a:rPr lang="ru-RU" b="1" dirty="0"/>
              <a:t>’</a:t>
            </a:r>
            <a:r>
              <a:rPr lang="uk-UA" b="1" dirty="0"/>
              <a:t>ї .</a:t>
            </a:r>
            <a:endParaRPr lang="ru-RU" b="1" dirty="0"/>
          </a:p>
        </p:txBody>
      </p:sp>
      <p:pic>
        <p:nvPicPr>
          <p:cNvPr id="9" name="Рисунок 8" descr="C:\Documents and Settings\VADIM\Рабочий стол\МАН додатки\+\Додаток 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142984"/>
            <a:ext cx="273843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Documents and Settings\VADIM\Рабочий стол\МАН додатки\+\Додаток 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3000396" cy="236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715140" y="357166"/>
            <a:ext cx="242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Скелети, знайдені  при  розкопках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000768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Надгробна плита  на могилі  Івана </a:t>
            </a:r>
            <a:r>
              <a:rPr lang="uk-UA" sz="2000" b="1" dirty="0" err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Сутківського</a:t>
            </a:r>
            <a:endParaRPr lang="uk-UA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Documents and Settings\VADIM\Рабочий стол\МАН додатки\+\Додаток 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42889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VADIM\Рабочий стол\МАН додатки\+\Додаток 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571769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Дослідивши етапи відродження церкви-фортеці на території села Сутківці можна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 впевненістю сказати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у складних умовах споруджувався  </a:t>
            </a:r>
            <a:r>
              <a:rPr kumimoji="0" lang="uk-UA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Сутковецький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храм,  будівництво якого тривало декілька десятиліть; на відміну від храмів-твердинь, що мали пристосувальний характер для укриття людей під час нападу загарбників, </a:t>
            </a:r>
            <a:r>
              <a:rPr kumimoji="0" lang="uk-UA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Сутковецька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церква-фортеця мала виконувати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оборонне призначення на багато століть; храм реставрувався багато разів (1903 рік, 1998 </a:t>
            </a:r>
            <a:r>
              <a:rPr kumimoji="0" lang="uk-UA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рік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2006-2007 роках, 2008-2009 </a:t>
            </a:r>
            <a:r>
              <a:rPr kumimoji="0" lang="uk-UA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роках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3071810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itchFamily="34" charset="0"/>
                <a:ea typeface="Calibri" pitchFamily="34" charset="0"/>
                <a:cs typeface="Arial" pitchFamily="34" charset="0"/>
              </a:rPr>
              <a:t>	Результати досліджень дають можливість краще розуміти і бачити пройдені етапи побудови  та   відродження історичної пам’ятки нашого краю –  Свято-Покровської  церкви-фортеці </a:t>
            </a:r>
            <a:r>
              <a:rPr 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XV </a:t>
            </a:r>
            <a:r>
              <a:rPr lang="uk-UA" b="1" dirty="0">
                <a:latin typeface="Arial" pitchFamily="34" charset="0"/>
                <a:ea typeface="Calibri" pitchFamily="34" charset="0"/>
                <a:cs typeface="Arial" pitchFamily="34" charset="0"/>
              </a:rPr>
              <a:t>століття. </a:t>
            </a:r>
            <a:endParaRPr lang="ru-RU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929190" y="6000768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Гравюра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Сутковецької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церкви кінця ХІХ століття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68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Баженов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Л.В., Винокур І.С., «Нариси історії Поділля». Х. 1990 р.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Винокур І. С., 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Альошкін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О.М., Забашта Р.В., Петров М. Б., Степанков В.С. Буша.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Історико-краєзнавчі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нариси. – Хмельницький, 1991. ст.31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Гуменюк С. К., Морський М. Д. Туристські маршрути Хмельниччини. Путівник. «Каменяр» 1983р.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Логвин Г. Н.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ятники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архітектури України. Оборонні споруди в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Сутківцях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За редакцією Ю. П.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Нельговського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С.3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Прокопчук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Краєзнавство на Поділлі. Історія і сучасність. К. «Рідний край». 1995 рік. С.17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Рибак І.В. Історія рідного краю ХХ ст.. К-П. «Абетка». 1997 р.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Сіцінський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Ю. Оборонні замки Західного Поділля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XIY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XYII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століття. Історико-археологічні нариси. С. 130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Сецинский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Древнейшие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православные церкви 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Подолии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Церковь-замок в с.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Сутковцах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Летичевского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уезда // ПЕВ – 1889г. - №2.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С.4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Слободянюк П. Я.,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Хоптяр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Ю.А. Місцеве самоврядування Хмельниччини.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Ярмолинецький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р-н. Хмельницький: Поділля, 2004р.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Трубчанінов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В.,  Винокур І. С.  Історія Поділля та Південно-східної Волині. Книга 1-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Кам.-Под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, 1993 ст. 96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Щедріна І.Е. Історія України. Навчальний посібник. Х «Країна мрій»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Архивь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Юго-Западной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4.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YII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І.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Киев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1894г.  С.3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Сутківці // Історія міст і сіл УРСР; Хмельницька область. К., 1971р.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Воробей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П. Великдень древніх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Сутковець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«Подільські вісті». 1998 рік. Газета Хмельницької області та обласної державної адміністрації.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Гуменюк А.,  Широкий В. Приваблює земля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Ярмолинецька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«Вперед». Газета Ради та державної адміністрації. 22.09.2006 р.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Снігур О.С. Храми нашого району. «Вперед». Газета Ради та державної адміністрації.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Сноз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Храм-твердиня. «Вперед». Газета Ради та державної адміністрації.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Широкий В. Відроджується берегиня минувшини. «Вперед». Газета Ради та державної  адміністрації. 4.12.2009р.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Максимова І. Респект бренд бук.  Покровська церква-замок с. Сутківці (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XIY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ст.,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XYIII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ст..)., 2008 р.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 ресурси. Пам’ятки України.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Ukrain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kindo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kiev.u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4" name="Picture 6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20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5" name="Picture 7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40" y="2799"/>
              <a:ext cx="420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Picture 8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40" y="1525"/>
              <a:ext cx="420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9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40" y="0"/>
              <a:ext cx="420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10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99"/>
              <a:ext cx="420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1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80"/>
              <a:ext cx="420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2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936" y="-551"/>
              <a:ext cx="420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3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2478" y="-732"/>
              <a:ext cx="42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4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280" y="-720"/>
              <a:ext cx="42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5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789" y="3406"/>
              <a:ext cx="420" cy="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16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2342" y="3168"/>
              <a:ext cx="42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17" descr="Рисунок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4202" y="3168"/>
              <a:ext cx="42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/>
          <a:lstStyle/>
          <a:p>
            <a:r>
              <a:rPr lang="uk-UA" sz="5400" dirty="0">
                <a:solidFill>
                  <a:srgbClr val="FFFF00"/>
                </a:solidFill>
              </a:rPr>
              <a:t>Дякую за увагу!</a:t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pPr>
              <a:buNone/>
            </a:pP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3562" name="Picture 10" descr="File:Покровська церква у Сутківцях на Ярмолинеччині.jpg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4899369" cy="3433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kostian\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34916"/>
            <a:ext cx="3735218" cy="2523084"/>
          </a:xfrm>
          <a:prstGeom prst="roundRect">
            <a:avLst>
              <a:gd name="adj" fmla="val 28060"/>
            </a:avLst>
          </a:prstGeom>
          <a:ln w="76200">
            <a:solidFill>
              <a:srgbClr val="E2B686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1472" y="57148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357158" y="571479"/>
            <a:ext cx="8429684" cy="3086121"/>
          </a:xfrm>
        </p:spPr>
        <p:txBody>
          <a:bodyPr/>
          <a:lstStyle/>
          <a:p>
            <a:pPr lvl="0" algn="just" eaLnBrk="1" hangingPunct="1"/>
            <a:r>
              <a:rPr lang="uk-UA" sz="2800" u="sng" dirty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Метою</a:t>
            </a:r>
            <a:r>
              <a:rPr lang="uk-UA" sz="2800" b="0" dirty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досліджень було охарактеризувати особливості побудови та етапи відродження </a:t>
            </a:r>
            <a:r>
              <a:rPr lang="uk-UA" sz="2800" b="0" dirty="0" err="1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Сутковецької</a:t>
            </a:r>
            <a:r>
              <a:rPr lang="uk-UA" sz="2800" b="0" dirty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Свято-Покровської церкви-фортеці </a:t>
            </a:r>
            <a:r>
              <a:rPr lang="en-US" sz="2800" b="0" dirty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XV</a:t>
            </a:r>
            <a:r>
              <a:rPr lang="uk-UA" sz="2800" b="0" dirty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століття в селі Сутківці </a:t>
            </a:r>
            <a:r>
              <a:rPr lang="uk-UA" sz="2800" b="0" dirty="0" err="1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Ярмолинецького</a:t>
            </a:r>
            <a:r>
              <a:rPr lang="uk-UA" sz="2800" b="0" dirty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району. </a:t>
            </a:r>
            <a:br>
              <a:rPr lang="ru-RU" sz="105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br>
              <a:rPr lang="uk-UA" sz="7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>
          <a:xfrm>
            <a:off x="2071670" y="2214554"/>
            <a:ext cx="6715172" cy="4214842"/>
          </a:xfrm>
        </p:spPr>
        <p:txBody>
          <a:bodyPr/>
          <a:lstStyle/>
          <a:p>
            <a:r>
              <a:rPr lang="uk-UA" sz="2800" dirty="0"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досягнення поставленої мети визначено наступні </a:t>
            </a:r>
            <a:r>
              <a:rPr lang="uk-UA" sz="2800" b="1" u="sng" dirty="0"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головні завдання: </a:t>
            </a:r>
            <a:br>
              <a:rPr lang="ru-RU" sz="1200" dirty="0"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Пізнати історію створення церкви.</a:t>
            </a:r>
            <a:br>
              <a:rPr lang="ru-RU" sz="120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uk-UA" sz="2800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Опрацювати літературу з даного питання.</a:t>
            </a:r>
            <a:br>
              <a:rPr lang="ru-RU" sz="1200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lang="uk-UA" sz="2800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Зібрати фотоматеріали по даній темі.</a:t>
            </a: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928794" y="3143248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928794" y="3643314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928794" y="4071942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pPr algn="r"/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28604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	Село Сутківці розташоване в глибокій долині річки </a:t>
            </a:r>
            <a:r>
              <a:rPr lang="uk-UA" sz="2400" dirty="0" err="1"/>
              <a:t>Ушиці</a:t>
            </a:r>
            <a:r>
              <a:rPr lang="uk-UA" sz="2400" dirty="0"/>
              <a:t>, на відстані шість кілометрів від містечка </a:t>
            </a:r>
            <a:r>
              <a:rPr lang="uk-UA" sz="2400" dirty="0" err="1"/>
              <a:t>Ярмолинці</a:t>
            </a:r>
            <a:r>
              <a:rPr lang="uk-UA" sz="2400" dirty="0"/>
              <a:t>. Село відоме своєю Покровською церквою. Тому біля повороту в село був встановлений вказівний знак, який інформує про місцезнаходження історичної пам’ятки.</a:t>
            </a:r>
            <a:endParaRPr lang="ru-RU" sz="3200" dirty="0"/>
          </a:p>
        </p:txBody>
      </p:sp>
      <p:pic>
        <p:nvPicPr>
          <p:cNvPr id="5" name="Рисунок 4" descr="C:\Documents and Settings\VADIM\Рабочий стол\МАН додатки\+\Додаток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500066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VADIM\Рабочий стол\МАН додатки\+\Додаток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4843475" cy="3795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142844" y="274639"/>
            <a:ext cx="4857784" cy="2940048"/>
          </a:xfrm>
        </p:spPr>
        <p:txBody>
          <a:bodyPr/>
          <a:lstStyle/>
          <a:p>
            <a:r>
              <a:rPr lang="uk-UA" sz="2800" dirty="0"/>
              <a:t>Сутківці також відомі своїми оборонними спорудами. На двох пагорбах, які стоять у центрі села, </a:t>
            </a:r>
            <a:r>
              <a:rPr lang="uk-UA" sz="2800" dirty="0" err="1"/>
              <a:t>височать</a:t>
            </a:r>
            <a:r>
              <a:rPr lang="uk-UA" sz="2800" dirty="0"/>
              <a:t> дві оборонні споруди. Одна з них – руїни середньовічного замку.</a:t>
            </a:r>
            <a:endParaRPr lang="ru-RU" sz="2800" dirty="0"/>
          </a:p>
        </p:txBody>
      </p:sp>
      <p:pic>
        <p:nvPicPr>
          <p:cNvPr id="4" name="Рисунок 3" descr="C:\Documents and Settings\VADIM\Рабочий стол\МАН додатки\+\Додаток 3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401479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VADIM\Рабочий стол\МАН додатки\+\Додаток 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71810"/>
            <a:ext cx="4786346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00826" y="414338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Руїни </a:t>
            </a:r>
            <a:r>
              <a:rPr lang="uk-UA" b="1" dirty="0" err="1">
                <a:solidFill>
                  <a:srgbClr val="FFFF00"/>
                </a:solidFill>
              </a:rPr>
              <a:t>Сутковецького</a:t>
            </a:r>
            <a:r>
              <a:rPr lang="uk-UA" b="1" dirty="0">
                <a:solidFill>
                  <a:srgbClr val="FFFF00"/>
                </a:solidFill>
              </a:rPr>
              <a:t> замку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uk-UA" sz="3600" dirty="0">
              <a:solidFill>
                <a:srgbClr val="0099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400" dirty="0"/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39147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000" b="1" i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Навпроти цих руїн, на іншій горі, котра виступає у формі мису, який омивається з двох боків річкою </a:t>
            </a:r>
            <a:r>
              <a:rPr lang="uk-UA" sz="2000" dirty="0" err="1"/>
              <a:t>Ушицею</a:t>
            </a:r>
            <a:r>
              <a:rPr lang="uk-UA" sz="2000" dirty="0"/>
              <a:t> і її невеликою безіменною притокою, височіє церква-замок, зведена з сірого каменю, з гостроконечними конусоподібними баштами, амбразурами та бійницями </a:t>
            </a:r>
            <a:endParaRPr lang="ru-RU" sz="2000" dirty="0"/>
          </a:p>
        </p:txBody>
      </p:sp>
      <p:pic>
        <p:nvPicPr>
          <p:cNvPr id="8" name="Рисунок 7" descr="C:\Documents and Settings\VADIM\Рабочий стол\МАН додатки\+\Додаток 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429156" cy="343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14876" y="628652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Сучасний вигляд церкви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t="14295" b="11371"/>
          <a:stretch>
            <a:fillRect/>
          </a:stretch>
        </p:blipFill>
        <p:spPr bwMode="auto">
          <a:xfrm>
            <a:off x="5214942" y="3857628"/>
            <a:ext cx="336096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Сутківц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455987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29190" y="307181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FFFF00"/>
                </a:solidFill>
              </a:rPr>
              <a:t>Світлина 1900-1902 рр.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8929718" cy="2095493"/>
          </a:xfr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		З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XV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століття, коли розпалася Золота Орда і було засноване Кримське ханство, починається довга і кривава боротьба українського народу проти татарських поневолювачів. У цей час в Україні спалахують антифеодальні повстання селян, а також посилюються міжнаціональні чвари. Ці події спричинили розгортання будівництва, яке мало яскраво виражений оборонний характер.</a:t>
            </a:r>
          </a:p>
          <a:p>
            <a:pPr eaLnBrk="1" hangingPunct="1">
              <a:buNone/>
              <a:defRPr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48672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000" b="1" i="1" kern="10" dirty="0">
              <a:ln w="9525">
                <a:noFill/>
                <a:round/>
                <a:headEnd/>
                <a:tailEnd/>
              </a:ln>
              <a:solidFill>
                <a:srgbClr val="99FFCC"/>
              </a:solidFill>
              <a:effectLst>
                <a:outerShdw dist="45791" dir="2021404" algn="ctr" rotWithShape="0">
                  <a:srgbClr val="00CC0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C:\Documents and Settings\VADIM\Рабочий стол\МАН додатки\+\Додаток 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00306"/>
            <a:ext cx="540069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28992" y="6211669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Картина Наполеона Орди </a:t>
            </a:r>
            <a:r>
              <a:rPr lang="uk-UA" b="1" dirty="0" err="1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“Сутківці</a:t>
            </a:r>
            <a:r>
              <a:rPr lang="uk-UA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” </a:t>
            </a:r>
            <a:endParaRPr lang="uk-UA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3319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buNone/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На Поділлі в цей </a:t>
            </a:r>
          </a:p>
          <a:p>
            <a:pPr algn="r" eaLnBrk="1" hangingPunct="1">
              <a:buNone/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час будують багато замків, </a:t>
            </a:r>
          </a:p>
          <a:p>
            <a:pPr algn="r" eaLnBrk="1" hangingPunct="1">
              <a:buNone/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монастирів-фортець </a:t>
            </a:r>
          </a:p>
          <a:p>
            <a:pPr algn="r" eaLnBrk="1" hangingPunct="1">
              <a:buNone/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і церков, пристосованих</a:t>
            </a:r>
          </a:p>
          <a:p>
            <a:pPr algn="r" eaLnBrk="1" hangingPunct="1">
              <a:buNone/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до оборони, зокрема  і   </a:t>
            </a:r>
          </a:p>
          <a:p>
            <a:pPr algn="r" eaLnBrk="1" hangingPunct="1">
              <a:buNone/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Свято-Покровську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церкву-</a:t>
            </a:r>
            <a:endParaRPr lang="uk-UA" b="1" dirty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buNone/>
              <a:defRPr/>
            </a:pPr>
            <a:r>
              <a:rPr lang="uk-UA" b="1" dirty="0">
                <a:latin typeface="Arial" pitchFamily="34" charset="0"/>
                <a:cs typeface="Arial" pitchFamily="34" charset="0"/>
              </a:rPr>
              <a:t>фортецю в селі Сутківці.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85728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	На відміну від </a:t>
            </a:r>
            <a:r>
              <a:rPr lang="uk-UA" b="1" dirty="0" err="1"/>
              <a:t>храмів–твердинь</a:t>
            </a:r>
            <a:r>
              <a:rPr lang="uk-UA" b="1" dirty="0"/>
              <a:t>, що мали тимчасовий пристосувальний характер для укриття людей під час нападу загарбників, </a:t>
            </a:r>
            <a:r>
              <a:rPr lang="uk-UA" b="1" dirty="0" err="1"/>
              <a:t>Сутковецький</a:t>
            </a:r>
            <a:r>
              <a:rPr lang="uk-UA" b="1" dirty="0"/>
              <a:t> – оборонного призначення: стіни товсті, з дрібного каменю, залитого спеціальним вапняковим розчином. Цегла використана лише в склепіннях, перемичках вікон та у невеличких вежах. Внаслідок цього ставали єдиною неподільною твердою масою, яка нагадує бетон. Будівля передбачалась для багатовікового користування.</a:t>
            </a:r>
            <a:r>
              <a:rPr lang="uk-UA" dirty="0"/>
              <a:t> </a:t>
            </a:r>
          </a:p>
          <a:p>
            <a:endParaRPr lang="uk-UA" dirty="0"/>
          </a:p>
          <a:p>
            <a:r>
              <a:rPr lang="uk-UA" dirty="0"/>
              <a:t>	</a:t>
            </a:r>
            <a:endParaRPr lang="ru-RU" b="1" dirty="0"/>
          </a:p>
        </p:txBody>
      </p:sp>
      <p:pic>
        <p:nvPicPr>
          <p:cNvPr id="9" name="Рисунок 8" descr="C:\Documents and Settings\VADIM\Рабочий стол\МАН додатки\+\Додаток 5.1.jpg"/>
          <p:cNvPicPr/>
          <p:nvPr/>
        </p:nvPicPr>
        <p:blipFill>
          <a:blip r:embed="rId2" cstate="print"/>
          <a:srcRect l="11362" t="17010" r="14035" b="29768"/>
          <a:stretch>
            <a:fillRect/>
          </a:stretch>
        </p:blipFill>
        <p:spPr bwMode="auto">
          <a:xfrm>
            <a:off x="6000760" y="2571744"/>
            <a:ext cx="2914681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643182"/>
            <a:ext cx="592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FFFF00"/>
                </a:solidFill>
              </a:rPr>
              <a:t>У плані споруда має вигляд рівнораменного хреста з прямокутним приміщенням посередині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C:\Documents and Settings\VADIM\Рабочий стол\МАН додатки\Додатки\Додаток 5.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47682" y="2895600"/>
            <a:ext cx="3243271" cy="4310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14876" y="5500702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Рамена хреста заокруглені і трохи вужчі за середнє приміщення. 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643306" y="214290"/>
            <a:ext cx="52149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Для сполучення з другим ярусом в товщі південної стіни західного приміщення влаштовано сходи.</a:t>
            </a:r>
          </a:p>
        </p:txBody>
      </p:sp>
      <p:pic>
        <p:nvPicPr>
          <p:cNvPr id="3" name="Рисунок 2" descr="C:\Documents and Settings\VADIM\Рабочий стол\МАН додатки\+\Додаток 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57586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4143380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dirty="0">
                <a:latin typeface="Arial" pitchFamily="34" charset="0"/>
                <a:ea typeface="Calibri" pitchFamily="34" charset="0"/>
                <a:cs typeface="Arial" pitchFamily="34" charset="0"/>
              </a:rPr>
              <a:t>	Бічні приміщення першого ярусу сполучаються з центральним широкими арками. Кожне бічне приміщення перекрито зірчастим склепінням, а середнє – системою циліндричних склепінь, що спираються на стіни і центральний стовп.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Унікальний стов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62928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90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FFFF00"/>
                </a:solidFill>
              </a:rPr>
              <a:t>Центральний стовп під час заміни підлоги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	В нижньому ярусі зроблено бійниці. Верхній ярус церкви по всьому периметру має бійниці того ж характеру, як і перший, з тією різницею, що їх підвіконня різко скошене донизу для зручного обстрілу ворога. Він відрізняється і тим, що бічні – західні і східні – приміщення відгороджені від центрального кам’яною стіною. Над входом влаштовано великий звисаючий виступ, в якому були бійниці для оборони </a:t>
            </a:r>
            <a:endParaRPr lang="ru-RU" b="1" dirty="0"/>
          </a:p>
        </p:txBody>
      </p:sp>
      <p:pic>
        <p:nvPicPr>
          <p:cNvPr id="3" name="Рисунок 2" descr="C:\Documents and Settings\VADIM\Рабочий стол\МАН додатки\+\Додаток 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928803"/>
            <a:ext cx="428628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0" name="Picture 2" descr="Сутківці й філософський камінь – Мандри з фотоапаратом Україною і світом »  Тут був 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22256"/>
            <a:ext cx="4411553" cy="332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714876" y="2000240"/>
            <a:ext cx="4000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Бійниці  другого  ярусу  (вигляд  зсередини)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00076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FFFF00"/>
                </a:solidFill>
              </a:rPr>
              <a:t>Вигляд  бійниць  та </a:t>
            </a:r>
            <a:r>
              <a:rPr lang="uk-UA" b="1" dirty="0" err="1">
                <a:solidFill>
                  <a:srgbClr val="FFFF00"/>
                </a:solidFill>
              </a:rPr>
              <a:t>машикулів</a:t>
            </a:r>
            <a:r>
              <a:rPr lang="uk-UA" b="1" dirty="0">
                <a:solidFill>
                  <a:srgbClr val="FFFF00"/>
                </a:solidFill>
              </a:rPr>
              <a:t>   ззовні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лин">
  <a:themeElements>
    <a:clrScheme name="Плин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Плин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ин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ин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ин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715</TotalTime>
  <Words>1293</Words>
  <Application>Microsoft Office PowerPoint</Application>
  <PresentationFormat>Екран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Плин</vt:lpstr>
      <vt:lpstr>Презентація PowerPoint</vt:lpstr>
      <vt:lpstr>Метою досліджень було охарактеризувати особливості побудови та етапи відродження Сутковецької Свято-Покровської церкви-фортеці XV століття в селі Сутківці Ярмолинецького району.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 </vt:lpstr>
    </vt:vector>
  </TitlesOfParts>
  <Company>School2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PC7</dc:creator>
  <cp:lastModifiedBy>BT</cp:lastModifiedBy>
  <cp:revision>67</cp:revision>
  <dcterms:created xsi:type="dcterms:W3CDTF">2006-01-17T10:42:12Z</dcterms:created>
  <dcterms:modified xsi:type="dcterms:W3CDTF">2022-04-22T07:26:37Z</dcterms:modified>
</cp:coreProperties>
</file>